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commentAuthors.xml" ContentType="application/vnd.openxmlformats-officedocument.presentationml.commentAuthor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6"/>
  </p:notesMasterIdLst>
  <p:sldIdLst>
    <p:sldId id="345" r:id="rId2"/>
    <p:sldId id="630" r:id="rId3"/>
    <p:sldId id="618" r:id="rId4"/>
    <p:sldId id="619" r:id="rId5"/>
    <p:sldId id="617" r:id="rId6"/>
    <p:sldId id="567" r:id="rId7"/>
    <p:sldId id="620" r:id="rId8"/>
    <p:sldId id="623" r:id="rId9"/>
    <p:sldId id="624" r:id="rId10"/>
    <p:sldId id="625" r:id="rId11"/>
    <p:sldId id="603" r:id="rId12"/>
    <p:sldId id="626" r:id="rId13"/>
    <p:sldId id="606" r:id="rId14"/>
    <p:sldId id="621" r:id="rId15"/>
    <p:sldId id="587" r:id="rId16"/>
    <p:sldId id="588" r:id="rId17"/>
    <p:sldId id="589" r:id="rId18"/>
    <p:sldId id="590" r:id="rId19"/>
    <p:sldId id="591" r:id="rId20"/>
    <p:sldId id="592" r:id="rId21"/>
    <p:sldId id="552" r:id="rId22"/>
    <p:sldId id="553" r:id="rId23"/>
    <p:sldId id="554" r:id="rId24"/>
    <p:sldId id="555" r:id="rId25"/>
    <p:sldId id="556" r:id="rId26"/>
    <p:sldId id="557" r:id="rId27"/>
    <p:sldId id="559" r:id="rId28"/>
    <p:sldId id="560" r:id="rId29"/>
    <p:sldId id="561" r:id="rId30"/>
    <p:sldId id="562" r:id="rId31"/>
    <p:sldId id="563" r:id="rId32"/>
    <p:sldId id="564" r:id="rId33"/>
    <p:sldId id="565" r:id="rId34"/>
    <p:sldId id="628" r:id="rId35"/>
    <p:sldId id="582" r:id="rId36"/>
    <p:sldId id="627" r:id="rId37"/>
    <p:sldId id="585" r:id="rId38"/>
    <p:sldId id="579" r:id="rId39"/>
    <p:sldId id="580" r:id="rId40"/>
    <p:sldId id="566" r:id="rId41"/>
    <p:sldId id="616" r:id="rId42"/>
    <p:sldId id="514" r:id="rId43"/>
    <p:sldId id="631" r:id="rId44"/>
    <p:sldId id="614" r:id="rId45"/>
    <p:sldId id="615" r:id="rId46"/>
    <p:sldId id="597" r:id="rId47"/>
    <p:sldId id="598" r:id="rId48"/>
    <p:sldId id="599" r:id="rId49"/>
    <p:sldId id="600" r:id="rId50"/>
    <p:sldId id="632" r:id="rId51"/>
    <p:sldId id="475" r:id="rId52"/>
    <p:sldId id="633" r:id="rId53"/>
    <p:sldId id="634" r:id="rId54"/>
    <p:sldId id="350" r:id="rId55"/>
  </p:sldIdLst>
  <p:sldSz cx="9144000" cy="6858000" type="screen4x3"/>
  <p:notesSz cx="6858000" cy="9144000"/>
  <p:defaultTextStyle>
    <a:defPPr>
      <a:defRPr lang="zh-CN"/>
    </a:defPPr>
    <a:lvl1pPr marL="0" algn="l" defTabSz="914289" rtl="0" eaLnBrk="1" latinLnBrk="0" hangingPunct="1">
      <a:defRPr sz="1700" kern="1200">
        <a:solidFill>
          <a:schemeClr val="tx1"/>
        </a:solidFill>
        <a:latin typeface="+mn-lt"/>
        <a:ea typeface="+mn-ea"/>
        <a:cs typeface="+mn-cs"/>
      </a:defRPr>
    </a:lvl1pPr>
    <a:lvl2pPr marL="457145" algn="l" defTabSz="914289" rtl="0" eaLnBrk="1" latinLnBrk="0" hangingPunct="1">
      <a:defRPr sz="1700" kern="1200">
        <a:solidFill>
          <a:schemeClr val="tx1"/>
        </a:solidFill>
        <a:latin typeface="+mn-lt"/>
        <a:ea typeface="+mn-ea"/>
        <a:cs typeface="+mn-cs"/>
      </a:defRPr>
    </a:lvl2pPr>
    <a:lvl3pPr marL="914289" algn="l" defTabSz="914289" rtl="0" eaLnBrk="1" latinLnBrk="0" hangingPunct="1">
      <a:defRPr sz="1700" kern="1200">
        <a:solidFill>
          <a:schemeClr val="tx1"/>
        </a:solidFill>
        <a:latin typeface="+mn-lt"/>
        <a:ea typeface="+mn-ea"/>
        <a:cs typeface="+mn-cs"/>
      </a:defRPr>
    </a:lvl3pPr>
    <a:lvl4pPr marL="1371436" algn="l" defTabSz="914289" rtl="0" eaLnBrk="1" latinLnBrk="0" hangingPunct="1">
      <a:defRPr sz="1700" kern="1200">
        <a:solidFill>
          <a:schemeClr val="tx1"/>
        </a:solidFill>
        <a:latin typeface="+mn-lt"/>
        <a:ea typeface="+mn-ea"/>
        <a:cs typeface="+mn-cs"/>
      </a:defRPr>
    </a:lvl4pPr>
    <a:lvl5pPr marL="1828580" algn="l" defTabSz="914289" rtl="0" eaLnBrk="1" latinLnBrk="0" hangingPunct="1">
      <a:defRPr sz="1700" kern="1200">
        <a:solidFill>
          <a:schemeClr val="tx1"/>
        </a:solidFill>
        <a:latin typeface="+mn-lt"/>
        <a:ea typeface="+mn-ea"/>
        <a:cs typeface="+mn-cs"/>
      </a:defRPr>
    </a:lvl5pPr>
    <a:lvl6pPr marL="2285725" algn="l" defTabSz="914289" rtl="0" eaLnBrk="1" latinLnBrk="0" hangingPunct="1">
      <a:defRPr sz="1700" kern="1200">
        <a:solidFill>
          <a:schemeClr val="tx1"/>
        </a:solidFill>
        <a:latin typeface="+mn-lt"/>
        <a:ea typeface="+mn-ea"/>
        <a:cs typeface="+mn-cs"/>
      </a:defRPr>
    </a:lvl6pPr>
    <a:lvl7pPr marL="2742870" algn="l" defTabSz="914289" rtl="0" eaLnBrk="1" latinLnBrk="0" hangingPunct="1">
      <a:defRPr sz="1700" kern="1200">
        <a:solidFill>
          <a:schemeClr val="tx1"/>
        </a:solidFill>
        <a:latin typeface="+mn-lt"/>
        <a:ea typeface="+mn-ea"/>
        <a:cs typeface="+mn-cs"/>
      </a:defRPr>
    </a:lvl7pPr>
    <a:lvl8pPr marL="3200014" algn="l" defTabSz="914289" rtl="0" eaLnBrk="1" latinLnBrk="0" hangingPunct="1">
      <a:defRPr sz="1700" kern="1200">
        <a:solidFill>
          <a:schemeClr val="tx1"/>
        </a:solidFill>
        <a:latin typeface="+mn-lt"/>
        <a:ea typeface="+mn-ea"/>
        <a:cs typeface="+mn-cs"/>
      </a:defRPr>
    </a:lvl8pPr>
    <a:lvl9pPr marL="3657161" algn="l" defTabSz="914289" rtl="0" eaLnBrk="1" latinLnBrk="0" hangingPunct="1">
      <a:defRPr sz="17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 initials="a" lastIdx="3" clrIdx="0"/>
  <p:cmAuthor id="1" name="fiona" initials="Fio" lastIdx="14"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CC704"/>
    <a:srgbClr val="000000"/>
    <a:srgbClr val="F2F2F2"/>
    <a:srgbClr val="0070C0"/>
    <a:srgbClr val="0000FF"/>
    <a:srgbClr val="FFCC00"/>
    <a:srgbClr val="0099CC"/>
    <a:srgbClr val="D9D9D9"/>
    <a:srgbClr val="A6A6A6"/>
    <a:srgbClr val="CC33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horzBarState="maximized">
    <p:restoredLeft sz="13971" autoAdjust="0"/>
    <p:restoredTop sz="94660" autoAdjust="0"/>
  </p:normalViewPr>
  <p:slideViewPr>
    <p:cSldViewPr>
      <p:cViewPr varScale="1">
        <p:scale>
          <a:sx n="114" d="100"/>
          <a:sy n="114" d="100"/>
        </p:scale>
        <p:origin x="-1554" y="-96"/>
      </p:cViewPr>
      <p:guideLst>
        <p:guide orient="horz" pos="2160"/>
        <p:guide pos="2880"/>
      </p:guideLst>
    </p:cSldViewPr>
  </p:slideViewPr>
  <p:outlineViewPr>
    <p:cViewPr>
      <p:scale>
        <a:sx n="33" d="100"/>
        <a:sy n="33" d="100"/>
      </p:scale>
      <p:origin x="0" y="6318"/>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1858C0B-7A0A-4889-A995-C4BDF4D75303}" type="datetimeFigureOut">
              <a:rPr lang="zh-CN" altLang="en-US" smtClean="0"/>
              <a:pPr/>
              <a:t>2014/11/3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AE8B71-1A1B-4D36-99AF-E4E7BA06BE48}" type="slidenum">
              <a:rPr lang="zh-CN" altLang="en-US" smtClean="0"/>
              <a:pPr/>
              <a:t>‹#›</a:t>
            </a:fld>
            <a:endParaRPr lang="zh-CN" altLang="en-US"/>
          </a:p>
        </p:txBody>
      </p:sp>
    </p:spTree>
    <p:extLst>
      <p:ext uri="{BB962C8B-B14F-4D97-AF65-F5344CB8AC3E}">
        <p14:creationId xmlns="" xmlns:p14="http://schemas.microsoft.com/office/powerpoint/2010/main" val="280275499"/>
      </p:ext>
    </p:extLst>
  </p:cSld>
  <p:clrMap bg1="lt1" tx1="dk1" bg2="lt2" tx2="dk2" accent1="accent1" accent2="accent2" accent3="accent3" accent4="accent4" accent5="accent5" accent6="accent6" hlink="hlink" folHlink="folHlink"/>
  <p:notesStyle>
    <a:lvl1pPr marL="0" algn="l" defTabSz="914289" rtl="0" eaLnBrk="1" latinLnBrk="0" hangingPunct="1">
      <a:defRPr sz="1200" kern="1200">
        <a:solidFill>
          <a:schemeClr val="tx1"/>
        </a:solidFill>
        <a:latin typeface="+mn-lt"/>
        <a:ea typeface="+mn-ea"/>
        <a:cs typeface="+mn-cs"/>
      </a:defRPr>
    </a:lvl1pPr>
    <a:lvl2pPr marL="457145" algn="l" defTabSz="914289" rtl="0" eaLnBrk="1" latinLnBrk="0" hangingPunct="1">
      <a:defRPr sz="1200" kern="1200">
        <a:solidFill>
          <a:schemeClr val="tx1"/>
        </a:solidFill>
        <a:latin typeface="+mn-lt"/>
        <a:ea typeface="+mn-ea"/>
        <a:cs typeface="+mn-cs"/>
      </a:defRPr>
    </a:lvl2pPr>
    <a:lvl3pPr marL="914289" algn="l" defTabSz="914289" rtl="0" eaLnBrk="1" latinLnBrk="0" hangingPunct="1">
      <a:defRPr sz="1200" kern="1200">
        <a:solidFill>
          <a:schemeClr val="tx1"/>
        </a:solidFill>
        <a:latin typeface="+mn-lt"/>
        <a:ea typeface="+mn-ea"/>
        <a:cs typeface="+mn-cs"/>
      </a:defRPr>
    </a:lvl3pPr>
    <a:lvl4pPr marL="1371436" algn="l" defTabSz="914289" rtl="0" eaLnBrk="1" latinLnBrk="0" hangingPunct="1">
      <a:defRPr sz="1200" kern="1200">
        <a:solidFill>
          <a:schemeClr val="tx1"/>
        </a:solidFill>
        <a:latin typeface="+mn-lt"/>
        <a:ea typeface="+mn-ea"/>
        <a:cs typeface="+mn-cs"/>
      </a:defRPr>
    </a:lvl4pPr>
    <a:lvl5pPr marL="1828580" algn="l" defTabSz="914289" rtl="0" eaLnBrk="1" latinLnBrk="0" hangingPunct="1">
      <a:defRPr sz="1200" kern="1200">
        <a:solidFill>
          <a:schemeClr val="tx1"/>
        </a:solidFill>
        <a:latin typeface="+mn-lt"/>
        <a:ea typeface="+mn-ea"/>
        <a:cs typeface="+mn-cs"/>
      </a:defRPr>
    </a:lvl5pPr>
    <a:lvl6pPr marL="2285725" algn="l" defTabSz="914289" rtl="0" eaLnBrk="1" latinLnBrk="0" hangingPunct="1">
      <a:defRPr sz="1200" kern="1200">
        <a:solidFill>
          <a:schemeClr val="tx1"/>
        </a:solidFill>
        <a:latin typeface="+mn-lt"/>
        <a:ea typeface="+mn-ea"/>
        <a:cs typeface="+mn-cs"/>
      </a:defRPr>
    </a:lvl6pPr>
    <a:lvl7pPr marL="2742870" algn="l" defTabSz="914289" rtl="0" eaLnBrk="1" latinLnBrk="0" hangingPunct="1">
      <a:defRPr sz="1200" kern="1200">
        <a:solidFill>
          <a:schemeClr val="tx1"/>
        </a:solidFill>
        <a:latin typeface="+mn-lt"/>
        <a:ea typeface="+mn-ea"/>
        <a:cs typeface="+mn-cs"/>
      </a:defRPr>
    </a:lvl7pPr>
    <a:lvl8pPr marL="3200014" algn="l" defTabSz="914289" rtl="0" eaLnBrk="1" latinLnBrk="0" hangingPunct="1">
      <a:defRPr sz="1200" kern="1200">
        <a:solidFill>
          <a:schemeClr val="tx1"/>
        </a:solidFill>
        <a:latin typeface="+mn-lt"/>
        <a:ea typeface="+mn-ea"/>
        <a:cs typeface="+mn-cs"/>
      </a:defRPr>
    </a:lvl8pPr>
    <a:lvl9pPr marL="3657161" algn="l" defTabSz="91428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fld id="{0078428A-3B92-4E10-9472-E789CE6A36AE}" type="datetime1">
              <a:rPr lang="zh-CN" altLang="en-US" smtClean="0"/>
              <a:pPr>
                <a:defRPr/>
              </a:pPr>
              <a:t>2014/11/3</a:t>
            </a:fld>
            <a:endParaRPr lang="zh-CN" altLang="en-US"/>
          </a:p>
        </p:txBody>
      </p:sp>
      <p:sp>
        <p:nvSpPr>
          <p:cNvPr id="5" name="灯片编号占位符 4"/>
          <p:cNvSpPr>
            <a:spLocks noGrp="1"/>
          </p:cNvSpPr>
          <p:nvPr>
            <p:ph type="sldNum" sz="quarter" idx="11"/>
          </p:nvPr>
        </p:nvSpPr>
        <p:spPr/>
        <p:txBody>
          <a:bodyPr/>
          <a:lstStyle/>
          <a:p>
            <a:pPr>
              <a:defRPr/>
            </a:pPr>
            <a:fld id="{B464AA1A-88C3-48DA-91C1-F95C9D9A3043}" type="slidenum">
              <a:rPr lang="zh-CN" altLang="en-US" smtClean="0"/>
              <a:pPr>
                <a:defRPr/>
              </a:pPr>
              <a:t>11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0"/>
          </p:nvPr>
        </p:nvSpPr>
        <p:spPr/>
        <p:txBody>
          <a:bodyPr/>
          <a:lstStyle/>
          <a:p>
            <a:pPr>
              <a:defRPr/>
            </a:pPr>
            <a:fld id="{ACCB4B9C-3007-4973-AA0B-B37A1739348C}" type="datetime1">
              <a:rPr lang="zh-CN" altLang="en-US" smtClean="0"/>
              <a:pPr>
                <a:defRPr/>
              </a:pPr>
              <a:t>2014/11/3</a:t>
            </a:fld>
            <a:endParaRPr lang="zh-CN" altLang="en-US"/>
          </a:p>
        </p:txBody>
      </p:sp>
      <p:sp>
        <p:nvSpPr>
          <p:cNvPr id="5" name="灯片编号占位符 4"/>
          <p:cNvSpPr>
            <a:spLocks noGrp="1"/>
          </p:cNvSpPr>
          <p:nvPr>
            <p:ph type="sldNum" sz="quarter" idx="11"/>
          </p:nvPr>
        </p:nvSpPr>
        <p:spPr/>
        <p:txBody>
          <a:bodyPr/>
          <a:lstStyle/>
          <a:p>
            <a:pPr>
              <a:defRPr/>
            </a:pPr>
            <a:fld id="{B464AA1A-88C3-48DA-91C1-F95C9D9A3043}" type="slidenum">
              <a:rPr lang="zh-CN" altLang="en-US" smtClean="0"/>
              <a:pPr>
                <a:defRPr/>
              </a:pPr>
              <a:t>35</a:t>
            </a:fld>
            <a:endParaRPr lang="zh-CN" altLang="en-US"/>
          </a:p>
        </p:txBody>
      </p:sp>
    </p:spTree>
    <p:extLst>
      <p:ext uri="{BB962C8B-B14F-4D97-AF65-F5344CB8AC3E}">
        <p14:creationId xmlns="" xmlns:p14="http://schemas.microsoft.com/office/powerpoint/2010/main" val="3126849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39"/>
            <a:ext cx="7772400" cy="1470023"/>
          </a:xfrm>
        </p:spPr>
        <p:txBody>
          <a:body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45" indent="0" algn="ctr">
              <a:buNone/>
              <a:defRPr>
                <a:solidFill>
                  <a:schemeClr val="tx1">
                    <a:tint val="75000"/>
                  </a:schemeClr>
                </a:solidFill>
              </a:defRPr>
            </a:lvl2pPr>
            <a:lvl3pPr marL="914289" indent="0" algn="ctr">
              <a:buNone/>
              <a:defRPr>
                <a:solidFill>
                  <a:schemeClr val="tx1">
                    <a:tint val="75000"/>
                  </a:schemeClr>
                </a:solidFill>
              </a:defRPr>
            </a:lvl3pPr>
            <a:lvl4pPr marL="1371436" indent="0" algn="ctr">
              <a:buNone/>
              <a:defRPr>
                <a:solidFill>
                  <a:schemeClr val="tx1">
                    <a:tint val="75000"/>
                  </a:schemeClr>
                </a:solidFill>
              </a:defRPr>
            </a:lvl4pPr>
            <a:lvl5pPr marL="1828580" indent="0" algn="ctr">
              <a:buNone/>
              <a:defRPr>
                <a:solidFill>
                  <a:schemeClr val="tx1">
                    <a:tint val="75000"/>
                  </a:schemeClr>
                </a:solidFill>
              </a:defRPr>
            </a:lvl5pPr>
            <a:lvl6pPr marL="2285725" indent="0" algn="ctr">
              <a:buNone/>
              <a:defRPr>
                <a:solidFill>
                  <a:schemeClr val="tx1">
                    <a:tint val="75000"/>
                  </a:schemeClr>
                </a:solidFill>
              </a:defRPr>
            </a:lvl6pPr>
            <a:lvl7pPr marL="2742870" indent="0" algn="ctr">
              <a:buNone/>
              <a:defRPr>
                <a:solidFill>
                  <a:schemeClr val="tx1">
                    <a:tint val="75000"/>
                  </a:schemeClr>
                </a:solidFill>
              </a:defRPr>
            </a:lvl7pPr>
            <a:lvl8pPr marL="3200014" indent="0" algn="ctr">
              <a:buNone/>
              <a:defRPr>
                <a:solidFill>
                  <a:schemeClr val="tx1">
                    <a:tint val="75000"/>
                  </a:schemeClr>
                </a:solidFill>
              </a:defRPr>
            </a:lvl8pPr>
            <a:lvl9pPr marL="3657161"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0FA0E42-2E0C-4A98-9260-8138C50A72A6}" type="datetime1">
              <a:rPr lang="zh-CN" altLang="en-US" smtClean="0"/>
              <a:pPr/>
              <a:t>2014/11/3</a:t>
            </a:fld>
            <a:endParaRPr lang="zh-CN" altLang="en-US"/>
          </a:p>
        </p:txBody>
      </p:sp>
      <p:sp>
        <p:nvSpPr>
          <p:cNvPr id="5" name="页脚占位符 4"/>
          <p:cNvSpPr>
            <a:spLocks noGrp="1"/>
          </p:cNvSpPr>
          <p:nvPr>
            <p:ph type="ftr" sz="quarter" idx="11"/>
          </p:nvPr>
        </p:nvSpPr>
        <p:spPr/>
        <p:txBody>
          <a:bodyPr/>
          <a:lstStyle/>
          <a:p>
            <a:r>
              <a:rPr lang="zh-CN" altLang="en-US" smtClean="0"/>
              <a:t>百度商桥</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6816" y="116632"/>
            <a:ext cx="8229600" cy="634080"/>
          </a:xfrm>
        </p:spPr>
        <p:txBody>
          <a:bodyPr>
            <a:normAutofit/>
          </a:bodyPr>
          <a:lstStyle>
            <a:lvl1pPr>
              <a:defRPr sz="3100"/>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179513" y="980742"/>
            <a:ext cx="8229600" cy="5184577"/>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615E38E3-54B6-49B5-82CF-058ADEA12A7B}" type="datetime1">
              <a:rPr lang="zh-CN" altLang="en-US" smtClean="0"/>
              <a:pPr/>
              <a:t>2014/11/3</a:t>
            </a:fld>
            <a:endParaRPr lang="zh-CN" altLang="en-US"/>
          </a:p>
        </p:txBody>
      </p:sp>
      <p:sp>
        <p:nvSpPr>
          <p:cNvPr id="5" name="页脚占位符 4"/>
          <p:cNvSpPr>
            <a:spLocks noGrp="1"/>
          </p:cNvSpPr>
          <p:nvPr>
            <p:ph type="ftr" sz="quarter" idx="11"/>
          </p:nvPr>
        </p:nvSpPr>
        <p:spPr/>
        <p:txBody>
          <a:bodyPr/>
          <a:lstStyle>
            <a:lvl1pPr>
              <a:defRPr b="1">
                <a:latin typeface="微软雅黑" pitchFamily="34" charset="-122"/>
                <a:ea typeface="微软雅黑" pitchFamily="34" charset="-122"/>
              </a:defRPr>
            </a:lvl1pPr>
          </a:lstStyle>
          <a:p>
            <a:r>
              <a:rPr lang="zh-CN" altLang="en-US" smtClean="0"/>
              <a:t>百度商桥</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4" name="页脚占位符 3"/>
          <p:cNvSpPr>
            <a:spLocks noGrp="1"/>
          </p:cNvSpPr>
          <p:nvPr>
            <p:ph type="ftr" sz="quarter" idx="11"/>
          </p:nvPr>
        </p:nvSpPr>
        <p:spPr/>
        <p:txBody>
          <a:bodyPr/>
          <a:lstStyle/>
          <a:p>
            <a:r>
              <a:rPr lang="zh-CN" altLang="en-US" dirty="0" smtClean="0"/>
              <a:t>百度商桥</a:t>
            </a:r>
            <a:endParaRPr lang="zh-CN" altLang="en-US" dirty="0"/>
          </a:p>
        </p:txBody>
      </p:sp>
    </p:spTree>
    <p:extLst>
      <p:ext uri="{BB962C8B-B14F-4D97-AF65-F5344CB8AC3E}">
        <p14:creationId xmlns="" xmlns:p14="http://schemas.microsoft.com/office/powerpoint/2010/main" val="114614071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矩形 9"/>
          <p:cNvSpPr/>
          <p:nvPr userDrawn="1"/>
        </p:nvSpPr>
        <p:spPr>
          <a:xfrm flipH="1" flipV="1">
            <a:off x="-18785" y="6429396"/>
            <a:ext cx="9180000" cy="442296"/>
          </a:xfrm>
          <a:prstGeom prst="rect">
            <a:avLst/>
          </a:prstGeom>
          <a:gradFill flip="none" rotWithShape="1">
            <a:gsLst>
              <a:gs pos="0">
                <a:srgbClr val="00B0F0">
                  <a:lumMod val="69000"/>
                  <a:lumOff val="31000"/>
                </a:srgbClr>
              </a:gs>
              <a:gs pos="100000">
                <a:srgbClr val="0070C0">
                  <a:lumMod val="93000"/>
                  <a:lumOff val="7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5" rIns="91428" bIns="45715" rtlCol="0" anchor="ctr"/>
          <a:lstStyle/>
          <a:p>
            <a:pPr algn="ctr"/>
            <a:endParaRPr lang="zh-CN" altLang="en-US"/>
          </a:p>
        </p:txBody>
      </p:sp>
      <p:sp>
        <p:nvSpPr>
          <p:cNvPr id="9" name="矩形 8"/>
          <p:cNvSpPr/>
          <p:nvPr userDrawn="1"/>
        </p:nvSpPr>
        <p:spPr>
          <a:xfrm flipH="1">
            <a:off x="-18784" y="0"/>
            <a:ext cx="9162783" cy="864000"/>
          </a:xfrm>
          <a:prstGeom prst="rect">
            <a:avLst/>
          </a:prstGeom>
          <a:gradFill flip="none" rotWithShape="1">
            <a:gsLst>
              <a:gs pos="0">
                <a:srgbClr val="00B0F0">
                  <a:lumMod val="69000"/>
                  <a:lumOff val="31000"/>
                </a:srgbClr>
              </a:gs>
              <a:gs pos="100000">
                <a:srgbClr val="0070C0">
                  <a:lumMod val="93000"/>
                  <a:lumOff val="7000"/>
                </a:srgb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5" rIns="91428" bIns="45715" rtlCol="0" anchor="ctr"/>
          <a:lstStyle/>
          <a:p>
            <a:pPr algn="ctr"/>
            <a:endParaRPr lang="zh-CN" altLang="en-US"/>
          </a:p>
        </p:txBody>
      </p:sp>
      <p:sp>
        <p:nvSpPr>
          <p:cNvPr id="3" name="文本占位符 2"/>
          <p:cNvSpPr>
            <a:spLocks noGrp="1"/>
          </p:cNvSpPr>
          <p:nvPr>
            <p:ph type="body" idx="1"/>
          </p:nvPr>
        </p:nvSpPr>
        <p:spPr>
          <a:xfrm>
            <a:off x="179513" y="1019872"/>
            <a:ext cx="8229600" cy="5289451"/>
          </a:xfrm>
          <a:prstGeom prst="rect">
            <a:avLst/>
          </a:prstGeom>
        </p:spPr>
        <p:txBody>
          <a:bodyPr vert="horz" lIns="91428" tIns="45715" rIns="91428" bIns="45715"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6506544"/>
            <a:ext cx="2133600" cy="288000"/>
          </a:xfrm>
          <a:prstGeom prst="rect">
            <a:avLst/>
          </a:prstGeom>
        </p:spPr>
        <p:txBody>
          <a:bodyPr vert="horz" lIns="91428" tIns="45715" rIns="91428" bIns="45715" rtlCol="0" anchor="ctr"/>
          <a:lstStyle>
            <a:lvl1pPr algn="l">
              <a:defRPr sz="1200">
                <a:solidFill>
                  <a:schemeClr val="bg1">
                    <a:lumMod val="95000"/>
                  </a:schemeClr>
                </a:solidFill>
              </a:defRPr>
            </a:lvl1pPr>
          </a:lstStyle>
          <a:p>
            <a:fld id="{0CC6C365-CB19-41C3-A884-BA52FABFF741}" type="datetime1">
              <a:rPr lang="zh-CN" altLang="en-US" smtClean="0"/>
              <a:pPr/>
              <a:t>2014/11/3</a:t>
            </a:fld>
            <a:endParaRPr lang="zh-CN" altLang="en-US"/>
          </a:p>
        </p:txBody>
      </p:sp>
      <p:sp>
        <p:nvSpPr>
          <p:cNvPr id="5" name="页脚占位符 4"/>
          <p:cNvSpPr>
            <a:spLocks noGrp="1"/>
          </p:cNvSpPr>
          <p:nvPr>
            <p:ph type="ftr" sz="quarter" idx="3"/>
          </p:nvPr>
        </p:nvSpPr>
        <p:spPr>
          <a:xfrm>
            <a:off x="3124200" y="6506544"/>
            <a:ext cx="2895600" cy="288000"/>
          </a:xfrm>
          <a:prstGeom prst="rect">
            <a:avLst/>
          </a:prstGeom>
        </p:spPr>
        <p:txBody>
          <a:bodyPr vert="horz" lIns="91428" tIns="45715" rIns="91428" bIns="45715" rtlCol="0" anchor="ctr"/>
          <a:lstStyle>
            <a:lvl1pPr algn="ctr">
              <a:defRPr sz="1200" b="1">
                <a:solidFill>
                  <a:schemeClr val="bg1">
                    <a:lumMod val="95000"/>
                  </a:schemeClr>
                </a:solidFill>
                <a:latin typeface="微软雅黑" pitchFamily="34" charset="-122"/>
                <a:ea typeface="微软雅黑" pitchFamily="34" charset="-122"/>
              </a:defRPr>
            </a:lvl1pPr>
          </a:lstStyle>
          <a:p>
            <a:r>
              <a:rPr lang="zh-CN" altLang="en-US" smtClean="0"/>
              <a:t>百度商桥</a:t>
            </a:r>
            <a:endParaRPr lang="zh-CN" altLang="en-US" dirty="0"/>
          </a:p>
        </p:txBody>
      </p:sp>
      <p:sp>
        <p:nvSpPr>
          <p:cNvPr id="6" name="灯片编号占位符 5"/>
          <p:cNvSpPr>
            <a:spLocks noGrp="1"/>
          </p:cNvSpPr>
          <p:nvPr>
            <p:ph type="sldNum" sz="quarter" idx="4"/>
          </p:nvPr>
        </p:nvSpPr>
        <p:spPr>
          <a:xfrm>
            <a:off x="6553200" y="6506544"/>
            <a:ext cx="2133600" cy="288000"/>
          </a:xfrm>
          <a:prstGeom prst="rect">
            <a:avLst/>
          </a:prstGeom>
        </p:spPr>
        <p:txBody>
          <a:bodyPr vert="horz" lIns="91428" tIns="45715" rIns="91428" bIns="45715" rtlCol="0" anchor="ctr"/>
          <a:lstStyle>
            <a:lvl1pPr algn="r">
              <a:defRPr sz="1200">
                <a:solidFill>
                  <a:schemeClr val="bg1">
                    <a:lumMod val="95000"/>
                  </a:schemeClr>
                </a:solidFill>
              </a:defRPr>
            </a:lvl1pPr>
          </a:lstStyle>
          <a:p>
            <a:fld id="{0C913308-F349-4B6D-A68A-DD1791B4A57B}" type="slidenum">
              <a:rPr lang="zh-CN" altLang="en-US" smtClean="0"/>
              <a:pPr/>
              <a:t>‹#›</a:t>
            </a:fld>
            <a:endParaRPr lang="zh-CN" altLang="en-US"/>
          </a:p>
        </p:txBody>
      </p:sp>
      <p:sp>
        <p:nvSpPr>
          <p:cNvPr id="2" name="标题占位符 1"/>
          <p:cNvSpPr>
            <a:spLocks noGrp="1"/>
          </p:cNvSpPr>
          <p:nvPr>
            <p:ph type="title"/>
          </p:nvPr>
        </p:nvSpPr>
        <p:spPr>
          <a:xfrm>
            <a:off x="86816" y="130620"/>
            <a:ext cx="8229600" cy="634080"/>
          </a:xfrm>
          <a:prstGeom prst="rect">
            <a:avLst/>
          </a:prstGeom>
        </p:spPr>
        <p:txBody>
          <a:bodyPr vert="horz" lIns="91428" tIns="45715" rIns="91428" bIns="45715" rtlCol="0" anchor="ctr">
            <a:normAutofit/>
          </a:bodyPr>
          <a:lstStyle/>
          <a:p>
            <a:r>
              <a:rPr lang="zh-CN" altLang="en-US" dirty="0" smtClean="0"/>
              <a:t>单击此处编辑母版标题样式</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dt="0"/>
  <p:txStyles>
    <p:titleStyle>
      <a:lvl1pPr algn="l" defTabSz="914289" rtl="0" eaLnBrk="1" latinLnBrk="0" hangingPunct="1">
        <a:spcBef>
          <a:spcPct val="0"/>
        </a:spcBef>
        <a:buNone/>
        <a:defRPr sz="2800" b="1" kern="1200">
          <a:solidFill>
            <a:schemeClr val="bg1"/>
          </a:solidFill>
          <a:latin typeface="微软雅黑" pitchFamily="34" charset="-122"/>
          <a:ea typeface="微软雅黑" pitchFamily="34" charset="-122"/>
          <a:cs typeface="+mj-cs"/>
        </a:defRPr>
      </a:lvl1pPr>
    </p:titleStyle>
    <p:bodyStyle>
      <a:lvl1pPr marL="342857" indent="-342857" algn="l" defTabSz="914289" rtl="0" eaLnBrk="1" latinLnBrk="0" hangingPunct="1">
        <a:spcBef>
          <a:spcPct val="20000"/>
        </a:spcBef>
        <a:buFont typeface="Arial" pitchFamily="34" charset="0"/>
        <a:buChar char="•"/>
        <a:defRPr sz="1700" kern="1200">
          <a:solidFill>
            <a:schemeClr val="tx1"/>
          </a:solidFill>
          <a:latin typeface="微软雅黑" pitchFamily="34" charset="-122"/>
          <a:ea typeface="微软雅黑" pitchFamily="34" charset="-122"/>
          <a:cs typeface="+mn-cs"/>
        </a:defRPr>
      </a:lvl1pPr>
      <a:lvl2pPr marL="742860" indent="-285715" algn="l" defTabSz="914289" rtl="0" eaLnBrk="1" latinLnBrk="0" hangingPunct="1">
        <a:spcBef>
          <a:spcPct val="20000"/>
        </a:spcBef>
        <a:buFont typeface="Arial" pitchFamily="34" charset="0"/>
        <a:buChar char="–"/>
        <a:defRPr sz="1600" kern="1200">
          <a:solidFill>
            <a:schemeClr val="tx1"/>
          </a:solidFill>
          <a:latin typeface="微软雅黑" pitchFamily="34" charset="-122"/>
          <a:ea typeface="微软雅黑" pitchFamily="34" charset="-122"/>
          <a:cs typeface="+mn-cs"/>
        </a:defRPr>
      </a:lvl2pPr>
      <a:lvl3pPr marL="1142862" indent="-228573" algn="l" defTabSz="914289" rtl="0" eaLnBrk="1" latinLnBrk="0" hangingPunct="1">
        <a:spcBef>
          <a:spcPct val="20000"/>
        </a:spcBef>
        <a:buFont typeface="Arial" pitchFamily="34" charset="0"/>
        <a:buChar char="•"/>
        <a:defRPr sz="1400" kern="1200">
          <a:solidFill>
            <a:schemeClr val="tx1"/>
          </a:solidFill>
          <a:latin typeface="微软雅黑" pitchFamily="34" charset="-122"/>
          <a:ea typeface="微软雅黑" pitchFamily="34" charset="-122"/>
          <a:cs typeface="+mn-cs"/>
        </a:defRPr>
      </a:lvl3pPr>
      <a:lvl4pPr marL="1600007" indent="-228573" algn="l" defTabSz="914289" rtl="0" eaLnBrk="1" latinLnBrk="0" hangingPunct="1">
        <a:spcBef>
          <a:spcPct val="20000"/>
        </a:spcBef>
        <a:buFont typeface="Arial" pitchFamily="34" charset="0"/>
        <a:buChar char="–"/>
        <a:defRPr sz="1200" kern="1200">
          <a:solidFill>
            <a:schemeClr val="tx1"/>
          </a:solidFill>
          <a:latin typeface="微软雅黑" pitchFamily="34" charset="-122"/>
          <a:ea typeface="微软雅黑" pitchFamily="34" charset="-122"/>
          <a:cs typeface="+mn-cs"/>
        </a:defRPr>
      </a:lvl4pPr>
      <a:lvl5pPr marL="2057152" indent="-228573" algn="l" defTabSz="914289" rtl="0" eaLnBrk="1" latinLnBrk="0" hangingPunct="1">
        <a:spcBef>
          <a:spcPct val="20000"/>
        </a:spcBef>
        <a:buFont typeface="Arial" pitchFamily="34" charset="0"/>
        <a:buChar char="»"/>
        <a:defRPr sz="1200" kern="1200">
          <a:solidFill>
            <a:schemeClr val="tx1"/>
          </a:solidFill>
          <a:latin typeface="微软雅黑" pitchFamily="34" charset="-122"/>
          <a:ea typeface="微软雅黑" pitchFamily="34" charset="-122"/>
          <a:cs typeface="+mn-cs"/>
        </a:defRPr>
      </a:lvl5pPr>
      <a:lvl6pPr marL="2514298" indent="-228573" algn="l" defTabSz="914289"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2971443" indent="-228573" algn="l" defTabSz="914289"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428586" indent="-228573" algn="l" defTabSz="914289"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3885730" indent="-228573" algn="l" defTabSz="914289" rtl="0" eaLnBrk="1" latinLnBrk="0" hangingPunct="1">
        <a:spcBef>
          <a:spcPct val="20000"/>
        </a:spcBef>
        <a:buFont typeface="Arial" pitchFamily="34" charset="0"/>
        <a:buChar char="•"/>
        <a:defRPr sz="2100" kern="1200">
          <a:solidFill>
            <a:schemeClr val="tx1"/>
          </a:solidFill>
          <a:latin typeface="+mn-lt"/>
          <a:ea typeface="+mn-ea"/>
          <a:cs typeface="+mn-cs"/>
        </a:defRPr>
      </a:lvl9pPr>
    </p:bodyStyle>
    <p:otherStyle>
      <a:defPPr>
        <a:defRPr lang="zh-CN"/>
      </a:defPPr>
      <a:lvl1pPr marL="0" algn="l" defTabSz="914289" rtl="0" eaLnBrk="1" latinLnBrk="0" hangingPunct="1">
        <a:defRPr sz="1700" kern="1200">
          <a:solidFill>
            <a:schemeClr val="tx1"/>
          </a:solidFill>
          <a:latin typeface="+mn-lt"/>
          <a:ea typeface="+mn-ea"/>
          <a:cs typeface="+mn-cs"/>
        </a:defRPr>
      </a:lvl1pPr>
      <a:lvl2pPr marL="457145" algn="l" defTabSz="914289" rtl="0" eaLnBrk="1" latinLnBrk="0" hangingPunct="1">
        <a:defRPr sz="1700" kern="1200">
          <a:solidFill>
            <a:schemeClr val="tx1"/>
          </a:solidFill>
          <a:latin typeface="+mn-lt"/>
          <a:ea typeface="+mn-ea"/>
          <a:cs typeface="+mn-cs"/>
        </a:defRPr>
      </a:lvl2pPr>
      <a:lvl3pPr marL="914289" algn="l" defTabSz="914289" rtl="0" eaLnBrk="1" latinLnBrk="0" hangingPunct="1">
        <a:defRPr sz="1700" kern="1200">
          <a:solidFill>
            <a:schemeClr val="tx1"/>
          </a:solidFill>
          <a:latin typeface="+mn-lt"/>
          <a:ea typeface="+mn-ea"/>
          <a:cs typeface="+mn-cs"/>
        </a:defRPr>
      </a:lvl3pPr>
      <a:lvl4pPr marL="1371436" algn="l" defTabSz="914289" rtl="0" eaLnBrk="1" latinLnBrk="0" hangingPunct="1">
        <a:defRPr sz="1700" kern="1200">
          <a:solidFill>
            <a:schemeClr val="tx1"/>
          </a:solidFill>
          <a:latin typeface="+mn-lt"/>
          <a:ea typeface="+mn-ea"/>
          <a:cs typeface="+mn-cs"/>
        </a:defRPr>
      </a:lvl4pPr>
      <a:lvl5pPr marL="1828580" algn="l" defTabSz="914289" rtl="0" eaLnBrk="1" latinLnBrk="0" hangingPunct="1">
        <a:defRPr sz="1700" kern="1200">
          <a:solidFill>
            <a:schemeClr val="tx1"/>
          </a:solidFill>
          <a:latin typeface="+mn-lt"/>
          <a:ea typeface="+mn-ea"/>
          <a:cs typeface="+mn-cs"/>
        </a:defRPr>
      </a:lvl5pPr>
      <a:lvl6pPr marL="2285725" algn="l" defTabSz="914289" rtl="0" eaLnBrk="1" latinLnBrk="0" hangingPunct="1">
        <a:defRPr sz="1700" kern="1200">
          <a:solidFill>
            <a:schemeClr val="tx1"/>
          </a:solidFill>
          <a:latin typeface="+mn-lt"/>
          <a:ea typeface="+mn-ea"/>
          <a:cs typeface="+mn-cs"/>
        </a:defRPr>
      </a:lvl6pPr>
      <a:lvl7pPr marL="2742870" algn="l" defTabSz="914289" rtl="0" eaLnBrk="1" latinLnBrk="0" hangingPunct="1">
        <a:defRPr sz="1700" kern="1200">
          <a:solidFill>
            <a:schemeClr val="tx1"/>
          </a:solidFill>
          <a:latin typeface="+mn-lt"/>
          <a:ea typeface="+mn-ea"/>
          <a:cs typeface="+mn-cs"/>
        </a:defRPr>
      </a:lvl7pPr>
      <a:lvl8pPr marL="3200014" algn="l" defTabSz="914289" rtl="0" eaLnBrk="1" latinLnBrk="0" hangingPunct="1">
        <a:defRPr sz="1700" kern="1200">
          <a:solidFill>
            <a:schemeClr val="tx1"/>
          </a:solidFill>
          <a:latin typeface="+mn-lt"/>
          <a:ea typeface="+mn-ea"/>
          <a:cs typeface="+mn-cs"/>
        </a:defRPr>
      </a:lvl8pPr>
      <a:lvl9pPr marL="3657161" algn="l" defTabSz="914289"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3.xml"/><Relationship Id="rId4" Type="http://schemas.openxmlformats.org/officeDocument/2006/relationships/image" Target="../media/image23.jpeg"/></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jpeg"/><Relationship Id="rId10" Type="http://schemas.openxmlformats.org/officeDocument/2006/relationships/image" Target="../media/image35.png"/><Relationship Id="rId4" Type="http://schemas.openxmlformats.org/officeDocument/2006/relationships/image" Target="../media/image29.jpeg"/><Relationship Id="rId9"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 Target="slide17.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3.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 Id="rId5" Type="http://schemas.openxmlformats.org/officeDocument/2006/relationships/image" Target="../media/image64.png"/><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image" Target="../media/image66.png"/><Relationship Id="rId7" Type="http://schemas.openxmlformats.org/officeDocument/2006/relationships/image" Target="../media/image70.jpeg"/><Relationship Id="rId2" Type="http://schemas.openxmlformats.org/officeDocument/2006/relationships/image" Target="../media/image65.png"/><Relationship Id="rId1" Type="http://schemas.openxmlformats.org/officeDocument/2006/relationships/slideLayout" Target="../slideLayouts/slideLayout3.xml"/><Relationship Id="rId6" Type="http://schemas.openxmlformats.org/officeDocument/2006/relationships/image" Target="../media/image69.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2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32.png"/><Relationship Id="rId2" Type="http://schemas.openxmlformats.org/officeDocument/2006/relationships/image" Target="../media/image76.png"/><Relationship Id="rId1" Type="http://schemas.openxmlformats.org/officeDocument/2006/relationships/slideLayout" Target="../slideLayouts/slideLayout3.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s>
</file>

<file path=ppt/slides/_rels/slide28.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2" Type="http://schemas.openxmlformats.org/officeDocument/2006/relationships/image" Target="../media/image86.png"/><Relationship Id="rId1" Type="http://schemas.openxmlformats.org/officeDocument/2006/relationships/slideLayout" Target="../slideLayouts/slideLayout3.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2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2.png"/><Relationship Id="rId2" Type="http://schemas.openxmlformats.org/officeDocument/2006/relationships/image" Target="../media/image99.png"/><Relationship Id="rId1" Type="http://schemas.openxmlformats.org/officeDocument/2006/relationships/slideLayout" Target="../slideLayouts/slideLayout3.xml"/><Relationship Id="rId6" Type="http://schemas.openxmlformats.org/officeDocument/2006/relationships/image" Target="../media/image30.jpeg"/><Relationship Id="rId5" Type="http://schemas.openxmlformats.org/officeDocument/2006/relationships/image" Target="../media/image11.png"/><Relationship Id="rId4" Type="http://schemas.openxmlformats.org/officeDocument/2006/relationships/image" Target="../media/image101.jpeg"/></Relationships>
</file>

<file path=ppt/slides/_rels/slide31.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3.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3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10.png"/><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11.png"/></Relationships>
</file>

<file path=ppt/slides/_rels/slide33.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png"/><Relationship Id="rId3" Type="http://schemas.openxmlformats.org/officeDocument/2006/relationships/image" Target="../media/image113.png"/><Relationship Id="rId7" Type="http://schemas.openxmlformats.org/officeDocument/2006/relationships/image" Target="../media/image117.png"/><Relationship Id="rId12" Type="http://schemas.openxmlformats.org/officeDocument/2006/relationships/image" Target="../media/image122.png"/><Relationship Id="rId2" Type="http://schemas.openxmlformats.org/officeDocument/2006/relationships/image" Target="../media/image112.png"/><Relationship Id="rId1" Type="http://schemas.openxmlformats.org/officeDocument/2006/relationships/slideLayout" Target="../slideLayouts/slideLayout3.xml"/><Relationship Id="rId6" Type="http://schemas.openxmlformats.org/officeDocument/2006/relationships/image" Target="../media/image116.png"/><Relationship Id="rId11" Type="http://schemas.openxmlformats.org/officeDocument/2006/relationships/image" Target="../media/image121.png"/><Relationship Id="rId5" Type="http://schemas.openxmlformats.org/officeDocument/2006/relationships/image" Target="../media/image115.png"/><Relationship Id="rId15" Type="http://schemas.openxmlformats.org/officeDocument/2006/relationships/image" Target="../media/image125.jpeg"/><Relationship Id="rId10" Type="http://schemas.openxmlformats.org/officeDocument/2006/relationships/image" Target="../media/image120.png"/><Relationship Id="rId4" Type="http://schemas.openxmlformats.org/officeDocument/2006/relationships/image" Target="../media/image114.png"/><Relationship Id="rId9" Type="http://schemas.openxmlformats.org/officeDocument/2006/relationships/image" Target="../media/image119.png"/><Relationship Id="rId14" Type="http://schemas.openxmlformats.org/officeDocument/2006/relationships/image" Target="../media/image124.png"/></Relationships>
</file>

<file path=ppt/slides/_rels/slide34.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26.jpeg"/><Relationship Id="rId1" Type="http://schemas.openxmlformats.org/officeDocument/2006/relationships/slideLayout" Target="../slideLayouts/slideLayout3.xml"/><Relationship Id="rId5" Type="http://schemas.openxmlformats.org/officeDocument/2006/relationships/image" Target="../media/image129.jpeg"/><Relationship Id="rId4" Type="http://schemas.openxmlformats.org/officeDocument/2006/relationships/image" Target="../media/image128.jpeg"/></Relationships>
</file>

<file path=ppt/slides/_rels/slide35.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3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23.xml"/><Relationship Id="rId5" Type="http://schemas.openxmlformats.org/officeDocument/2006/relationships/image" Target="../media/image37.png"/><Relationship Id="rId4" Type="http://schemas.openxmlformats.org/officeDocument/2006/relationships/image" Target="../media/image131.jpeg"/></Relationships>
</file>

<file path=ppt/slides/_rels/slide36.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34.png"/><Relationship Id="rId1" Type="http://schemas.openxmlformats.org/officeDocument/2006/relationships/slideLayout" Target="../slideLayouts/slideLayout3.xml"/><Relationship Id="rId5" Type="http://schemas.openxmlformats.org/officeDocument/2006/relationships/image" Target="../media/image136.png"/><Relationship Id="rId4" Type="http://schemas.openxmlformats.org/officeDocument/2006/relationships/image" Target="../media/image135.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37.png"/><Relationship Id="rId1" Type="http://schemas.openxmlformats.org/officeDocument/2006/relationships/slideLayout" Target="../slideLayouts/slideLayout3.xml"/><Relationship Id="rId4" Type="http://schemas.openxmlformats.org/officeDocument/2006/relationships/image" Target="../media/image138.jpe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39.jpeg"/><Relationship Id="rId1" Type="http://schemas.openxmlformats.org/officeDocument/2006/relationships/slideLayout" Target="../slideLayouts/slideLayout3.xml"/><Relationship Id="rId4" Type="http://schemas.openxmlformats.org/officeDocument/2006/relationships/image" Target="../media/image140.jpeg"/></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4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6.png"/><Relationship Id="rId2" Type="http://schemas.openxmlformats.org/officeDocument/2006/relationships/image" Target="../media/image143.png"/><Relationship Id="rId1" Type="http://schemas.openxmlformats.org/officeDocument/2006/relationships/slideLayout" Target="../slideLayouts/slideLayout3.xml"/><Relationship Id="rId6" Type="http://schemas.openxmlformats.org/officeDocument/2006/relationships/hyperlink" Target="http://yingxiao.baidu.com/support/topic/81/" TargetMode="External"/><Relationship Id="rId5" Type="http://schemas.openxmlformats.org/officeDocument/2006/relationships/image" Target="../media/image37.png"/><Relationship Id="rId4" Type="http://schemas.openxmlformats.org/officeDocument/2006/relationships/image" Target="../media/image14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47.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48.png"/><Relationship Id="rId1" Type="http://schemas.openxmlformats.org/officeDocument/2006/relationships/slideLayout" Target="../slideLayouts/slideLayout3.xml"/><Relationship Id="rId4" Type="http://schemas.openxmlformats.org/officeDocument/2006/relationships/image" Target="../media/image149.png"/></Relationships>
</file>

<file path=ppt/slides/_rels/slide46.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image" Target="../media/image150.png"/><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image" Target="../media/image151.png"/><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image" Target="../media/image152.png"/><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image" Target="../media/image153.png"/><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image" Target="../media/image154.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image" Target="../media/image156.jpe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image" Target="../media/image158.jpeg"/><Relationship Id="rId1" Type="http://schemas.openxmlformats.org/officeDocument/2006/relationships/slideLayout" Target="../slideLayouts/slideLayout3.xml"/><Relationship Id="rId5" Type="http://schemas.openxmlformats.org/officeDocument/2006/relationships/image" Target="../media/image161.jpeg"/><Relationship Id="rId4" Type="http://schemas.openxmlformats.org/officeDocument/2006/relationships/image" Target="../media/image160.jpeg"/></Relationships>
</file>

<file path=ppt/slides/_rels/slide54.xml.rels><?xml version="1.0" encoding="UTF-8" standalone="yes"?>
<Relationships xmlns="http://schemas.openxmlformats.org/package/2006/relationships"><Relationship Id="rId3" Type="http://schemas.openxmlformats.org/officeDocument/2006/relationships/hyperlink" Target="http://yingxiao.baidu.com/support/qiao/index.html" TargetMode="External"/><Relationship Id="rId2" Type="http://schemas.openxmlformats.org/officeDocument/2006/relationships/hyperlink" Target="http://qiao.baidu.com/"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3.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3.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3.xml"/><Relationship Id="rId5" Type="http://schemas.openxmlformats.org/officeDocument/2006/relationships/image" Target="../media/image20.jpeg"/><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9144000" cy="6858000"/>
          </a:xfrm>
          <a:prstGeom prst="rect">
            <a:avLst/>
          </a:prstGeom>
          <a:gradFill flip="none" rotWithShape="1">
            <a:gsLst>
              <a:gs pos="0">
                <a:srgbClr val="00B0F0">
                  <a:lumMod val="69000"/>
                  <a:lumOff val="31000"/>
                </a:srgbClr>
              </a:gs>
              <a:gs pos="100000">
                <a:srgbClr val="0070C0">
                  <a:lumMod val="93000"/>
                  <a:lumOff val="7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5" rIns="91428" bIns="45715" rtlCol="0" anchor="ctr"/>
          <a:lstStyle/>
          <a:p>
            <a:pPr algn="ctr"/>
            <a:endParaRPr lang="zh-CN" altLang="en-US"/>
          </a:p>
        </p:txBody>
      </p:sp>
      <p:sp>
        <p:nvSpPr>
          <p:cNvPr id="4" name="标题 3"/>
          <p:cNvSpPr>
            <a:spLocks noGrp="1"/>
          </p:cNvSpPr>
          <p:nvPr>
            <p:ph type="ctrTitle"/>
          </p:nvPr>
        </p:nvSpPr>
        <p:spPr>
          <a:xfrm>
            <a:off x="3369201" y="2458231"/>
            <a:ext cx="5307255" cy="1470023"/>
          </a:xfrm>
        </p:spPr>
        <p:txBody>
          <a:bodyPr anchor="t">
            <a:normAutofit/>
          </a:bodyPr>
          <a:lstStyle/>
          <a:p>
            <a:r>
              <a:rPr lang="zh-CN" altLang="en-US" sz="4000" dirty="0"/>
              <a:t>百度商</a:t>
            </a:r>
            <a:r>
              <a:rPr lang="zh-CN" altLang="en-US" sz="4000" dirty="0" smtClean="0"/>
              <a:t>桥</a:t>
            </a:r>
            <a:r>
              <a:rPr lang="en-US" altLang="zh-CN" sz="4000" dirty="0" smtClean="0"/>
              <a:t>3.0</a:t>
            </a:r>
            <a:br>
              <a:rPr lang="en-US" altLang="zh-CN" sz="4000" dirty="0" smtClean="0"/>
            </a:br>
            <a:r>
              <a:rPr lang="zh-CN" altLang="en-US" sz="4000" dirty="0" smtClean="0"/>
              <a:t>使用手册</a:t>
            </a:r>
            <a:endParaRPr lang="zh-CN" altLang="en-US" sz="4000" dirty="0"/>
          </a:p>
        </p:txBody>
      </p:sp>
      <p:pic>
        <p:nvPicPr>
          <p:cNvPr id="8" name="Picture 2" descr="E:\[8.其他]\201110pic\bridge.jpg"/>
          <p:cNvPicPr>
            <a:picLocks noChangeAspect="1" noChangeArrowheads="1"/>
          </p:cNvPicPr>
          <p:nvPr/>
        </p:nvPicPr>
        <p:blipFill>
          <a:blip r:embed="rId2" cstate="email">
            <a:extLst>
              <a:ext uri="{28A0092B-C50C-407E-A947-70E740481C1C}">
                <a14:useLocalDpi xmlns="" xmlns:a14="http://schemas.microsoft.com/office/drawing/2010/main"/>
              </a:ext>
            </a:extLst>
          </a:blip>
          <a:srcRect/>
          <a:stretch>
            <a:fillRect/>
          </a:stretch>
        </p:blipFill>
        <p:spPr bwMode="auto">
          <a:xfrm>
            <a:off x="1647021" y="2522829"/>
            <a:ext cx="1413355" cy="14133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lightRig rig="twoPt" dir="t">
              <a:rot lat="0" lon="0" rev="7200000"/>
            </a:lightRig>
          </a:scene3d>
          <a:sp3d contourW="12700">
            <a:bevelT w="25400" h="19050"/>
            <a:contourClr>
              <a:srgbClr val="969696"/>
            </a:contourClr>
          </a:sp3d>
          <a:extLst/>
        </p:spPr>
      </p:pic>
      <p:sp>
        <p:nvSpPr>
          <p:cNvPr id="9" name="TextBox 8"/>
          <p:cNvSpPr txBox="1"/>
          <p:nvPr/>
        </p:nvSpPr>
        <p:spPr>
          <a:xfrm>
            <a:off x="3419872" y="3738518"/>
            <a:ext cx="2586285" cy="338554"/>
          </a:xfrm>
          <a:prstGeom prst="rect">
            <a:avLst/>
          </a:prstGeom>
          <a:noFill/>
        </p:spPr>
        <p:txBody>
          <a:bodyPr wrap="none" rtlCol="0">
            <a:spAutoFit/>
          </a:bodyPr>
          <a:lstStyle/>
          <a:p>
            <a:r>
              <a:rPr lang="en-US" altLang="zh-CN" sz="1600" dirty="0" smtClean="0">
                <a:solidFill>
                  <a:schemeClr val="bg1"/>
                </a:solidFill>
                <a:latin typeface="微软雅黑" pitchFamily="34" charset="-122"/>
                <a:ea typeface="微软雅黑" pitchFamily="34" charset="-122"/>
              </a:rPr>
              <a:t>2014.11  </a:t>
            </a:r>
            <a:r>
              <a:rPr lang="en-US" altLang="zh-CN" sz="1600" dirty="0">
                <a:solidFill>
                  <a:schemeClr val="bg1"/>
                </a:solidFill>
                <a:latin typeface="微软雅黑" pitchFamily="34" charset="-122"/>
                <a:ea typeface="微软雅黑" pitchFamily="34" charset="-122"/>
              </a:rPr>
              <a:t>qiao.baidu.com</a:t>
            </a:r>
            <a:endParaRPr lang="zh-CN" altLang="en-US" sz="1600" dirty="0">
              <a:solidFill>
                <a:schemeClr val="bg1"/>
              </a:solidFill>
              <a:latin typeface="微软雅黑" pitchFamily="34" charset="-122"/>
              <a:ea typeface="微软雅黑" pitchFamily="34" charset="-122"/>
            </a:endParaRPr>
          </a:p>
        </p:txBody>
      </p:sp>
    </p:spTree>
    <p:extLst>
      <p:ext uri="{BB962C8B-B14F-4D97-AF65-F5344CB8AC3E}">
        <p14:creationId xmlns="" xmlns:p14="http://schemas.microsoft.com/office/powerpoint/2010/main" val="9383397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认识商桥</a:t>
            </a:r>
            <a:r>
              <a:rPr lang="en-US" altLang="zh-CN" dirty="0" smtClean="0"/>
              <a:t>-</a:t>
            </a:r>
            <a:r>
              <a:rPr lang="zh-CN" altLang="en-US" dirty="0" smtClean="0"/>
              <a:t>访客客服监控区</a:t>
            </a:r>
            <a:endParaRPr lang="zh-CN" altLang="en-US" dirty="0"/>
          </a:p>
        </p:txBody>
      </p:sp>
      <p:sp>
        <p:nvSpPr>
          <p:cNvPr id="3" name="页脚占位符 2"/>
          <p:cNvSpPr>
            <a:spLocks noGrp="1"/>
          </p:cNvSpPr>
          <p:nvPr>
            <p:ph type="ftr" sz="quarter" idx="11"/>
          </p:nvPr>
        </p:nvSpPr>
        <p:spPr/>
        <p:txBody>
          <a:bodyPr/>
          <a:lstStyle/>
          <a:p>
            <a:r>
              <a:rPr lang="zh-CN" altLang="en-US" smtClean="0"/>
              <a:t>百度商桥</a:t>
            </a:r>
            <a:endParaRPr lang="zh-CN" altLang="en-US" dirty="0"/>
          </a:p>
        </p:txBody>
      </p:sp>
      <p:pic>
        <p:nvPicPr>
          <p:cNvPr id="5" name="图片 4" descr="845467.JPG"/>
          <p:cNvPicPr>
            <a:picLocks noChangeAspect="1"/>
          </p:cNvPicPr>
          <p:nvPr/>
        </p:nvPicPr>
        <p:blipFill>
          <a:blip r:embed="rId2" cstate="print"/>
          <a:stretch>
            <a:fillRect/>
          </a:stretch>
        </p:blipFill>
        <p:spPr>
          <a:xfrm>
            <a:off x="3131840" y="2132856"/>
            <a:ext cx="2628900" cy="3095625"/>
          </a:xfrm>
          <a:prstGeom prst="rect">
            <a:avLst/>
          </a:prstGeom>
        </p:spPr>
      </p:pic>
      <p:sp>
        <p:nvSpPr>
          <p:cNvPr id="6" name="圆角矩形标注 5"/>
          <p:cNvSpPr/>
          <p:nvPr/>
        </p:nvSpPr>
        <p:spPr>
          <a:xfrm>
            <a:off x="1619672" y="2708920"/>
            <a:ext cx="1224136" cy="1440160"/>
          </a:xfrm>
          <a:prstGeom prst="wedgeRoundRectCallout">
            <a:avLst>
              <a:gd name="adj1" fmla="val 71190"/>
              <a:gd name="adj2" fmla="val 35345"/>
              <a:gd name="adj3" fmla="val 16667"/>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r>
              <a:rPr lang="zh-CN" altLang="en-US" sz="1050" b="1" dirty="0" smtClean="0">
                <a:latin typeface="微软雅黑" pitchFamily="34" charset="-122"/>
                <a:ea typeface="微软雅黑" pitchFamily="34" charset="-122"/>
              </a:rPr>
              <a:t>浏览中</a:t>
            </a:r>
            <a:endParaRPr lang="en-US" altLang="zh-CN" sz="1050" b="1" dirty="0" smtClean="0">
              <a:latin typeface="微软雅黑" pitchFamily="34" charset="-122"/>
              <a:ea typeface="微软雅黑" pitchFamily="34" charset="-122"/>
            </a:endParaRPr>
          </a:p>
          <a:p>
            <a:r>
              <a:rPr lang="zh-CN" altLang="en-US" sz="900" dirty="0" smtClean="0">
                <a:latin typeface="微软雅黑" pitchFamily="34" charset="-122"/>
                <a:ea typeface="微软雅黑" pitchFamily="34" charset="-122"/>
              </a:rPr>
              <a:t>可以看到当前正在浏览的网民，可以邀请网民沟通或者直接沟通。默认显示访问来源和搜索词。鼠标挪到某一访客时，会自动弹出当前访客信息。</a:t>
            </a:r>
            <a:endParaRPr lang="en-US" altLang="zh-CN" sz="900" dirty="0" smtClean="0">
              <a:latin typeface="微软雅黑" pitchFamily="34" charset="-122"/>
              <a:ea typeface="微软雅黑" pitchFamily="34" charset="-122"/>
            </a:endParaRPr>
          </a:p>
        </p:txBody>
      </p:sp>
      <p:sp>
        <p:nvSpPr>
          <p:cNvPr id="7" name="圆角矩形标注 6"/>
          <p:cNvSpPr/>
          <p:nvPr/>
        </p:nvSpPr>
        <p:spPr>
          <a:xfrm>
            <a:off x="4427984" y="1556792"/>
            <a:ext cx="1224136" cy="1440160"/>
          </a:xfrm>
          <a:prstGeom prst="wedgeRoundRectCallout">
            <a:avLst>
              <a:gd name="adj1" fmla="val -72038"/>
              <a:gd name="adj2" fmla="val 36639"/>
              <a:gd name="adj3" fmla="val 16667"/>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r>
              <a:rPr lang="zh-CN" altLang="en-US" sz="1050" b="1" dirty="0" smtClean="0">
                <a:latin typeface="微软雅黑" pitchFamily="34" charset="-122"/>
                <a:ea typeface="微软雅黑" pitchFamily="34" charset="-122"/>
              </a:rPr>
              <a:t>我的团队</a:t>
            </a:r>
            <a:endParaRPr lang="en-US" altLang="zh-CN" sz="1050" b="1" dirty="0" smtClean="0">
              <a:latin typeface="微软雅黑" pitchFamily="34" charset="-122"/>
              <a:ea typeface="微软雅黑" pitchFamily="34" charset="-122"/>
            </a:endParaRPr>
          </a:p>
          <a:p>
            <a:r>
              <a:rPr lang="zh-CN" altLang="en-US" sz="900" dirty="0" smtClean="0">
                <a:latin typeface="微软雅黑" pitchFamily="34" charset="-122"/>
                <a:ea typeface="微软雅黑" pitchFamily="34" charset="-122"/>
              </a:rPr>
              <a:t>可以看到其他客服的工作情况，工作状态。双击某个客服的对话，可以查看客服和访客的沟通内容。</a:t>
            </a:r>
            <a:r>
              <a:rPr lang="zh-CN" altLang="en-US" sz="900" dirty="0" smtClean="0">
                <a:solidFill>
                  <a:srgbClr val="FF0000"/>
                </a:solidFill>
                <a:latin typeface="微软雅黑" pitchFamily="34" charset="-122"/>
                <a:ea typeface="微软雅黑" pitchFamily="34" charset="-122"/>
              </a:rPr>
              <a:t>注意，我的团队里面不会显示当前登录账号！</a:t>
            </a:r>
            <a:endParaRPr lang="en-US" altLang="zh-CN" sz="900" dirty="0" smtClean="0">
              <a:solidFill>
                <a:srgbClr val="FF0000"/>
              </a:solidFill>
              <a:latin typeface="微软雅黑" pitchFamily="34" charset="-122"/>
              <a:ea typeface="微软雅黑" pitchFamily="34" charset="-122"/>
            </a:endParaRPr>
          </a:p>
        </p:txBody>
      </p:sp>
      <p:sp>
        <p:nvSpPr>
          <p:cNvPr id="8" name="圆角矩形标注 7"/>
          <p:cNvSpPr/>
          <p:nvPr/>
        </p:nvSpPr>
        <p:spPr>
          <a:xfrm>
            <a:off x="3779912" y="4869160"/>
            <a:ext cx="1368152" cy="1512168"/>
          </a:xfrm>
          <a:prstGeom prst="wedgeRoundRectCallout">
            <a:avLst>
              <a:gd name="adj1" fmla="val -38891"/>
              <a:gd name="adj2" fmla="val -75145"/>
              <a:gd name="adj3" fmla="val 16667"/>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r>
              <a:rPr lang="zh-CN" altLang="en-US" sz="1050" b="1" dirty="0" smtClean="0">
                <a:latin typeface="微软雅黑" pitchFamily="34" charset="-122"/>
                <a:ea typeface="微软雅黑" pitchFamily="34" charset="-122"/>
              </a:rPr>
              <a:t>已离开</a:t>
            </a:r>
            <a:endParaRPr lang="en-US" altLang="zh-CN" sz="1050" b="1" dirty="0" smtClean="0">
              <a:latin typeface="微软雅黑" pitchFamily="34" charset="-122"/>
              <a:ea typeface="微软雅黑" pitchFamily="34" charset="-122"/>
            </a:endParaRPr>
          </a:p>
          <a:p>
            <a:r>
              <a:rPr lang="zh-CN" altLang="en-US" sz="900" dirty="0" smtClean="0">
                <a:latin typeface="微软雅黑" pitchFamily="34" charset="-122"/>
                <a:ea typeface="微软雅黑" pitchFamily="34" charset="-122"/>
              </a:rPr>
              <a:t>记录的是</a:t>
            </a:r>
            <a:r>
              <a:rPr lang="zh-CN" altLang="en-US" sz="900" dirty="0" smtClean="0">
                <a:solidFill>
                  <a:srgbClr val="FF0000"/>
                </a:solidFill>
                <a:latin typeface="微软雅黑" pitchFamily="34" charset="-122"/>
                <a:ea typeface="微软雅黑" pitchFamily="34" charset="-122"/>
              </a:rPr>
              <a:t>沟通过且已经离开网站的访客。显示数量上限是</a:t>
            </a:r>
            <a:r>
              <a:rPr lang="en-US" altLang="zh-CN" sz="900" dirty="0" smtClean="0">
                <a:solidFill>
                  <a:srgbClr val="FF0000"/>
                </a:solidFill>
                <a:latin typeface="微软雅黑" pitchFamily="34" charset="-122"/>
                <a:ea typeface="微软雅黑" pitchFamily="34" charset="-122"/>
              </a:rPr>
              <a:t>50</a:t>
            </a:r>
            <a:r>
              <a:rPr lang="zh-CN" altLang="en-US" sz="900" dirty="0" smtClean="0">
                <a:solidFill>
                  <a:srgbClr val="FF0000"/>
                </a:solidFill>
                <a:latin typeface="微软雅黑" pitchFamily="34" charset="-122"/>
                <a:ea typeface="微软雅黑" pitchFamily="34" charset="-122"/>
              </a:rPr>
              <a:t>，重新登陆后会清零。目前已离开访客的字体颜色分别代表不同含义。详情请见右侧图片。</a:t>
            </a:r>
            <a:endParaRPr lang="en-US" altLang="zh-CN" sz="900" dirty="0" smtClean="0">
              <a:solidFill>
                <a:srgbClr val="FF0000"/>
              </a:solidFill>
              <a:latin typeface="微软雅黑" pitchFamily="34" charset="-122"/>
              <a:ea typeface="微软雅黑" pitchFamily="34" charset="-122"/>
            </a:endParaRPr>
          </a:p>
        </p:txBody>
      </p:sp>
      <p:cxnSp>
        <p:nvCxnSpPr>
          <p:cNvPr id="9" name="直接箭头连接符 8"/>
          <p:cNvCxnSpPr/>
          <p:nvPr/>
        </p:nvCxnSpPr>
        <p:spPr>
          <a:xfrm flipH="1">
            <a:off x="1907704" y="4149080"/>
            <a:ext cx="144016" cy="50405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11" name="图片 10" descr="qwe.JPG"/>
          <p:cNvPicPr>
            <a:picLocks noChangeAspect="1"/>
          </p:cNvPicPr>
          <p:nvPr/>
        </p:nvPicPr>
        <p:blipFill>
          <a:blip r:embed="rId3" cstate="print"/>
          <a:stretch>
            <a:fillRect/>
          </a:stretch>
        </p:blipFill>
        <p:spPr>
          <a:xfrm>
            <a:off x="179512" y="4653136"/>
            <a:ext cx="1944216" cy="1740846"/>
          </a:xfrm>
          <a:prstGeom prst="rect">
            <a:avLst/>
          </a:prstGeom>
        </p:spPr>
      </p:pic>
      <p:cxnSp>
        <p:nvCxnSpPr>
          <p:cNvPr id="12" name="直接箭头连接符 11"/>
          <p:cNvCxnSpPr/>
          <p:nvPr/>
        </p:nvCxnSpPr>
        <p:spPr>
          <a:xfrm>
            <a:off x="5220072" y="5517232"/>
            <a:ext cx="36004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4" name="矩形 13"/>
          <p:cNvSpPr/>
          <p:nvPr/>
        </p:nvSpPr>
        <p:spPr>
          <a:xfrm>
            <a:off x="5940152" y="908719"/>
            <a:ext cx="3015484" cy="553998"/>
          </a:xfrm>
          <a:prstGeom prst="rect">
            <a:avLst/>
          </a:prstGeom>
        </p:spPr>
        <p:txBody>
          <a:bodyPr wrap="square">
            <a:spAutoFit/>
          </a:bodyPr>
          <a:lstStyle/>
          <a:p>
            <a:pPr>
              <a:defRPr/>
            </a:pPr>
            <a:r>
              <a:rPr lang="zh-CN" altLang="en-US" sz="1000" b="1" dirty="0" smtClean="0">
                <a:latin typeface="微软雅黑" pitchFamily="34" charset="-122"/>
                <a:ea typeface="微软雅黑" pitchFamily="34" charset="-122"/>
              </a:rPr>
              <a:t>沟通中：</a:t>
            </a:r>
            <a:r>
              <a:rPr lang="zh-CN" altLang="en-US" sz="1000" dirty="0" smtClean="0">
                <a:latin typeface="微软雅黑" pitchFamily="34" charset="-122"/>
                <a:ea typeface="微软雅黑" pitchFamily="34" charset="-122"/>
              </a:rPr>
              <a:t>所有正在沟通的访客，操作更方便。</a:t>
            </a:r>
            <a:r>
              <a:rPr lang="zh-CN" altLang="en-US" sz="1000" b="1" dirty="0" smtClean="0">
                <a:solidFill>
                  <a:srgbClr val="FF0000"/>
                </a:solidFill>
                <a:latin typeface="微软雅黑" pitchFamily="34" charset="-122"/>
                <a:ea typeface="微软雅黑" pitchFamily="34" charset="-122"/>
              </a:rPr>
              <a:t>地域精确到市，</a:t>
            </a:r>
            <a:r>
              <a:rPr lang="zh-CN" altLang="en-US" sz="1000" dirty="0" smtClean="0">
                <a:latin typeface="微软雅黑" pitchFamily="34" charset="-122"/>
                <a:ea typeface="微软雅黑" pitchFamily="34" charset="-122"/>
              </a:rPr>
              <a:t>来源于搜索词展现更方便管理。同时列有访客是否在线的区分</a:t>
            </a:r>
            <a:endParaRPr lang="en-US" altLang="zh-CN" sz="1000" dirty="0" smtClean="0">
              <a:latin typeface="微软雅黑" pitchFamily="34" charset="-122"/>
              <a:ea typeface="微软雅黑" pitchFamily="34" charset="-122"/>
            </a:endParaRPr>
          </a:p>
        </p:txBody>
      </p:sp>
      <p:sp>
        <p:nvSpPr>
          <p:cNvPr id="15" name="矩形 14"/>
          <p:cNvSpPr/>
          <p:nvPr/>
        </p:nvSpPr>
        <p:spPr>
          <a:xfrm>
            <a:off x="5940152" y="1553432"/>
            <a:ext cx="3015484" cy="400110"/>
          </a:xfrm>
          <a:prstGeom prst="rect">
            <a:avLst/>
          </a:prstGeom>
          <a:noFill/>
        </p:spPr>
        <p:txBody>
          <a:bodyPr wrap="square">
            <a:spAutoFit/>
          </a:bodyPr>
          <a:lstStyle/>
          <a:p>
            <a:pPr>
              <a:defRPr/>
            </a:pPr>
            <a:r>
              <a:rPr lang="zh-CN" altLang="en-US" sz="1000" b="1" dirty="0" smtClean="0">
                <a:latin typeface="微软雅黑" pitchFamily="34" charset="-122"/>
                <a:ea typeface="微软雅黑" pitchFamily="34" charset="-122"/>
              </a:rPr>
              <a:t>排队中</a:t>
            </a:r>
            <a:r>
              <a:rPr lang="zh-CN" altLang="en-US" sz="1000" dirty="0" smtClean="0">
                <a:latin typeface="微软雅黑" pitchFamily="34" charset="-122"/>
                <a:ea typeface="微软雅黑" pitchFamily="34" charset="-122"/>
              </a:rPr>
              <a:t>：排队等候接待的访客呈现在此。通过点击“接受沟通” 建立沟通关系</a:t>
            </a:r>
            <a:endParaRPr lang="en-US" altLang="zh-CN" sz="1000" dirty="0" smtClean="0">
              <a:latin typeface="微软雅黑" pitchFamily="34" charset="-122"/>
              <a:ea typeface="微软雅黑" pitchFamily="34" charset="-122"/>
            </a:endParaRPr>
          </a:p>
        </p:txBody>
      </p:sp>
      <p:sp>
        <p:nvSpPr>
          <p:cNvPr id="16" name="矩形 15"/>
          <p:cNvSpPr/>
          <p:nvPr/>
        </p:nvSpPr>
        <p:spPr>
          <a:xfrm>
            <a:off x="5940152" y="2056327"/>
            <a:ext cx="3015484" cy="400110"/>
          </a:xfrm>
          <a:prstGeom prst="rect">
            <a:avLst/>
          </a:prstGeom>
        </p:spPr>
        <p:txBody>
          <a:bodyPr wrap="square">
            <a:spAutoFit/>
          </a:bodyPr>
          <a:lstStyle/>
          <a:p>
            <a:pPr>
              <a:defRPr/>
            </a:pPr>
            <a:r>
              <a:rPr lang="zh-CN" altLang="en-US" sz="1000" b="1" dirty="0" smtClean="0">
                <a:latin typeface="微软雅黑" pitchFamily="34" charset="-122"/>
                <a:ea typeface="微软雅黑" pitchFamily="34" charset="-122"/>
              </a:rPr>
              <a:t>浏览中</a:t>
            </a:r>
            <a:r>
              <a:rPr lang="zh-CN" altLang="en-US" sz="1000" dirty="0" smtClean="0">
                <a:latin typeface="微软雅黑" pitchFamily="34" charset="-122"/>
                <a:ea typeface="微软雅黑" pitchFamily="34" charset="-122"/>
              </a:rPr>
              <a:t>：表示正在浏览网站的访客。此时可以发出邀请或主动与其沟通</a:t>
            </a:r>
            <a:endParaRPr lang="en-US" altLang="zh-CN" sz="1000" dirty="0" smtClean="0">
              <a:latin typeface="微软雅黑" pitchFamily="34" charset="-122"/>
              <a:ea typeface="微软雅黑" pitchFamily="34" charset="-122"/>
            </a:endParaRPr>
          </a:p>
        </p:txBody>
      </p:sp>
      <p:sp>
        <p:nvSpPr>
          <p:cNvPr id="17" name="矩形 16"/>
          <p:cNvSpPr/>
          <p:nvPr/>
        </p:nvSpPr>
        <p:spPr>
          <a:xfrm>
            <a:off x="5940152" y="2524385"/>
            <a:ext cx="3015484" cy="246221"/>
          </a:xfrm>
          <a:prstGeom prst="rect">
            <a:avLst/>
          </a:prstGeom>
        </p:spPr>
        <p:txBody>
          <a:bodyPr wrap="square">
            <a:spAutoFit/>
          </a:bodyPr>
          <a:lstStyle/>
          <a:p>
            <a:pPr>
              <a:defRPr/>
            </a:pPr>
            <a:r>
              <a:rPr lang="zh-CN" altLang="en-US" sz="1000" b="1" dirty="0" smtClean="0">
                <a:latin typeface="微软雅黑" pitchFamily="34" charset="-122"/>
                <a:ea typeface="微软雅黑" pitchFamily="34" charset="-122"/>
              </a:rPr>
              <a:t>邀请中：</a:t>
            </a:r>
            <a:r>
              <a:rPr lang="zh-CN" altLang="en-US" sz="1000" dirty="0" smtClean="0">
                <a:latin typeface="微软雅黑" pitchFamily="34" charset="-122"/>
                <a:ea typeface="微软雅黑" pitchFamily="34" charset="-122"/>
              </a:rPr>
              <a:t>已经向该访客发出过邀请</a:t>
            </a:r>
            <a:endParaRPr lang="en-US" altLang="zh-CN" sz="1000" dirty="0" smtClean="0">
              <a:latin typeface="微软雅黑" pitchFamily="34" charset="-122"/>
              <a:ea typeface="微软雅黑" pitchFamily="34" charset="-122"/>
            </a:endParaRPr>
          </a:p>
        </p:txBody>
      </p:sp>
      <p:sp>
        <p:nvSpPr>
          <p:cNvPr id="18" name="矩形 17"/>
          <p:cNvSpPr/>
          <p:nvPr/>
        </p:nvSpPr>
        <p:spPr>
          <a:xfrm>
            <a:off x="5940152" y="2908630"/>
            <a:ext cx="3015484" cy="400110"/>
          </a:xfrm>
          <a:prstGeom prst="rect">
            <a:avLst/>
          </a:prstGeom>
        </p:spPr>
        <p:txBody>
          <a:bodyPr wrap="square">
            <a:spAutoFit/>
          </a:bodyPr>
          <a:lstStyle/>
          <a:p>
            <a:pPr>
              <a:defRPr/>
            </a:pPr>
            <a:r>
              <a:rPr lang="zh-CN" altLang="en-US" sz="1000" b="1" dirty="0" smtClean="0">
                <a:latin typeface="微软雅黑" pitchFamily="34" charset="-122"/>
                <a:ea typeface="微软雅黑" pitchFamily="34" charset="-122"/>
              </a:rPr>
              <a:t>已拒绝</a:t>
            </a:r>
            <a:r>
              <a:rPr lang="zh-CN" altLang="en-US" sz="1000" dirty="0" smtClean="0">
                <a:latin typeface="微软雅黑" pitchFamily="34" charset="-122"/>
                <a:ea typeface="微软雅黑" pitchFamily="34" charset="-122"/>
              </a:rPr>
              <a:t>：已经拒绝了邀请的访客。经过预定时间后，可以再次向他发出邀请</a:t>
            </a:r>
            <a:endParaRPr lang="en-US" altLang="zh-CN" sz="1000" dirty="0" smtClean="0">
              <a:latin typeface="微软雅黑" pitchFamily="34" charset="-122"/>
              <a:ea typeface="微软雅黑" pitchFamily="34" charset="-122"/>
            </a:endParaRPr>
          </a:p>
        </p:txBody>
      </p:sp>
      <p:sp>
        <p:nvSpPr>
          <p:cNvPr id="19" name="矩形 18"/>
          <p:cNvSpPr/>
          <p:nvPr/>
        </p:nvSpPr>
        <p:spPr>
          <a:xfrm>
            <a:off x="5949004" y="3368440"/>
            <a:ext cx="3015484" cy="400110"/>
          </a:xfrm>
          <a:prstGeom prst="rect">
            <a:avLst/>
          </a:prstGeom>
        </p:spPr>
        <p:txBody>
          <a:bodyPr wrap="square">
            <a:spAutoFit/>
          </a:bodyPr>
          <a:lstStyle/>
          <a:p>
            <a:pPr>
              <a:defRPr/>
            </a:pPr>
            <a:r>
              <a:rPr lang="zh-CN" altLang="en-US" sz="1000" b="1" dirty="0" smtClean="0">
                <a:latin typeface="微软雅黑" pitchFamily="34" charset="-122"/>
                <a:ea typeface="微软雅黑" pitchFamily="34" charset="-122"/>
              </a:rPr>
              <a:t>已屏蔽</a:t>
            </a:r>
            <a:r>
              <a:rPr lang="zh-CN" altLang="en-US" sz="1000" dirty="0" smtClean="0">
                <a:latin typeface="微软雅黑" pitchFamily="34" charset="-122"/>
                <a:ea typeface="微软雅黑" pitchFamily="34" charset="-122"/>
              </a:rPr>
              <a:t>：已经屏蔽的访客。可以通过顶部按钮或右键为其解除屏蔽</a:t>
            </a:r>
            <a:endParaRPr lang="en-US" altLang="zh-CN" sz="1000" dirty="0" smtClean="0">
              <a:latin typeface="微软雅黑" pitchFamily="34" charset="-122"/>
              <a:ea typeface="微软雅黑" pitchFamily="34" charset="-122"/>
            </a:endParaRPr>
          </a:p>
        </p:txBody>
      </p:sp>
      <p:pic>
        <p:nvPicPr>
          <p:cNvPr id="20" name="图片 19" descr="QQ截图20141103093346.jpg"/>
          <p:cNvPicPr>
            <a:picLocks noChangeAspect="1"/>
          </p:cNvPicPr>
          <p:nvPr/>
        </p:nvPicPr>
        <p:blipFill>
          <a:blip r:embed="rId4"/>
          <a:stretch>
            <a:fillRect/>
          </a:stretch>
        </p:blipFill>
        <p:spPr>
          <a:xfrm>
            <a:off x="5724128" y="4077072"/>
            <a:ext cx="2904938" cy="2304256"/>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0" y="1691590"/>
            <a:ext cx="9133453" cy="468973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32" descr="789789.JPG"/>
          <p:cNvPicPr>
            <a:picLocks noChangeAspect="1"/>
          </p:cNvPicPr>
          <p:nvPr/>
        </p:nvPicPr>
        <p:blipFill>
          <a:blip r:embed="rId3" cstate="print"/>
          <a:stretch>
            <a:fillRect/>
          </a:stretch>
        </p:blipFill>
        <p:spPr>
          <a:xfrm>
            <a:off x="2771800" y="1988840"/>
            <a:ext cx="4717989" cy="3801418"/>
          </a:xfrm>
          <a:prstGeom prst="rect">
            <a:avLst/>
          </a:prstGeom>
        </p:spPr>
      </p:pic>
      <p:sp>
        <p:nvSpPr>
          <p:cNvPr id="49" name="标题 3"/>
          <p:cNvSpPr>
            <a:spLocks noGrp="1"/>
          </p:cNvSpPr>
          <p:nvPr>
            <p:ph type="title"/>
          </p:nvPr>
        </p:nvSpPr>
        <p:spPr/>
        <p:txBody>
          <a:bodyPr>
            <a:normAutofit/>
          </a:bodyPr>
          <a:lstStyle/>
          <a:p>
            <a:r>
              <a:rPr lang="zh-CN" altLang="en-US" dirty="0" smtClean="0"/>
              <a:t>认识商桥</a:t>
            </a:r>
            <a:r>
              <a:rPr lang="en-US" altLang="zh-CN" dirty="0" smtClean="0"/>
              <a:t>-</a:t>
            </a:r>
            <a:r>
              <a:rPr lang="zh-CN" altLang="en-US" dirty="0" smtClean="0"/>
              <a:t>集成式工作台详解</a:t>
            </a:r>
            <a:endParaRPr lang="zh-CN" altLang="en-US" dirty="0"/>
          </a:p>
        </p:txBody>
      </p:sp>
      <p:sp>
        <p:nvSpPr>
          <p:cNvPr id="50" name="页脚占位符 1"/>
          <p:cNvSpPr>
            <a:spLocks noGrp="1"/>
          </p:cNvSpPr>
          <p:nvPr>
            <p:ph type="ftr" sz="quarter" idx="11"/>
          </p:nvPr>
        </p:nvSpPr>
        <p:spPr>
          <a:prstGeom prst="rect">
            <a:avLst/>
          </a:prstGeom>
        </p:spPr>
        <p:txBody>
          <a:bodyPr anchor="ctr"/>
          <a:lstStyle/>
          <a:p>
            <a:pPr algn="ctr"/>
            <a:r>
              <a:rPr lang="zh-CN" altLang="en-US" sz="1400" b="1" dirty="0" smtClean="0">
                <a:solidFill>
                  <a:schemeClr val="bg1"/>
                </a:solidFill>
                <a:latin typeface="微软雅黑" pitchFamily="34" charset="-122"/>
                <a:ea typeface="微软雅黑" pitchFamily="34" charset="-122"/>
              </a:rPr>
              <a:t>百度商桥</a:t>
            </a:r>
            <a:endParaRPr lang="zh-CN" altLang="en-US" sz="1400" b="1" dirty="0">
              <a:solidFill>
                <a:schemeClr val="bg1"/>
              </a:solidFill>
              <a:latin typeface="微软雅黑" pitchFamily="34" charset="-122"/>
              <a:ea typeface="微软雅黑" pitchFamily="34" charset="-122"/>
            </a:endParaRPr>
          </a:p>
        </p:txBody>
      </p:sp>
      <p:sp>
        <p:nvSpPr>
          <p:cNvPr id="39" name="灯片编号占位符 4"/>
          <p:cNvSpPr txBox="1">
            <a:spLocks/>
          </p:cNvSpPr>
          <p:nvPr/>
        </p:nvSpPr>
        <p:spPr>
          <a:xfrm>
            <a:off x="6838950" y="6459538"/>
            <a:ext cx="2133600" cy="365125"/>
          </a:xfrm>
          <a:prstGeom prst="rect">
            <a:avLst/>
          </a:prstGeom>
        </p:spPr>
        <p:txBody>
          <a:bodyPr anchor="ctr"/>
          <a:lstStyle/>
          <a:p>
            <a:pPr algn="r" fontAlgn="auto">
              <a:spcBef>
                <a:spcPts val="0"/>
              </a:spcBef>
              <a:spcAft>
                <a:spcPts val="0"/>
              </a:spcAft>
              <a:defRPr/>
            </a:pPr>
            <a:fld id="{157D729A-D8D0-4746-AB48-D44D9057A6C2}" type="slidenum">
              <a:rPr lang="zh-CN" altLang="en-US" sz="1200">
                <a:solidFill>
                  <a:schemeClr val="bg1"/>
                </a:solidFill>
                <a:latin typeface="+mn-lt"/>
                <a:ea typeface="+mn-ea"/>
              </a:rPr>
              <a:pPr algn="r" fontAlgn="auto">
                <a:spcBef>
                  <a:spcPts val="0"/>
                </a:spcBef>
                <a:spcAft>
                  <a:spcPts val="0"/>
                </a:spcAft>
                <a:defRPr/>
              </a:pPr>
              <a:t>11</a:t>
            </a:fld>
            <a:endParaRPr lang="zh-CN" altLang="en-US" sz="1200" dirty="0">
              <a:solidFill>
                <a:schemeClr val="bg1"/>
              </a:solidFill>
              <a:latin typeface="+mn-lt"/>
              <a:ea typeface="+mn-ea"/>
            </a:endParaRPr>
          </a:p>
        </p:txBody>
      </p:sp>
      <p:pic>
        <p:nvPicPr>
          <p:cNvPr id="1026" name="Picture 2"/>
          <p:cNvPicPr>
            <a:picLocks noChangeAspect="1" noChangeArrowheads="1"/>
          </p:cNvPicPr>
          <p:nvPr/>
        </p:nvPicPr>
        <p:blipFill>
          <a:blip r:embed="rId4" cstate="print"/>
          <a:srcRect/>
          <a:stretch>
            <a:fillRect/>
          </a:stretch>
        </p:blipFill>
        <p:spPr bwMode="auto">
          <a:xfrm>
            <a:off x="107987" y="2132856"/>
            <a:ext cx="2365826" cy="1419496"/>
          </a:xfrm>
          <a:prstGeom prst="rect">
            <a:avLst/>
          </a:prstGeom>
          <a:ln>
            <a:noFill/>
          </a:ln>
          <a:effectLst/>
        </p:spPr>
      </p:pic>
      <p:sp>
        <p:nvSpPr>
          <p:cNvPr id="18" name="矩形 17"/>
          <p:cNvSpPr/>
          <p:nvPr/>
        </p:nvSpPr>
        <p:spPr>
          <a:xfrm>
            <a:off x="636104" y="2309124"/>
            <a:ext cx="1192696" cy="1213743"/>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形状 39"/>
          <p:cNvCxnSpPr>
            <a:stCxn id="1026" idx="2"/>
          </p:cNvCxnSpPr>
          <p:nvPr/>
        </p:nvCxnSpPr>
        <p:spPr>
          <a:xfrm rot="16200000" flipH="1">
            <a:off x="1924533" y="2918719"/>
            <a:ext cx="357650" cy="1624916"/>
          </a:xfrm>
          <a:prstGeom prst="bentConnector2">
            <a:avLst/>
          </a:prstGeom>
          <a:ln>
            <a:tailEnd type="arrow"/>
          </a:ln>
        </p:spPr>
        <p:style>
          <a:lnRef idx="2">
            <a:schemeClr val="dk1"/>
          </a:lnRef>
          <a:fillRef idx="0">
            <a:schemeClr val="dk1"/>
          </a:fillRef>
          <a:effectRef idx="1">
            <a:schemeClr val="dk1"/>
          </a:effectRef>
          <a:fontRef idx="minor">
            <a:schemeClr val="tx1"/>
          </a:fontRef>
        </p:style>
      </p:cxnSp>
      <p:sp>
        <p:nvSpPr>
          <p:cNvPr id="53" name="矩形 52"/>
          <p:cNvSpPr/>
          <p:nvPr/>
        </p:nvSpPr>
        <p:spPr>
          <a:xfrm>
            <a:off x="2843808" y="1988840"/>
            <a:ext cx="864096" cy="144016"/>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9" name="矩形 68"/>
          <p:cNvSpPr/>
          <p:nvPr/>
        </p:nvSpPr>
        <p:spPr>
          <a:xfrm>
            <a:off x="6838950" y="2132856"/>
            <a:ext cx="2269553" cy="1384995"/>
          </a:xfrm>
          <a:prstGeom prst="rect">
            <a:avLst/>
          </a:prstGeom>
        </p:spPr>
        <p:txBody>
          <a:bodyPr wrap="square">
            <a:spAutoFit/>
          </a:bodyPr>
          <a:lstStyle/>
          <a:p>
            <a:r>
              <a:rPr lang="zh-CN" altLang="en-US" sz="1200" b="1" dirty="0">
                <a:solidFill>
                  <a:srgbClr val="0000FF"/>
                </a:solidFill>
                <a:latin typeface="微软雅黑" pitchFamily="34" charset="-122"/>
                <a:ea typeface="微软雅黑" pitchFamily="34" charset="-122"/>
              </a:rPr>
              <a:t>整合多个沟通窗口</a:t>
            </a:r>
            <a:endParaRPr lang="en-US" altLang="zh-CN" sz="1200" b="1" dirty="0" smtClean="0">
              <a:solidFill>
                <a:srgbClr val="0000FF"/>
              </a:solidFill>
              <a:latin typeface="微软雅黑" pitchFamily="34" charset="-122"/>
              <a:ea typeface="微软雅黑" pitchFamily="34" charset="-122"/>
            </a:endParaRPr>
          </a:p>
          <a:p>
            <a:pPr>
              <a:defRPr/>
            </a:pPr>
            <a:r>
              <a:rPr lang="zh-CN" altLang="en-US" sz="1200" dirty="0" smtClean="0">
                <a:latin typeface="微软雅黑" pitchFamily="34" charset="-122"/>
                <a:ea typeface="微软雅黑" pitchFamily="34" charset="-122"/>
              </a:rPr>
              <a:t>可</a:t>
            </a:r>
            <a:r>
              <a:rPr lang="zh-CN" altLang="en-US" sz="1200" dirty="0">
                <a:latin typeface="微软雅黑" pitchFamily="34" charset="-122"/>
                <a:ea typeface="微软雅黑" pitchFamily="34" charset="-122"/>
              </a:rPr>
              <a:t>在多</a:t>
            </a:r>
            <a:r>
              <a:rPr lang="zh-CN" altLang="en-US" sz="1200" dirty="0" smtClean="0">
                <a:latin typeface="微软雅黑" pitchFamily="34" charset="-122"/>
                <a:ea typeface="微软雅黑" pitchFamily="34" charset="-122"/>
              </a:rPr>
              <a:t>个聊天</a:t>
            </a:r>
            <a:r>
              <a:rPr lang="zh-CN" altLang="en-US" sz="1200" dirty="0">
                <a:latin typeface="微软雅黑" pitchFamily="34" charset="-122"/>
                <a:ea typeface="微软雅黑" pitchFamily="34" charset="-122"/>
              </a:rPr>
              <a:t>窗口之间</a:t>
            </a:r>
            <a:r>
              <a:rPr lang="zh-CN" altLang="en-US" sz="1200" dirty="0" smtClean="0">
                <a:latin typeface="微软雅黑" pitchFamily="34" charset="-122"/>
                <a:ea typeface="微软雅黑" pitchFamily="34" charset="-122"/>
              </a:rPr>
              <a:t>切换；</a:t>
            </a:r>
            <a:endParaRPr lang="en-US" altLang="zh-CN" sz="1200" dirty="0">
              <a:latin typeface="微软雅黑" pitchFamily="34" charset="-122"/>
              <a:ea typeface="微软雅黑" pitchFamily="34" charset="-122"/>
            </a:endParaRPr>
          </a:p>
          <a:p>
            <a:pPr>
              <a:defRPr/>
            </a:pPr>
            <a:r>
              <a:rPr lang="zh-CN" altLang="en-US" sz="1200" dirty="0" smtClean="0">
                <a:latin typeface="微软雅黑" pitchFamily="34" charset="-122"/>
                <a:ea typeface="微软雅黑" pitchFamily="34" charset="-122"/>
              </a:rPr>
              <a:t>客服关闭对话框后，</a:t>
            </a:r>
            <a:r>
              <a:rPr lang="zh-CN" altLang="en-US" sz="1200" dirty="0">
                <a:latin typeface="微软雅黑" pitchFamily="34" charset="-122"/>
                <a:ea typeface="微软雅黑" pitchFamily="34" charset="-122"/>
              </a:rPr>
              <a:t>仍可从左侧访客列表中找回</a:t>
            </a:r>
            <a:endParaRPr lang="en-US" altLang="zh-CN" sz="1200" b="1" dirty="0" smtClean="0">
              <a:solidFill>
                <a:srgbClr val="0000FF"/>
              </a:solidFill>
              <a:latin typeface="微软雅黑" pitchFamily="34" charset="-122"/>
              <a:ea typeface="微软雅黑" pitchFamily="34" charset="-122"/>
            </a:endParaRPr>
          </a:p>
          <a:p>
            <a:r>
              <a:rPr lang="zh-CN" altLang="en-US" sz="1200" b="1" dirty="0" smtClean="0">
                <a:solidFill>
                  <a:srgbClr val="0000FF"/>
                </a:solidFill>
                <a:latin typeface="微软雅黑" pitchFamily="34" charset="-122"/>
                <a:ea typeface="微软雅黑" pitchFamily="34" charset="-122"/>
              </a:rPr>
              <a:t>新消息提醒和预览</a:t>
            </a:r>
            <a:endParaRPr lang="en-US" altLang="zh-CN" sz="1200" b="1" dirty="0" smtClean="0">
              <a:solidFill>
                <a:srgbClr val="0000FF"/>
              </a:solidFill>
              <a:latin typeface="微软雅黑" pitchFamily="34" charset="-122"/>
              <a:ea typeface="微软雅黑" pitchFamily="34" charset="-122"/>
            </a:endParaRPr>
          </a:p>
          <a:p>
            <a:r>
              <a:rPr lang="zh-CN" altLang="en-US" sz="1200" dirty="0" smtClean="0">
                <a:latin typeface="微软雅黑" pitchFamily="34" charset="-122"/>
                <a:ea typeface="微软雅黑" pitchFamily="34" charset="-122"/>
              </a:rPr>
              <a:t>新消息会变成红色，鼠标悬停还可预</a:t>
            </a:r>
            <a:r>
              <a:rPr lang="zh-CN" altLang="en-US" sz="1200" dirty="0">
                <a:latin typeface="微软雅黑" pitchFamily="34" charset="-122"/>
                <a:ea typeface="微软雅黑" pitchFamily="34" charset="-122"/>
              </a:rPr>
              <a:t>览</a:t>
            </a:r>
            <a:r>
              <a:rPr lang="zh-CN" altLang="en-US" sz="1200" dirty="0" smtClean="0">
                <a:latin typeface="微软雅黑" pitchFamily="34" charset="-122"/>
                <a:ea typeface="微软雅黑" pitchFamily="34" charset="-122"/>
              </a:rPr>
              <a:t>访客言</a:t>
            </a:r>
            <a:endParaRPr lang="zh-CN" altLang="en-US" sz="1200" dirty="0">
              <a:latin typeface="微软雅黑" pitchFamily="34" charset="-122"/>
              <a:ea typeface="微软雅黑" pitchFamily="34" charset="-122"/>
            </a:endParaRPr>
          </a:p>
        </p:txBody>
      </p:sp>
      <p:sp>
        <p:nvSpPr>
          <p:cNvPr id="75" name="矩形 74"/>
          <p:cNvSpPr/>
          <p:nvPr/>
        </p:nvSpPr>
        <p:spPr>
          <a:xfrm>
            <a:off x="2771800" y="2420888"/>
            <a:ext cx="1152128" cy="576064"/>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8" name="矩形 77"/>
          <p:cNvSpPr/>
          <p:nvPr/>
        </p:nvSpPr>
        <p:spPr>
          <a:xfrm>
            <a:off x="107503" y="4178489"/>
            <a:ext cx="2366309" cy="646331"/>
          </a:xfrm>
          <a:prstGeom prst="rect">
            <a:avLst/>
          </a:prstGeom>
        </p:spPr>
        <p:txBody>
          <a:bodyPr wrap="square">
            <a:spAutoFit/>
          </a:bodyPr>
          <a:lstStyle/>
          <a:p>
            <a:pPr eaLnBrk="1" hangingPunct="1">
              <a:defRPr/>
            </a:pPr>
            <a:r>
              <a:rPr lang="zh-CN" altLang="en-US" sz="1200" b="1" dirty="0" smtClean="0">
                <a:solidFill>
                  <a:srgbClr val="0000FF"/>
                </a:solidFill>
                <a:latin typeface="微软雅黑" pitchFamily="34" charset="-122"/>
                <a:ea typeface="微软雅黑" pitchFamily="34" charset="-122"/>
              </a:rPr>
              <a:t>历史记录自动呈现</a:t>
            </a:r>
            <a:endParaRPr lang="en-US" altLang="zh-CN" sz="1200" b="1" dirty="0" smtClean="0">
              <a:solidFill>
                <a:srgbClr val="0000FF"/>
              </a:solidFill>
              <a:latin typeface="微软雅黑" pitchFamily="34" charset="-122"/>
              <a:ea typeface="微软雅黑" pitchFamily="34" charset="-122"/>
            </a:endParaRPr>
          </a:p>
          <a:p>
            <a:pPr eaLnBrk="1" hangingPunct="1">
              <a:defRPr/>
            </a:pPr>
            <a:r>
              <a:rPr lang="zh-CN" altLang="en-US" sz="1200" dirty="0" smtClean="0">
                <a:latin typeface="微软雅黑" pitchFamily="34" charset="-122"/>
                <a:ea typeface="微软雅黑" pitchFamily="34" charset="-122"/>
              </a:rPr>
              <a:t>如果访客是老客，您可以从这里预览</a:t>
            </a:r>
            <a:r>
              <a:rPr lang="en-US" altLang="zh-CN" sz="1200" dirty="0" smtClean="0">
                <a:latin typeface="微软雅黑" pitchFamily="34" charset="-122"/>
                <a:ea typeface="微软雅黑" pitchFamily="34" charset="-122"/>
              </a:rPr>
              <a:t>10</a:t>
            </a:r>
            <a:r>
              <a:rPr lang="zh-CN" altLang="en-US" sz="1200" dirty="0" smtClean="0">
                <a:latin typeface="微软雅黑" pitchFamily="34" charset="-122"/>
                <a:ea typeface="微软雅黑" pitchFamily="34" charset="-122"/>
              </a:rPr>
              <a:t>条上次沟通的历史内容</a:t>
            </a:r>
          </a:p>
        </p:txBody>
      </p:sp>
      <p:sp>
        <p:nvSpPr>
          <p:cNvPr id="81" name="矩形 80"/>
          <p:cNvSpPr/>
          <p:nvPr/>
        </p:nvSpPr>
        <p:spPr>
          <a:xfrm>
            <a:off x="2843808" y="4797152"/>
            <a:ext cx="2016224" cy="144016"/>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2" name="直接箭头连接符 81"/>
          <p:cNvCxnSpPr>
            <a:endCxn id="83" idx="3"/>
          </p:cNvCxnSpPr>
          <p:nvPr/>
        </p:nvCxnSpPr>
        <p:spPr>
          <a:xfrm flipH="1">
            <a:off x="2473812" y="4941168"/>
            <a:ext cx="369996" cy="32316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3" name="矩形 82"/>
          <p:cNvSpPr/>
          <p:nvPr/>
        </p:nvSpPr>
        <p:spPr>
          <a:xfrm>
            <a:off x="107503" y="4941168"/>
            <a:ext cx="2366309" cy="646331"/>
          </a:xfrm>
          <a:prstGeom prst="rect">
            <a:avLst/>
          </a:prstGeom>
        </p:spPr>
        <p:txBody>
          <a:bodyPr wrap="square">
            <a:spAutoFit/>
          </a:bodyPr>
          <a:lstStyle/>
          <a:p>
            <a:pPr eaLnBrk="1" hangingPunct="1">
              <a:defRPr/>
            </a:pPr>
            <a:r>
              <a:rPr lang="zh-CN" altLang="en-US" sz="1200" b="1" dirty="0" smtClean="0">
                <a:solidFill>
                  <a:srgbClr val="0000FF"/>
                </a:solidFill>
                <a:latin typeface="微软雅黑" pitchFamily="34" charset="-122"/>
                <a:ea typeface="微软雅黑" pitchFamily="34" charset="-122"/>
              </a:rPr>
              <a:t>输入预览</a:t>
            </a:r>
            <a:endParaRPr lang="en-US" altLang="zh-CN" sz="1200" b="1" dirty="0" smtClean="0">
              <a:solidFill>
                <a:srgbClr val="0000FF"/>
              </a:solidFill>
              <a:latin typeface="微软雅黑" pitchFamily="34" charset="-122"/>
              <a:ea typeface="微软雅黑" pitchFamily="34" charset="-122"/>
            </a:endParaRPr>
          </a:p>
          <a:p>
            <a:pPr eaLnBrk="1" hangingPunct="1">
              <a:defRPr/>
            </a:pPr>
            <a:r>
              <a:rPr lang="zh-CN" altLang="en-US" sz="1200" dirty="0" smtClean="0">
                <a:latin typeface="微软雅黑" pitchFamily="34" charset="-122"/>
                <a:ea typeface="微软雅黑" pitchFamily="34" charset="-122"/>
              </a:rPr>
              <a:t>访客输入内容事先知晓，帮您在关键时刻把握商机</a:t>
            </a:r>
          </a:p>
        </p:txBody>
      </p:sp>
      <p:sp>
        <p:nvSpPr>
          <p:cNvPr id="84" name="矩形 83"/>
          <p:cNvSpPr/>
          <p:nvPr/>
        </p:nvSpPr>
        <p:spPr>
          <a:xfrm>
            <a:off x="3635896" y="5013176"/>
            <a:ext cx="216024" cy="216024"/>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7" name="矩形 86"/>
          <p:cNvSpPr/>
          <p:nvPr/>
        </p:nvSpPr>
        <p:spPr>
          <a:xfrm>
            <a:off x="107987" y="5733256"/>
            <a:ext cx="3354677" cy="646331"/>
          </a:xfrm>
          <a:prstGeom prst="rect">
            <a:avLst/>
          </a:prstGeom>
        </p:spPr>
        <p:txBody>
          <a:bodyPr wrap="square">
            <a:spAutoFit/>
          </a:bodyPr>
          <a:lstStyle/>
          <a:p>
            <a:pPr>
              <a:defRPr/>
            </a:pPr>
            <a:r>
              <a:rPr lang="zh-CN" altLang="en-US" sz="1200" b="1" dirty="0" smtClean="0">
                <a:solidFill>
                  <a:srgbClr val="0000FF"/>
                </a:solidFill>
                <a:latin typeface="微软雅黑" pitchFamily="34" charset="-122"/>
                <a:ea typeface="微软雅黑" pitchFamily="34" charset="-122"/>
              </a:rPr>
              <a:t>转移访客</a:t>
            </a:r>
            <a:endParaRPr lang="en-US" altLang="zh-CN" sz="1200" b="1" dirty="0" smtClean="0">
              <a:solidFill>
                <a:srgbClr val="0000FF"/>
              </a:solidFill>
              <a:latin typeface="微软雅黑" pitchFamily="34" charset="-122"/>
              <a:ea typeface="微软雅黑" pitchFamily="34" charset="-122"/>
            </a:endParaRPr>
          </a:p>
          <a:p>
            <a:pPr>
              <a:defRPr/>
            </a:pPr>
            <a:r>
              <a:rPr lang="zh-CN" altLang="en-US" sz="1200" dirty="0" smtClean="0">
                <a:latin typeface="微软雅黑" pitchFamily="34" charset="-122"/>
                <a:ea typeface="微软雅黑" pitchFamily="34" charset="-122"/>
              </a:rPr>
              <a:t>将当前访客、聊天记录转移给其他客服，转移过程网民不会发觉，转移成功后会进行提示</a:t>
            </a:r>
          </a:p>
        </p:txBody>
      </p:sp>
      <p:sp>
        <p:nvSpPr>
          <p:cNvPr id="128" name="矩形 127"/>
          <p:cNvSpPr/>
          <p:nvPr/>
        </p:nvSpPr>
        <p:spPr>
          <a:xfrm>
            <a:off x="2771800" y="2132856"/>
            <a:ext cx="3744416" cy="144016"/>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2" name="矩形 131"/>
          <p:cNvSpPr/>
          <p:nvPr/>
        </p:nvSpPr>
        <p:spPr>
          <a:xfrm>
            <a:off x="4860032" y="2420888"/>
            <a:ext cx="1934196" cy="646331"/>
          </a:xfrm>
          <a:prstGeom prst="rect">
            <a:avLst/>
          </a:prstGeom>
        </p:spPr>
        <p:txBody>
          <a:bodyPr wrap="square">
            <a:spAutoFit/>
          </a:bodyPr>
          <a:lstStyle/>
          <a:p>
            <a:pPr eaLnBrk="1" hangingPunct="1"/>
            <a:r>
              <a:rPr lang="zh-CN" altLang="en-US" sz="1200" b="1" dirty="0" smtClean="0">
                <a:solidFill>
                  <a:srgbClr val="0000FF"/>
                </a:solidFill>
                <a:latin typeface="微软雅黑" pitchFamily="34" charset="-122"/>
                <a:ea typeface="微软雅黑" pitchFamily="34" charset="-122"/>
              </a:rPr>
              <a:t>访客轨迹</a:t>
            </a:r>
            <a:endParaRPr lang="en-US" altLang="zh-CN" sz="1200" b="1" dirty="0" smtClean="0">
              <a:solidFill>
                <a:srgbClr val="0000FF"/>
              </a:solidFill>
              <a:latin typeface="微软雅黑" pitchFamily="34" charset="-122"/>
              <a:ea typeface="微软雅黑" pitchFamily="34" charset="-122"/>
            </a:endParaRPr>
          </a:p>
          <a:p>
            <a:pPr eaLnBrk="1" hangingPunct="1"/>
            <a:r>
              <a:rPr lang="zh-CN" altLang="en-US" sz="1200" dirty="0" smtClean="0">
                <a:latin typeface="微软雅黑" pitchFamily="34" charset="-122"/>
                <a:ea typeface="微软雅黑" pitchFamily="34" charset="-122"/>
              </a:rPr>
              <a:t>访客动向随时知晓。点击右侧按钮还可展开全图</a:t>
            </a:r>
          </a:p>
        </p:txBody>
      </p:sp>
      <p:pic>
        <p:nvPicPr>
          <p:cNvPr id="3" name="Picture 3"/>
          <p:cNvPicPr>
            <a:picLocks noChangeAspect="1" noChangeArrowheads="1"/>
          </p:cNvPicPr>
          <p:nvPr/>
        </p:nvPicPr>
        <p:blipFill>
          <a:blip r:embed="rId5" cstate="print"/>
          <a:srcRect/>
          <a:stretch>
            <a:fillRect/>
          </a:stretch>
        </p:blipFill>
        <p:spPr bwMode="auto">
          <a:xfrm>
            <a:off x="6095082" y="3847654"/>
            <a:ext cx="2491930" cy="1327597"/>
          </a:xfrm>
          <a:prstGeom prst="rect">
            <a:avLst/>
          </a:prstGeom>
          <a:ln>
            <a:noFill/>
          </a:ln>
          <a:effectLst>
            <a:outerShdw blurRad="292100" dist="139700" dir="2700000" algn="tl" rotWithShape="0">
              <a:srgbClr val="333333">
                <a:alpha val="65000"/>
              </a:srgbClr>
            </a:outerShdw>
          </a:effectLst>
        </p:spPr>
      </p:pic>
      <p:cxnSp>
        <p:nvCxnSpPr>
          <p:cNvPr id="46" name="直接箭头连接符 45"/>
          <p:cNvCxnSpPr>
            <a:stCxn id="84" idx="2"/>
          </p:cNvCxnSpPr>
          <p:nvPr/>
        </p:nvCxnSpPr>
        <p:spPr>
          <a:xfrm flipH="1">
            <a:off x="2987824" y="5229200"/>
            <a:ext cx="756084" cy="64807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3" name="形状 39"/>
          <p:cNvCxnSpPr>
            <a:stCxn id="128" idx="2"/>
            <a:endCxn id="3" idx="0"/>
          </p:cNvCxnSpPr>
          <p:nvPr/>
        </p:nvCxnSpPr>
        <p:spPr>
          <a:xfrm rot="16200000" flipH="1">
            <a:off x="5207136" y="1713743"/>
            <a:ext cx="1570782" cy="2697039"/>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52" name="形状 39"/>
          <p:cNvCxnSpPr>
            <a:stCxn id="75" idx="2"/>
            <a:endCxn id="78" idx="3"/>
          </p:cNvCxnSpPr>
          <p:nvPr/>
        </p:nvCxnSpPr>
        <p:spPr>
          <a:xfrm rot="5400000">
            <a:off x="2158487" y="3312277"/>
            <a:ext cx="1504703" cy="874052"/>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59" name="形状 39"/>
          <p:cNvCxnSpPr>
            <a:stCxn id="53" idx="0"/>
            <a:endCxn id="69" idx="0"/>
          </p:cNvCxnSpPr>
          <p:nvPr/>
        </p:nvCxnSpPr>
        <p:spPr>
          <a:xfrm rot="16200000" flipH="1">
            <a:off x="5552783" y="-288087"/>
            <a:ext cx="144016" cy="4697871"/>
          </a:xfrm>
          <a:prstGeom prst="bentConnector3">
            <a:avLst>
              <a:gd name="adj1" fmla="val -158732"/>
            </a:avLst>
          </a:prstGeom>
          <a:ln>
            <a:tailEnd type="arrow"/>
          </a:ln>
        </p:spPr>
        <p:style>
          <a:lnRef idx="2">
            <a:schemeClr val="dk1"/>
          </a:lnRef>
          <a:fillRef idx="0">
            <a:schemeClr val="dk1"/>
          </a:fillRef>
          <a:effectRef idx="1">
            <a:schemeClr val="dk1"/>
          </a:effectRef>
          <a:fontRef idx="minor">
            <a:schemeClr val="tx1"/>
          </a:fontRef>
        </p:style>
      </p:cxnSp>
      <p:sp>
        <p:nvSpPr>
          <p:cNvPr id="56" name="TextBox 12"/>
          <p:cNvSpPr txBox="1">
            <a:spLocks noChangeArrowheads="1"/>
          </p:cNvSpPr>
          <p:nvPr/>
        </p:nvSpPr>
        <p:spPr bwMode="auto">
          <a:xfrm>
            <a:off x="121196" y="980728"/>
            <a:ext cx="7187108" cy="615553"/>
          </a:xfrm>
          <a:prstGeom prst="rect">
            <a:avLst/>
          </a:prstGeom>
          <a:noFill/>
          <a:ln>
            <a:noFill/>
            <a:headEnd/>
            <a:tailEnd/>
          </a:ln>
        </p:spPr>
        <p:style>
          <a:lnRef idx="2">
            <a:schemeClr val="accent6"/>
          </a:lnRef>
          <a:fillRef idx="1">
            <a:schemeClr val="lt1"/>
          </a:fillRef>
          <a:effectRef idx="0">
            <a:schemeClr val="accent6"/>
          </a:effectRef>
          <a:fontRef idx="minor">
            <a:schemeClr val="dk1"/>
          </a:fontRef>
        </p:style>
        <p:txBody>
          <a:bodyPr wrap="square">
            <a:spAutoFit/>
          </a:bodyPr>
          <a:lstStyle/>
          <a:p>
            <a:pPr lvl="0">
              <a:buClr>
                <a:srgbClr val="C0504D"/>
              </a:buClr>
              <a:buSzPct val="76000"/>
              <a:defRPr/>
            </a:pPr>
            <a:r>
              <a:rPr lang="zh-CN" altLang="en-US" sz="2000" b="1" dirty="0" smtClean="0">
                <a:solidFill>
                  <a:srgbClr val="0000FF"/>
                </a:solidFill>
                <a:latin typeface="微软雅黑" pitchFamily="34" charset="-122"/>
                <a:ea typeface="微软雅黑" pitchFamily="34" charset="-122"/>
              </a:rPr>
              <a:t>中部沟通区</a:t>
            </a:r>
            <a:endParaRPr lang="en-US" altLang="zh-CN" sz="2000" b="1" dirty="0">
              <a:solidFill>
                <a:srgbClr val="0000FF"/>
              </a:solidFill>
              <a:latin typeface="微软雅黑" pitchFamily="34" charset="-122"/>
              <a:ea typeface="微软雅黑" pitchFamily="34" charset="-122"/>
            </a:endParaRPr>
          </a:p>
          <a:p>
            <a:pPr lvl="0">
              <a:buClr>
                <a:srgbClr val="C0504D"/>
              </a:buClr>
              <a:buSzPct val="76000"/>
              <a:defRPr/>
            </a:pPr>
            <a:r>
              <a:rPr lang="zh-CN" altLang="en-US" sz="1400" dirty="0" smtClean="0">
                <a:solidFill>
                  <a:schemeClr val="tx1"/>
                </a:solidFill>
                <a:latin typeface="微软雅黑" pitchFamily="34" charset="-122"/>
                <a:ea typeface="微软雅黑" pitchFamily="34" charset="-122"/>
              </a:rPr>
              <a:t>是客服的沟通工作区，可以时时</a:t>
            </a:r>
            <a:r>
              <a:rPr lang="zh-CN" altLang="en-US" sz="1400" dirty="0">
                <a:solidFill>
                  <a:schemeClr val="tx1"/>
                </a:solidFill>
                <a:latin typeface="微软雅黑" pitchFamily="34" charset="-122"/>
                <a:ea typeface="微软雅黑" pitchFamily="34" charset="-122"/>
              </a:rPr>
              <a:t>关注访客轨迹，一眼预览上次沟通记录。方便又高效</a:t>
            </a:r>
            <a:r>
              <a:rPr lang="zh-CN" altLang="en-US" sz="1400" dirty="0" smtClean="0">
                <a:solidFill>
                  <a:schemeClr val="tx1"/>
                </a:solidFill>
                <a:latin typeface="微软雅黑" pitchFamily="34" charset="-122"/>
                <a:ea typeface="微软雅黑" pitchFamily="34" charset="-122"/>
              </a:rPr>
              <a:t>！</a:t>
            </a:r>
            <a:endParaRPr lang="zh-CN" altLang="en-US" sz="1400" dirty="0">
              <a:solidFill>
                <a:schemeClr val="tx1"/>
              </a:solidFill>
              <a:latin typeface="微软雅黑" pitchFamily="34" charset="-122"/>
              <a:ea typeface="微软雅黑" pitchFamily="34" charset="-122"/>
            </a:endParaRPr>
          </a:p>
        </p:txBody>
      </p:sp>
    </p:spTree>
    <p:extLst>
      <p:ext uri="{BB962C8B-B14F-4D97-AF65-F5344CB8AC3E}">
        <p14:creationId xmlns="" xmlns:p14="http://schemas.microsoft.com/office/powerpoint/2010/main" val="17148775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认识商桥</a:t>
            </a:r>
            <a:r>
              <a:rPr lang="en-US" altLang="zh-CN" dirty="0" smtClean="0"/>
              <a:t>-</a:t>
            </a:r>
            <a:r>
              <a:rPr lang="zh-CN" altLang="en-US" dirty="0" smtClean="0"/>
              <a:t>对话辅助功能区</a:t>
            </a:r>
            <a:endParaRPr lang="zh-CN" altLang="en-US" dirty="0"/>
          </a:p>
        </p:txBody>
      </p:sp>
      <p:sp>
        <p:nvSpPr>
          <p:cNvPr id="3" name="页脚占位符 2"/>
          <p:cNvSpPr>
            <a:spLocks noGrp="1"/>
          </p:cNvSpPr>
          <p:nvPr>
            <p:ph type="ftr" sz="quarter" idx="11"/>
          </p:nvPr>
        </p:nvSpPr>
        <p:spPr/>
        <p:txBody>
          <a:bodyPr/>
          <a:lstStyle/>
          <a:p>
            <a:r>
              <a:rPr lang="zh-CN" altLang="en-US" smtClean="0"/>
              <a:t>百度商桥</a:t>
            </a:r>
            <a:endParaRPr lang="zh-CN" altLang="en-US" dirty="0"/>
          </a:p>
        </p:txBody>
      </p:sp>
      <p:pic>
        <p:nvPicPr>
          <p:cNvPr id="4" name="图片 3" descr="49887.JPG"/>
          <p:cNvPicPr>
            <a:picLocks noChangeAspect="1"/>
          </p:cNvPicPr>
          <p:nvPr/>
        </p:nvPicPr>
        <p:blipFill>
          <a:blip r:embed="rId2" cstate="print"/>
          <a:stretch>
            <a:fillRect/>
          </a:stretch>
        </p:blipFill>
        <p:spPr>
          <a:xfrm>
            <a:off x="3491880" y="2204864"/>
            <a:ext cx="1991668" cy="3841607"/>
          </a:xfrm>
          <a:prstGeom prst="rect">
            <a:avLst/>
          </a:prstGeom>
        </p:spPr>
      </p:pic>
      <p:sp>
        <p:nvSpPr>
          <p:cNvPr id="5" name="圆角矩形标注 4"/>
          <p:cNvSpPr/>
          <p:nvPr/>
        </p:nvSpPr>
        <p:spPr>
          <a:xfrm>
            <a:off x="2051720" y="1916832"/>
            <a:ext cx="1224136" cy="1440160"/>
          </a:xfrm>
          <a:prstGeom prst="wedgeRoundRectCallout">
            <a:avLst>
              <a:gd name="adj1" fmla="val 65022"/>
              <a:gd name="adj2" fmla="val -22323"/>
              <a:gd name="adj3" fmla="val 16667"/>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r>
              <a:rPr lang="zh-CN" altLang="en-US" sz="1050" b="1" dirty="0" smtClean="0">
                <a:latin typeface="微软雅黑" pitchFamily="34" charset="-122"/>
                <a:ea typeface="微软雅黑" pitchFamily="34" charset="-122"/>
              </a:rPr>
              <a:t>常用语</a:t>
            </a:r>
            <a:endParaRPr lang="en-US" altLang="zh-CN" sz="1050" b="1" dirty="0" smtClean="0">
              <a:latin typeface="微软雅黑" pitchFamily="34" charset="-122"/>
              <a:ea typeface="微软雅黑" pitchFamily="34" charset="-122"/>
            </a:endParaRPr>
          </a:p>
          <a:p>
            <a:r>
              <a:rPr lang="zh-CN" altLang="en-US" sz="900" dirty="0" smtClean="0">
                <a:latin typeface="微软雅黑" pitchFamily="34" charset="-122"/>
                <a:ea typeface="微软雅黑" pitchFamily="34" charset="-122"/>
              </a:rPr>
              <a:t>可以给当时正在沟通的访客快速发送相应语句。</a:t>
            </a:r>
            <a:r>
              <a:rPr lang="zh-CN" altLang="en-US" sz="900" dirty="0" smtClean="0">
                <a:solidFill>
                  <a:srgbClr val="FF0000"/>
                </a:solidFill>
                <a:latin typeface="微软雅黑" pitchFamily="34" charset="-122"/>
                <a:ea typeface="微软雅黑" pitchFamily="34" charset="-122"/>
              </a:rPr>
              <a:t>使用方法：双击某一条常用语或者右键点击常用语选择直接发送</a:t>
            </a:r>
            <a:endParaRPr lang="en-US" altLang="zh-CN" sz="900" dirty="0" smtClean="0">
              <a:solidFill>
                <a:srgbClr val="FF0000"/>
              </a:solidFill>
              <a:latin typeface="微软雅黑" pitchFamily="34" charset="-122"/>
              <a:ea typeface="微软雅黑" pitchFamily="34" charset="-122"/>
            </a:endParaRPr>
          </a:p>
        </p:txBody>
      </p:sp>
      <p:sp>
        <p:nvSpPr>
          <p:cNvPr id="6" name="圆角矩形标注 5"/>
          <p:cNvSpPr/>
          <p:nvPr/>
        </p:nvSpPr>
        <p:spPr>
          <a:xfrm>
            <a:off x="4499992" y="1052736"/>
            <a:ext cx="1224136" cy="1008112"/>
          </a:xfrm>
          <a:prstGeom prst="wedgeRoundRectCallout">
            <a:avLst>
              <a:gd name="adj1" fmla="val -74094"/>
              <a:gd name="adj2" fmla="val 58646"/>
              <a:gd name="adj3" fmla="val 16667"/>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r>
              <a:rPr lang="zh-CN" altLang="en-US" sz="1050" b="1" dirty="0" smtClean="0">
                <a:latin typeface="微软雅黑" pitchFamily="34" charset="-122"/>
                <a:ea typeface="微软雅黑" pitchFamily="34" charset="-122"/>
              </a:rPr>
              <a:t>访客名片</a:t>
            </a:r>
            <a:endParaRPr lang="en-US" altLang="zh-CN" sz="1050" b="1" dirty="0" smtClean="0">
              <a:latin typeface="微软雅黑" pitchFamily="34" charset="-122"/>
              <a:ea typeface="微软雅黑" pitchFamily="34" charset="-122"/>
            </a:endParaRPr>
          </a:p>
          <a:p>
            <a:r>
              <a:rPr lang="zh-CN" altLang="en-US" sz="900" dirty="0" smtClean="0">
                <a:latin typeface="微软雅黑" pitchFamily="34" charset="-122"/>
                <a:ea typeface="微软雅黑" pitchFamily="34" charset="-122"/>
              </a:rPr>
              <a:t>可以给当前沟通的访客进行添加名片，需要注意，没有沟通的时候是无法保存名片的。</a:t>
            </a:r>
            <a:endParaRPr lang="en-US" altLang="zh-CN" sz="900" dirty="0" smtClean="0">
              <a:latin typeface="微软雅黑" pitchFamily="34" charset="-122"/>
              <a:ea typeface="微软雅黑" pitchFamily="34" charset="-122"/>
            </a:endParaRPr>
          </a:p>
        </p:txBody>
      </p:sp>
      <p:sp>
        <p:nvSpPr>
          <p:cNvPr id="7" name="圆角矩形标注 6"/>
          <p:cNvSpPr/>
          <p:nvPr/>
        </p:nvSpPr>
        <p:spPr>
          <a:xfrm>
            <a:off x="5436096" y="2060848"/>
            <a:ext cx="1224136" cy="1440160"/>
          </a:xfrm>
          <a:prstGeom prst="wedgeRoundRectCallout">
            <a:avLst>
              <a:gd name="adj1" fmla="val -92596"/>
              <a:gd name="adj2" fmla="val -33390"/>
              <a:gd name="adj3" fmla="val 16667"/>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r>
              <a:rPr lang="zh-CN" altLang="en-US" sz="1050" b="1" dirty="0" smtClean="0">
                <a:latin typeface="微软雅黑" pitchFamily="34" charset="-122"/>
                <a:ea typeface="微软雅黑" pitchFamily="34" charset="-122"/>
              </a:rPr>
              <a:t>常用文件</a:t>
            </a:r>
            <a:endParaRPr lang="en-US" altLang="zh-CN" sz="1050" b="1" dirty="0" smtClean="0">
              <a:latin typeface="微软雅黑" pitchFamily="34" charset="-122"/>
              <a:ea typeface="微软雅黑" pitchFamily="34" charset="-122"/>
            </a:endParaRPr>
          </a:p>
          <a:p>
            <a:r>
              <a:rPr lang="zh-CN" altLang="en-US" sz="900" dirty="0" smtClean="0">
                <a:solidFill>
                  <a:srgbClr val="FF0000"/>
                </a:solidFill>
                <a:latin typeface="微软雅黑" pitchFamily="34" charset="-122"/>
                <a:ea typeface="微软雅黑" pitchFamily="34" charset="-122"/>
              </a:rPr>
              <a:t>目前该功能还在升级中。后期开放。</a:t>
            </a:r>
            <a:endParaRPr lang="en-US" altLang="zh-CN" sz="900" dirty="0" smtClean="0">
              <a:solidFill>
                <a:srgbClr val="FF0000"/>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标题 61"/>
          <p:cNvSpPr>
            <a:spLocks noGrp="1"/>
          </p:cNvSpPr>
          <p:nvPr>
            <p:ph type="title"/>
          </p:nvPr>
        </p:nvSpPr>
        <p:spPr/>
        <p:txBody>
          <a:bodyPr/>
          <a:lstStyle/>
          <a:p>
            <a:r>
              <a:rPr lang="zh-CN" altLang="en-US" dirty="0" smtClean="0"/>
              <a:t>认识商桥</a:t>
            </a:r>
            <a:r>
              <a:rPr lang="en-US" altLang="zh-CN" dirty="0" smtClean="0"/>
              <a:t>-</a:t>
            </a:r>
            <a:r>
              <a:rPr lang="zh-CN" altLang="en-US" dirty="0" smtClean="0"/>
              <a:t>访客端页面</a:t>
            </a:r>
            <a:endParaRPr lang="zh-CN" altLang="en-US" dirty="0"/>
          </a:p>
        </p:txBody>
      </p:sp>
      <p:sp>
        <p:nvSpPr>
          <p:cNvPr id="63" name="页脚占位符 1"/>
          <p:cNvSpPr>
            <a:spLocks noGrp="1"/>
          </p:cNvSpPr>
          <p:nvPr>
            <p:ph type="ftr" sz="quarter" idx="11"/>
          </p:nvPr>
        </p:nvSpPr>
        <p:spPr>
          <a:prstGeom prst="rect">
            <a:avLst/>
          </a:prstGeom>
        </p:spPr>
        <p:txBody>
          <a:bodyPr anchor="ctr"/>
          <a:lstStyle/>
          <a:p>
            <a:pPr algn="ctr"/>
            <a:r>
              <a:rPr lang="zh-CN" altLang="en-US" sz="1400" b="1" dirty="0" smtClean="0">
                <a:solidFill>
                  <a:schemeClr val="bg1"/>
                </a:solidFill>
                <a:latin typeface="微软雅黑" pitchFamily="34" charset="-122"/>
                <a:ea typeface="微软雅黑" pitchFamily="34" charset="-122"/>
              </a:rPr>
              <a:t>百度商桥</a:t>
            </a:r>
            <a:endParaRPr lang="zh-CN" altLang="en-US" sz="1400" b="1" dirty="0">
              <a:solidFill>
                <a:schemeClr val="bg1"/>
              </a:solidFill>
              <a:latin typeface="微软雅黑" pitchFamily="34" charset="-122"/>
              <a:ea typeface="微软雅黑" pitchFamily="34" charset="-122"/>
            </a:endParaRPr>
          </a:p>
        </p:txBody>
      </p:sp>
      <p:sp>
        <p:nvSpPr>
          <p:cNvPr id="83" name="灯片编号占位符 4"/>
          <p:cNvSpPr txBox="1">
            <a:spLocks/>
          </p:cNvSpPr>
          <p:nvPr/>
        </p:nvSpPr>
        <p:spPr>
          <a:xfrm>
            <a:off x="6838950" y="6459538"/>
            <a:ext cx="2133600" cy="365125"/>
          </a:xfrm>
          <a:prstGeom prst="rect">
            <a:avLst/>
          </a:prstGeom>
        </p:spPr>
        <p:txBody>
          <a:bodyPr anchor="ctr"/>
          <a:lstStyle/>
          <a:p>
            <a:pPr algn="r" fontAlgn="auto">
              <a:spcBef>
                <a:spcPts val="0"/>
              </a:spcBef>
              <a:spcAft>
                <a:spcPts val="0"/>
              </a:spcAft>
              <a:defRPr/>
            </a:pPr>
            <a:fld id="{157D729A-D8D0-4746-AB48-D44D9057A6C2}" type="slidenum">
              <a:rPr lang="zh-CN" altLang="en-US" sz="1200">
                <a:solidFill>
                  <a:schemeClr val="bg1"/>
                </a:solidFill>
                <a:latin typeface="+mn-lt"/>
                <a:ea typeface="+mn-ea"/>
              </a:rPr>
              <a:pPr algn="r" fontAlgn="auto">
                <a:spcBef>
                  <a:spcPts val="0"/>
                </a:spcBef>
                <a:spcAft>
                  <a:spcPts val="0"/>
                </a:spcAft>
                <a:defRPr/>
              </a:pPr>
              <a:t>13</a:t>
            </a:fld>
            <a:endParaRPr lang="zh-CN" altLang="en-US" sz="1200" dirty="0">
              <a:solidFill>
                <a:schemeClr val="bg1"/>
              </a:solidFill>
              <a:latin typeface="+mn-lt"/>
              <a:ea typeface="+mn-ea"/>
            </a:endParaRPr>
          </a:p>
        </p:txBody>
      </p:sp>
      <p:pic>
        <p:nvPicPr>
          <p:cNvPr id="89" name="Picture 2"/>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b="13650"/>
          <a:stretch/>
        </p:blipFill>
        <p:spPr bwMode="auto">
          <a:xfrm>
            <a:off x="7020272" y="3645024"/>
            <a:ext cx="1656184" cy="2273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nvGrpSpPr>
          <p:cNvPr id="104" name="组合 14"/>
          <p:cNvGrpSpPr/>
          <p:nvPr/>
        </p:nvGrpSpPr>
        <p:grpSpPr>
          <a:xfrm>
            <a:off x="6660232" y="1268760"/>
            <a:ext cx="2142492" cy="1578679"/>
            <a:chOff x="3553113" y="2714012"/>
            <a:chExt cx="4270912" cy="3086435"/>
          </a:xfrm>
        </p:grpSpPr>
        <p:pic>
          <p:nvPicPr>
            <p:cNvPr id="105" name="Picture 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553113" y="2714012"/>
              <a:ext cx="4217218" cy="308643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2" name="Picture 6" descr="D:\Backup\我的文档\My Pictures\工作参考\谷歌赚的钱来自哪里？.jpg"/>
            <p:cNvPicPr>
              <a:picLocks noChangeAspect="1" noChangeArrowheads="1"/>
            </p:cNvPicPr>
            <p:nvPr/>
          </p:nvPicPr>
          <p:blipFill rotWithShape="1">
            <a:blip r:embed="rId4" cstate="print">
              <a:extLst>
                <a:ext uri="{28A0092B-C50C-407E-A947-70E740481C1C}">
                  <a14:useLocalDpi xmlns="" xmlns:a14="http://schemas.microsoft.com/office/drawing/2010/main" val="0"/>
                </a:ext>
              </a:extLst>
            </a:blip>
            <a:srcRect t="7370" b="29392"/>
            <a:stretch/>
          </p:blipFill>
          <p:spPr bwMode="auto">
            <a:xfrm>
              <a:off x="6640728" y="4037867"/>
              <a:ext cx="1183297" cy="1698443"/>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131" name="组合 26"/>
          <p:cNvGrpSpPr/>
          <p:nvPr/>
        </p:nvGrpSpPr>
        <p:grpSpPr>
          <a:xfrm>
            <a:off x="2267744" y="2204864"/>
            <a:ext cx="4104456" cy="2530240"/>
            <a:chOff x="1869552" y="2544489"/>
            <a:chExt cx="3997660" cy="2665336"/>
          </a:xfrm>
        </p:grpSpPr>
        <p:grpSp>
          <p:nvGrpSpPr>
            <p:cNvPr id="133" name="组合 28"/>
            <p:cNvGrpSpPr/>
            <p:nvPr/>
          </p:nvGrpSpPr>
          <p:grpSpPr>
            <a:xfrm>
              <a:off x="1869552" y="2544489"/>
              <a:ext cx="3997660" cy="2665106"/>
              <a:chOff x="4335932" y="2256351"/>
              <a:chExt cx="3997660" cy="2665106"/>
            </a:xfrm>
          </p:grpSpPr>
          <p:pic>
            <p:nvPicPr>
              <p:cNvPr id="136" name="Picture 3" descr="D:\Backup\我的文档\My Pictures\websites\yipori.jp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4335933" y="2256351"/>
                <a:ext cx="3997659" cy="2665106"/>
              </a:xfrm>
              <a:prstGeom prst="rect">
                <a:avLst/>
              </a:prstGeom>
              <a:ln>
                <a:tailEnd type="arrow"/>
              </a:ln>
              <a:extLst>
                <a:ext uri="{909E8E84-426E-40DD-AFC4-6F175D3DCCD1}">
                  <a14:hiddenFill xmlns="" xmlns:a14="http://schemas.microsoft.com/office/drawing/2010/main">
                    <a:solidFill>
                      <a:srgbClr val="FFFFFF"/>
                    </a:solidFill>
                  </a14:hiddenFill>
                </a:ext>
              </a:extLst>
            </p:spPr>
          </p:pic>
          <p:sp>
            <p:nvSpPr>
              <p:cNvPr id="137" name="矩形 136"/>
              <p:cNvSpPr/>
              <p:nvPr/>
            </p:nvSpPr>
            <p:spPr>
              <a:xfrm>
                <a:off x="4335932" y="2256351"/>
                <a:ext cx="3997659" cy="2665106"/>
              </a:xfrm>
              <a:prstGeom prst="rect">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5" name="Picture 2"/>
            <p:cNvPicPr>
              <a:picLocks noChangeAspect="1" noChangeArrowheads="1"/>
            </p:cNvPicPr>
            <p:nvPr/>
          </p:nvPicPr>
          <p:blipFill rotWithShape="1">
            <a:blip r:embed="rId6" cstate="print">
              <a:extLst>
                <a:ext uri="{28A0092B-C50C-407E-A947-70E740481C1C}">
                  <a14:useLocalDpi xmlns="" xmlns:a14="http://schemas.microsoft.com/office/drawing/2010/main" val="0"/>
                </a:ext>
              </a:extLst>
            </a:blip>
            <a:srcRect b="13650"/>
            <a:stretch/>
          </p:blipFill>
          <p:spPr bwMode="auto">
            <a:xfrm>
              <a:off x="5023160" y="4163361"/>
              <a:ext cx="762223" cy="1046234"/>
            </a:xfrm>
            <a:prstGeom prst="rect">
              <a:avLst/>
            </a:prstGeom>
            <a:ln>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4" name="矩形 133"/>
            <p:cNvSpPr/>
            <p:nvPr/>
          </p:nvSpPr>
          <p:spPr>
            <a:xfrm>
              <a:off x="5025599" y="4137395"/>
              <a:ext cx="771478" cy="1072430"/>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p:cNvSpPr/>
            <p:nvPr/>
          </p:nvSpPr>
          <p:spPr>
            <a:xfrm>
              <a:off x="3272240" y="3454721"/>
              <a:ext cx="1192285" cy="682674"/>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5376271" y="2999605"/>
              <a:ext cx="490941" cy="758527"/>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5" name="Picture 16"/>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3779912" y="3140968"/>
            <a:ext cx="1080120" cy="5335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6" name="Picture 7"/>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5940152" y="2708920"/>
            <a:ext cx="357465" cy="548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42" name="Picture 16"/>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107504" y="2348880"/>
            <a:ext cx="2016224" cy="12961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43" name="TextBox 39"/>
          <p:cNvSpPr txBox="1">
            <a:spLocks noChangeArrowheads="1"/>
          </p:cNvSpPr>
          <p:nvPr/>
        </p:nvSpPr>
        <p:spPr bwMode="auto">
          <a:xfrm>
            <a:off x="0" y="3717032"/>
            <a:ext cx="2267744" cy="261610"/>
          </a:xfrm>
          <a:prstGeom prst="rect">
            <a:avLst/>
          </a:prstGeom>
          <a:noFill/>
          <a:ln w="9525">
            <a:noFill/>
            <a:miter lim="800000"/>
            <a:headEnd/>
            <a:tailEnd/>
          </a:ln>
        </p:spPr>
        <p:txBody>
          <a:bodyPr wrap="square">
            <a:spAutoFit/>
          </a:bodyPr>
          <a:lstStyle/>
          <a:p>
            <a:pPr algn="ctr"/>
            <a:r>
              <a:rPr lang="zh-CN" altLang="en-US" sz="1100" dirty="0" smtClean="0">
                <a:latin typeface="微软雅黑" pitchFamily="34" charset="-122"/>
                <a:ea typeface="微软雅黑" pitchFamily="34" charset="-122"/>
              </a:rPr>
              <a:t>对浏览中的访客进行邀请后出现</a:t>
            </a:r>
            <a:endParaRPr lang="zh-CN" altLang="en-US" sz="1100" dirty="0">
              <a:latin typeface="微软雅黑" pitchFamily="34" charset="-122"/>
              <a:ea typeface="微软雅黑" pitchFamily="34" charset="-122"/>
            </a:endParaRPr>
          </a:p>
        </p:txBody>
      </p:sp>
      <p:cxnSp>
        <p:nvCxnSpPr>
          <p:cNvPr id="148" name="直接箭头连接符 147"/>
          <p:cNvCxnSpPr/>
          <p:nvPr/>
        </p:nvCxnSpPr>
        <p:spPr>
          <a:xfrm>
            <a:off x="6372200" y="4293096"/>
            <a:ext cx="648072" cy="14401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49" name="TextBox 39"/>
          <p:cNvSpPr txBox="1">
            <a:spLocks noChangeArrowheads="1"/>
          </p:cNvSpPr>
          <p:nvPr/>
        </p:nvSpPr>
        <p:spPr bwMode="auto">
          <a:xfrm>
            <a:off x="7020272" y="5949280"/>
            <a:ext cx="1808008" cy="430887"/>
          </a:xfrm>
          <a:prstGeom prst="rect">
            <a:avLst/>
          </a:prstGeom>
          <a:noFill/>
          <a:ln w="9525">
            <a:noFill/>
            <a:miter lim="800000"/>
            <a:headEnd/>
            <a:tailEnd/>
          </a:ln>
        </p:spPr>
        <p:txBody>
          <a:bodyPr wrap="square">
            <a:spAutoFit/>
          </a:bodyPr>
          <a:lstStyle/>
          <a:p>
            <a:pPr algn="ctr"/>
            <a:r>
              <a:rPr lang="zh-CN" altLang="en-US" sz="1100" dirty="0" smtClean="0">
                <a:latin typeface="微软雅黑" pitchFamily="34" charset="-122"/>
                <a:ea typeface="微软雅黑" pitchFamily="34" charset="-122"/>
              </a:rPr>
              <a:t>通过直接对话或者样式管理中选择</a:t>
            </a:r>
            <a:endParaRPr lang="zh-CN" altLang="en-US" sz="1100" dirty="0">
              <a:latin typeface="微软雅黑" pitchFamily="34" charset="-122"/>
              <a:ea typeface="微软雅黑" pitchFamily="34" charset="-122"/>
            </a:endParaRPr>
          </a:p>
        </p:txBody>
      </p:sp>
      <p:cxnSp>
        <p:nvCxnSpPr>
          <p:cNvPr id="43" name="直接箭头连接符 42"/>
          <p:cNvCxnSpPr/>
          <p:nvPr/>
        </p:nvCxnSpPr>
        <p:spPr>
          <a:xfrm flipH="1" flipV="1">
            <a:off x="2123728" y="2852936"/>
            <a:ext cx="1584176" cy="43204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6" name="肘形连接符 45"/>
          <p:cNvCxnSpPr>
            <a:stCxn id="57" idx="3"/>
            <a:endCxn id="105" idx="1"/>
          </p:cNvCxnSpPr>
          <p:nvPr/>
        </p:nvCxnSpPr>
        <p:spPr>
          <a:xfrm flipV="1">
            <a:off x="6372200" y="2058100"/>
            <a:ext cx="288032" cy="938852"/>
          </a:xfrm>
          <a:prstGeom prst="bentConnector3">
            <a:avLst>
              <a:gd name="adj1" fmla="val 50000"/>
            </a:avLst>
          </a:prstGeom>
          <a:ln w="28575">
            <a:tailEnd type="arrow"/>
          </a:ln>
        </p:spPr>
        <p:style>
          <a:lnRef idx="1">
            <a:schemeClr val="dk1"/>
          </a:lnRef>
          <a:fillRef idx="0">
            <a:schemeClr val="dk1"/>
          </a:fillRef>
          <a:effectRef idx="0">
            <a:schemeClr val="dk1"/>
          </a:effectRef>
          <a:fontRef idx="minor">
            <a:schemeClr val="tx1"/>
          </a:fontRef>
        </p:style>
      </p:cxnSp>
      <p:sp>
        <p:nvSpPr>
          <p:cNvPr id="44" name="TextBox 39"/>
          <p:cNvSpPr txBox="1">
            <a:spLocks noChangeArrowheads="1"/>
          </p:cNvSpPr>
          <p:nvPr/>
        </p:nvSpPr>
        <p:spPr bwMode="auto">
          <a:xfrm>
            <a:off x="5724128" y="1700808"/>
            <a:ext cx="938679" cy="276999"/>
          </a:xfrm>
          <a:prstGeom prst="rect">
            <a:avLst/>
          </a:prstGeom>
          <a:noFill/>
          <a:ln w="9525">
            <a:noFill/>
            <a:miter lim="800000"/>
            <a:headEnd/>
            <a:tailEnd/>
          </a:ln>
        </p:spPr>
        <p:txBody>
          <a:bodyPr wrap="square">
            <a:spAutoFit/>
          </a:bodyPr>
          <a:lstStyle/>
          <a:p>
            <a:pPr algn="ctr"/>
            <a:r>
              <a:rPr lang="zh-CN" altLang="en-US" sz="1200" dirty="0" smtClean="0">
                <a:latin typeface="微软雅黑" pitchFamily="34" charset="-122"/>
                <a:ea typeface="微软雅黑" pitchFamily="34" charset="-122"/>
              </a:rPr>
              <a:t>咨询图标</a:t>
            </a:r>
            <a:endParaRPr lang="zh-CN" altLang="en-US" sz="1200" dirty="0">
              <a:latin typeface="微软雅黑" pitchFamily="34" charset="-122"/>
              <a:ea typeface="微软雅黑" pitchFamily="34" charset="-122"/>
            </a:endParaRPr>
          </a:p>
        </p:txBody>
      </p:sp>
      <p:sp>
        <p:nvSpPr>
          <p:cNvPr id="45" name="TextBox 39"/>
          <p:cNvSpPr txBox="1">
            <a:spLocks noChangeArrowheads="1"/>
          </p:cNvSpPr>
          <p:nvPr/>
        </p:nvSpPr>
        <p:spPr bwMode="auto">
          <a:xfrm rot="716780">
            <a:off x="6249055" y="4076592"/>
            <a:ext cx="720080" cy="276999"/>
          </a:xfrm>
          <a:prstGeom prst="rect">
            <a:avLst/>
          </a:prstGeom>
          <a:noFill/>
          <a:ln w="9525">
            <a:noFill/>
            <a:miter lim="800000"/>
            <a:headEnd/>
            <a:tailEnd/>
          </a:ln>
        </p:spPr>
        <p:txBody>
          <a:bodyPr wrap="square">
            <a:spAutoFit/>
          </a:bodyPr>
          <a:lstStyle/>
          <a:p>
            <a:pPr algn="ctr"/>
            <a:r>
              <a:rPr lang="zh-CN" altLang="en-US" sz="1200" dirty="0" smtClean="0">
                <a:latin typeface="微软雅黑" pitchFamily="34" charset="-122"/>
                <a:ea typeface="微软雅黑" pitchFamily="34" charset="-122"/>
              </a:rPr>
              <a:t>小浮窗</a:t>
            </a:r>
            <a:endParaRPr lang="zh-CN" altLang="en-US" sz="1200" dirty="0">
              <a:latin typeface="微软雅黑" pitchFamily="34" charset="-122"/>
              <a:ea typeface="微软雅黑" pitchFamily="34" charset="-122"/>
            </a:endParaRPr>
          </a:p>
        </p:txBody>
      </p:sp>
      <p:sp>
        <p:nvSpPr>
          <p:cNvPr id="47" name="TextBox 39"/>
          <p:cNvSpPr txBox="1">
            <a:spLocks noChangeArrowheads="1"/>
          </p:cNvSpPr>
          <p:nvPr/>
        </p:nvSpPr>
        <p:spPr bwMode="auto">
          <a:xfrm rot="998822">
            <a:off x="2503772" y="2765562"/>
            <a:ext cx="938679" cy="276999"/>
          </a:xfrm>
          <a:prstGeom prst="rect">
            <a:avLst/>
          </a:prstGeom>
          <a:noFill/>
          <a:ln w="9525">
            <a:noFill/>
            <a:miter lim="800000"/>
            <a:headEnd/>
            <a:tailEnd/>
          </a:ln>
        </p:spPr>
        <p:txBody>
          <a:bodyPr wrap="square">
            <a:spAutoFit/>
          </a:bodyPr>
          <a:lstStyle/>
          <a:p>
            <a:pPr algn="ctr"/>
            <a:r>
              <a:rPr lang="zh-CN" altLang="en-US" sz="1200" dirty="0" smtClean="0">
                <a:latin typeface="微软雅黑" pitchFamily="34" charset="-122"/>
                <a:ea typeface="微软雅黑" pitchFamily="34" charset="-122"/>
              </a:rPr>
              <a:t>邀请框</a:t>
            </a:r>
            <a:endParaRPr lang="zh-CN" altLang="en-US" sz="1200" dirty="0">
              <a:latin typeface="微软雅黑" pitchFamily="34" charset="-122"/>
              <a:ea typeface="微软雅黑" pitchFamily="34" charset="-122"/>
            </a:endParaRPr>
          </a:p>
        </p:txBody>
      </p:sp>
      <p:sp>
        <p:nvSpPr>
          <p:cNvPr id="71" name="TextBox 70"/>
          <p:cNvSpPr txBox="1"/>
          <p:nvPr/>
        </p:nvSpPr>
        <p:spPr>
          <a:xfrm>
            <a:off x="107504" y="980728"/>
            <a:ext cx="5750292" cy="1169551"/>
          </a:xfrm>
          <a:prstGeom prst="rect">
            <a:avLst/>
          </a:prstGeom>
          <a:noFill/>
        </p:spPr>
        <p:txBody>
          <a:bodyPr wrap="none" rtlCol="0">
            <a:spAutoFit/>
          </a:bodyPr>
          <a:lstStyle/>
          <a:p>
            <a:r>
              <a:rPr lang="zh-CN" altLang="en-US" sz="1400" dirty="0" smtClean="0">
                <a:latin typeface="微软雅黑" pitchFamily="34" charset="-122"/>
                <a:ea typeface="微软雅黑" pitchFamily="34" charset="-122"/>
              </a:rPr>
              <a:t>当网民打开某一个已经成功安装商桥的网址时，会出现下列几个要素：</a:t>
            </a:r>
            <a:endParaRPr lang="en-US" altLang="zh-CN" sz="1400" dirty="0" smtClean="0">
              <a:latin typeface="微软雅黑" pitchFamily="34" charset="-122"/>
              <a:ea typeface="微软雅黑" pitchFamily="34" charset="-122"/>
            </a:endParaRPr>
          </a:p>
          <a:p>
            <a:r>
              <a:rPr lang="en-US" altLang="zh-CN" sz="1400" dirty="0" smtClean="0">
                <a:latin typeface="微软雅黑" pitchFamily="34" charset="-122"/>
                <a:ea typeface="微软雅黑" pitchFamily="34" charset="-122"/>
              </a:rPr>
              <a:t>1.</a:t>
            </a:r>
            <a:r>
              <a:rPr lang="zh-CN" altLang="en-US" sz="1400" dirty="0" smtClean="0">
                <a:latin typeface="微软雅黑" pitchFamily="34" charset="-122"/>
                <a:ea typeface="微软雅黑" pitchFamily="34" charset="-122"/>
              </a:rPr>
              <a:t>咨询图标</a:t>
            </a:r>
            <a:endParaRPr lang="en-US" altLang="zh-CN" sz="1400" dirty="0" smtClean="0">
              <a:latin typeface="微软雅黑" pitchFamily="34" charset="-122"/>
              <a:ea typeface="微软雅黑" pitchFamily="34" charset="-122"/>
            </a:endParaRPr>
          </a:p>
          <a:p>
            <a:r>
              <a:rPr lang="en-US" altLang="zh-CN" sz="1400" dirty="0" smtClean="0">
                <a:latin typeface="微软雅黑" pitchFamily="34" charset="-122"/>
                <a:ea typeface="微软雅黑" pitchFamily="34" charset="-122"/>
              </a:rPr>
              <a:t>2.</a:t>
            </a:r>
            <a:r>
              <a:rPr lang="zh-CN" altLang="en-US" sz="1400" dirty="0" smtClean="0">
                <a:latin typeface="微软雅黑" pitchFamily="34" charset="-122"/>
                <a:ea typeface="微软雅黑" pitchFamily="34" charset="-122"/>
              </a:rPr>
              <a:t>邀请框</a:t>
            </a:r>
            <a:endParaRPr lang="en-US" altLang="zh-CN" sz="1400" dirty="0" smtClean="0">
              <a:latin typeface="微软雅黑" pitchFamily="34" charset="-122"/>
              <a:ea typeface="微软雅黑" pitchFamily="34" charset="-122"/>
            </a:endParaRPr>
          </a:p>
          <a:p>
            <a:r>
              <a:rPr lang="en-US" altLang="zh-CN" sz="1400" dirty="0" smtClean="0">
                <a:latin typeface="微软雅黑" pitchFamily="34" charset="-122"/>
                <a:ea typeface="微软雅黑" pitchFamily="34" charset="-122"/>
              </a:rPr>
              <a:t>3.</a:t>
            </a:r>
            <a:r>
              <a:rPr lang="zh-CN" altLang="en-US" sz="1400" dirty="0" smtClean="0">
                <a:latin typeface="微软雅黑" pitchFamily="34" charset="-122"/>
                <a:ea typeface="微软雅黑" pitchFamily="34" charset="-122"/>
              </a:rPr>
              <a:t>小浮窗</a:t>
            </a:r>
            <a:endParaRPr lang="en-US" altLang="zh-CN" sz="1400" dirty="0" smtClean="0">
              <a:latin typeface="微软雅黑" pitchFamily="34" charset="-122"/>
              <a:ea typeface="微软雅黑" pitchFamily="34" charset="-122"/>
            </a:endParaRPr>
          </a:p>
          <a:p>
            <a:r>
              <a:rPr lang="en-US" altLang="zh-CN" sz="1400" dirty="0" smtClean="0">
                <a:latin typeface="微软雅黑" pitchFamily="34" charset="-122"/>
                <a:ea typeface="微软雅黑" pitchFamily="34" charset="-122"/>
              </a:rPr>
              <a:t>4.</a:t>
            </a:r>
            <a:r>
              <a:rPr lang="zh-CN" altLang="en-US" sz="1400" dirty="0" smtClean="0">
                <a:latin typeface="微软雅黑" pitchFamily="34" charset="-122"/>
                <a:ea typeface="微软雅黑" pitchFamily="34" charset="-122"/>
              </a:rPr>
              <a:t>留言板</a:t>
            </a:r>
            <a:endParaRPr lang="zh-CN" altLang="en-US" sz="1400" dirty="0">
              <a:latin typeface="微软雅黑" pitchFamily="34" charset="-122"/>
              <a:ea typeface="微软雅黑" pitchFamily="34" charset="-122"/>
            </a:endParaRPr>
          </a:p>
        </p:txBody>
      </p:sp>
      <p:pic>
        <p:nvPicPr>
          <p:cNvPr id="74" name="Picture 2"/>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2339752" y="3645024"/>
            <a:ext cx="747184" cy="110079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75" name="直接箭头连接符 74"/>
          <p:cNvCxnSpPr/>
          <p:nvPr/>
        </p:nvCxnSpPr>
        <p:spPr>
          <a:xfrm>
            <a:off x="2555776" y="4797152"/>
            <a:ext cx="432048" cy="57606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77" name="图片 76"/>
          <p:cNvPicPr/>
          <p:nvPr/>
        </p:nvPicPr>
        <p:blipFill>
          <a:blip r:embed="rId10" cstate="print"/>
          <a:stretch>
            <a:fillRect/>
          </a:stretch>
        </p:blipFill>
        <p:spPr>
          <a:xfrm>
            <a:off x="3203848" y="4797152"/>
            <a:ext cx="1584176" cy="1656184"/>
          </a:xfrm>
          <a:prstGeom prst="rect">
            <a:avLst/>
          </a:prstGeom>
          <a:ln>
            <a:noFill/>
          </a:ln>
          <a:effectLst>
            <a:outerShdw blurRad="292100" dist="139700" dir="2700000" algn="tl" rotWithShape="0">
              <a:srgbClr val="333333">
                <a:alpha val="65000"/>
              </a:srgbClr>
            </a:outerShdw>
          </a:effectLst>
        </p:spPr>
      </p:pic>
      <p:sp>
        <p:nvSpPr>
          <p:cNvPr id="79" name="TextBox 39"/>
          <p:cNvSpPr txBox="1">
            <a:spLocks noChangeArrowheads="1"/>
          </p:cNvSpPr>
          <p:nvPr/>
        </p:nvSpPr>
        <p:spPr bwMode="auto">
          <a:xfrm rot="3162577">
            <a:off x="2120935" y="5043950"/>
            <a:ext cx="938679" cy="276999"/>
          </a:xfrm>
          <a:prstGeom prst="rect">
            <a:avLst/>
          </a:prstGeom>
          <a:noFill/>
          <a:ln w="9525">
            <a:noFill/>
            <a:miter lim="800000"/>
            <a:headEnd/>
            <a:tailEnd/>
          </a:ln>
        </p:spPr>
        <p:txBody>
          <a:bodyPr wrap="square">
            <a:spAutoFit/>
          </a:bodyPr>
          <a:lstStyle/>
          <a:p>
            <a:pPr algn="ctr"/>
            <a:r>
              <a:rPr lang="zh-CN" altLang="en-US" sz="1200" dirty="0" smtClean="0">
                <a:latin typeface="微软雅黑" pitchFamily="34" charset="-122"/>
                <a:ea typeface="微软雅黑" pitchFamily="34" charset="-122"/>
              </a:rPr>
              <a:t>留言板</a:t>
            </a:r>
            <a:endParaRPr lang="zh-CN" altLang="en-US" sz="1200" dirty="0">
              <a:latin typeface="微软雅黑" pitchFamily="34" charset="-122"/>
              <a:ea typeface="微软雅黑" pitchFamily="34" charset="-122"/>
            </a:endParaRPr>
          </a:p>
        </p:txBody>
      </p:sp>
      <p:sp>
        <p:nvSpPr>
          <p:cNvPr id="81" name="TextBox 39"/>
          <p:cNvSpPr txBox="1">
            <a:spLocks noChangeArrowheads="1"/>
          </p:cNvSpPr>
          <p:nvPr/>
        </p:nvSpPr>
        <p:spPr bwMode="auto">
          <a:xfrm>
            <a:off x="1259632" y="5949280"/>
            <a:ext cx="1944216" cy="430887"/>
          </a:xfrm>
          <a:prstGeom prst="rect">
            <a:avLst/>
          </a:prstGeom>
          <a:noFill/>
          <a:ln w="9525">
            <a:noFill/>
            <a:miter lim="800000"/>
            <a:headEnd/>
            <a:tailEnd/>
          </a:ln>
        </p:spPr>
        <p:txBody>
          <a:bodyPr wrap="square">
            <a:spAutoFit/>
          </a:bodyPr>
          <a:lstStyle/>
          <a:p>
            <a:pPr algn="ctr"/>
            <a:r>
              <a:rPr lang="zh-CN" altLang="en-US" sz="1100" dirty="0" smtClean="0">
                <a:latin typeface="微软雅黑" pitchFamily="34" charset="-122"/>
                <a:ea typeface="微软雅黑" pitchFamily="34" charset="-122"/>
              </a:rPr>
              <a:t>当客户没有登录商桥的情况下，为客户赢得更多商机</a:t>
            </a:r>
            <a:endParaRPr lang="zh-CN" altLang="en-US" sz="1100" dirty="0">
              <a:latin typeface="微软雅黑" pitchFamily="34" charset="-122"/>
              <a:ea typeface="微软雅黑" pitchFamily="34" charset="-122"/>
            </a:endParaRPr>
          </a:p>
        </p:txBody>
      </p:sp>
      <p:sp>
        <p:nvSpPr>
          <p:cNvPr id="87" name="矩形 86"/>
          <p:cNvSpPr/>
          <p:nvPr/>
        </p:nvSpPr>
        <p:spPr>
          <a:xfrm>
            <a:off x="2267744" y="3573016"/>
            <a:ext cx="864096" cy="1224136"/>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TextBox 39"/>
          <p:cNvSpPr txBox="1">
            <a:spLocks noChangeArrowheads="1"/>
          </p:cNvSpPr>
          <p:nvPr/>
        </p:nvSpPr>
        <p:spPr bwMode="auto">
          <a:xfrm>
            <a:off x="7164288" y="980728"/>
            <a:ext cx="938679" cy="276999"/>
          </a:xfrm>
          <a:prstGeom prst="rect">
            <a:avLst/>
          </a:prstGeom>
          <a:noFill/>
          <a:ln w="9525">
            <a:noFill/>
            <a:miter lim="800000"/>
            <a:headEnd/>
            <a:tailEnd/>
          </a:ln>
        </p:spPr>
        <p:txBody>
          <a:bodyPr wrap="square">
            <a:spAutoFit/>
          </a:bodyPr>
          <a:lstStyle/>
          <a:p>
            <a:pPr algn="ctr"/>
            <a:r>
              <a:rPr lang="zh-CN" altLang="en-US" sz="1200" dirty="0" smtClean="0">
                <a:latin typeface="微软雅黑" pitchFamily="34" charset="-122"/>
                <a:ea typeface="微软雅黑" pitchFamily="34" charset="-122"/>
              </a:rPr>
              <a:t>新窗口</a:t>
            </a:r>
            <a:endParaRPr lang="zh-CN" altLang="en-US" sz="1200" dirty="0">
              <a:latin typeface="微软雅黑" pitchFamily="34" charset="-122"/>
              <a:ea typeface="微软雅黑" pitchFamily="34" charset="-122"/>
            </a:endParaRPr>
          </a:p>
        </p:txBody>
      </p:sp>
    </p:spTree>
    <p:extLst>
      <p:ext uri="{BB962C8B-B14F-4D97-AF65-F5344CB8AC3E}">
        <p14:creationId xmlns="" xmlns:p14="http://schemas.microsoft.com/office/powerpoint/2010/main" val="37511273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2"/>
          <p:cNvSpPr txBox="1">
            <a:spLocks/>
          </p:cNvSpPr>
          <p:nvPr/>
        </p:nvSpPr>
        <p:spPr>
          <a:xfrm>
            <a:off x="2411760" y="1772816"/>
            <a:ext cx="4320479" cy="3384376"/>
          </a:xfrm>
          <a:prstGeom prst="roundRect">
            <a:avLst>
              <a:gd name="adj" fmla="val 7465"/>
            </a:avLst>
          </a:prstGeom>
          <a:ln w="25400" cap="flat" cmpd="sng" algn="ctr">
            <a:noFill/>
            <a:prstDash val="soli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lnRef>
          <a:fillRef idx="1">
            <a:schemeClr val="lt1"/>
          </a:fillRef>
          <a:effectRef idx="0">
            <a:schemeClr val="accent1"/>
          </a:effectRef>
          <a:fontRef idx="minor">
            <a:schemeClr val="dk1"/>
          </a:fontRef>
        </p:style>
        <p:txBody>
          <a:bodyPr vert="horz" lIns="91428" tIns="45715" rIns="91428" bIns="45715" rtlCol="0" anchor="ctr">
            <a:noAutofit/>
          </a:bodyPr>
          <a:lstStyle>
            <a:lvl1pPr marL="342857" indent="-342857" algn="l" defTabSz="914289" rtl="0" eaLnBrk="1" latinLnBrk="0" hangingPunct="1">
              <a:spcBef>
                <a:spcPct val="20000"/>
              </a:spcBef>
              <a:buFont typeface="Arial" pitchFamily="34" charset="0"/>
              <a:buChar char="•"/>
              <a:defRPr sz="1700" kern="1200">
                <a:solidFill>
                  <a:schemeClr val="dk1"/>
                </a:solidFill>
                <a:latin typeface="+mn-lt"/>
                <a:ea typeface="+mn-ea"/>
                <a:cs typeface="+mn-cs"/>
              </a:defRPr>
            </a:lvl1pPr>
            <a:lvl2pPr marL="742860" indent="-285715" algn="l" defTabSz="914289" rtl="0" eaLnBrk="1" latinLnBrk="0" hangingPunct="1">
              <a:spcBef>
                <a:spcPct val="20000"/>
              </a:spcBef>
              <a:buFont typeface="Arial" pitchFamily="34" charset="0"/>
              <a:buChar char="–"/>
              <a:defRPr sz="1600" kern="1200">
                <a:solidFill>
                  <a:schemeClr val="dk1"/>
                </a:solidFill>
                <a:latin typeface="+mn-lt"/>
                <a:ea typeface="+mn-ea"/>
                <a:cs typeface="+mn-cs"/>
              </a:defRPr>
            </a:lvl2pPr>
            <a:lvl3pPr marL="1142862" indent="-228573" algn="l" defTabSz="914289" rtl="0" eaLnBrk="1" latinLnBrk="0" hangingPunct="1">
              <a:spcBef>
                <a:spcPct val="20000"/>
              </a:spcBef>
              <a:buFont typeface="Arial" pitchFamily="34" charset="0"/>
              <a:buChar char="•"/>
              <a:defRPr sz="1400" kern="1200">
                <a:solidFill>
                  <a:schemeClr val="dk1"/>
                </a:solidFill>
                <a:latin typeface="+mn-lt"/>
                <a:ea typeface="+mn-ea"/>
                <a:cs typeface="+mn-cs"/>
              </a:defRPr>
            </a:lvl3pPr>
            <a:lvl4pPr marL="1600007" indent="-228573" algn="l" defTabSz="914289" rtl="0" eaLnBrk="1" latinLnBrk="0" hangingPunct="1">
              <a:spcBef>
                <a:spcPct val="20000"/>
              </a:spcBef>
              <a:buFont typeface="Arial" pitchFamily="34" charset="0"/>
              <a:buChar char="–"/>
              <a:defRPr sz="1200" kern="1200">
                <a:solidFill>
                  <a:schemeClr val="dk1"/>
                </a:solidFill>
                <a:latin typeface="+mn-lt"/>
                <a:ea typeface="+mn-ea"/>
                <a:cs typeface="+mn-cs"/>
              </a:defRPr>
            </a:lvl4pPr>
            <a:lvl5pPr marL="2057152" indent="-228573" algn="l" defTabSz="914289" rtl="0" eaLnBrk="1" latinLnBrk="0" hangingPunct="1">
              <a:spcBef>
                <a:spcPct val="20000"/>
              </a:spcBef>
              <a:buFont typeface="Arial" pitchFamily="34" charset="0"/>
              <a:buChar char="»"/>
              <a:defRPr sz="1200" kern="1200">
                <a:solidFill>
                  <a:schemeClr val="dk1"/>
                </a:solidFill>
                <a:latin typeface="+mn-lt"/>
                <a:ea typeface="+mn-ea"/>
                <a:cs typeface="+mn-cs"/>
              </a:defRPr>
            </a:lvl5pPr>
            <a:lvl6pPr marL="2514298" indent="-228573" algn="l" defTabSz="914289" rtl="0" eaLnBrk="1" latinLnBrk="0" hangingPunct="1">
              <a:spcBef>
                <a:spcPct val="20000"/>
              </a:spcBef>
              <a:buFont typeface="Arial" pitchFamily="34" charset="0"/>
              <a:buChar char="•"/>
              <a:defRPr sz="2100" kern="1200">
                <a:solidFill>
                  <a:schemeClr val="dk1"/>
                </a:solidFill>
                <a:latin typeface="+mn-lt"/>
                <a:ea typeface="+mn-ea"/>
                <a:cs typeface="+mn-cs"/>
              </a:defRPr>
            </a:lvl6pPr>
            <a:lvl7pPr marL="2971443" indent="-228573" algn="l" defTabSz="914289" rtl="0" eaLnBrk="1" latinLnBrk="0" hangingPunct="1">
              <a:spcBef>
                <a:spcPct val="20000"/>
              </a:spcBef>
              <a:buFont typeface="Arial" pitchFamily="34" charset="0"/>
              <a:buChar char="•"/>
              <a:defRPr sz="2100" kern="1200">
                <a:solidFill>
                  <a:schemeClr val="dk1"/>
                </a:solidFill>
                <a:latin typeface="+mn-lt"/>
                <a:ea typeface="+mn-ea"/>
                <a:cs typeface="+mn-cs"/>
              </a:defRPr>
            </a:lvl7pPr>
            <a:lvl8pPr marL="3428586" indent="-228573" algn="l" defTabSz="914289" rtl="0" eaLnBrk="1" latinLnBrk="0" hangingPunct="1">
              <a:spcBef>
                <a:spcPct val="20000"/>
              </a:spcBef>
              <a:buFont typeface="Arial" pitchFamily="34" charset="0"/>
              <a:buChar char="•"/>
              <a:defRPr sz="2100" kern="1200">
                <a:solidFill>
                  <a:schemeClr val="dk1"/>
                </a:solidFill>
                <a:latin typeface="+mn-lt"/>
                <a:ea typeface="+mn-ea"/>
                <a:cs typeface="+mn-cs"/>
              </a:defRPr>
            </a:lvl8pPr>
            <a:lvl9pPr marL="3885730" indent="-228573" algn="l" defTabSz="914289" rtl="0" eaLnBrk="1" latinLnBrk="0" hangingPunct="1">
              <a:spcBef>
                <a:spcPct val="20000"/>
              </a:spcBef>
              <a:buFont typeface="Arial" pitchFamily="34" charset="0"/>
              <a:buChar char="•"/>
              <a:defRPr sz="2100" kern="1200">
                <a:solidFill>
                  <a:schemeClr val="dk1"/>
                </a:solidFill>
                <a:latin typeface="+mn-lt"/>
                <a:ea typeface="+mn-ea"/>
                <a:cs typeface="+mn-cs"/>
              </a:defRPr>
            </a:lvl9pPr>
          </a:lstStyle>
          <a:p>
            <a:r>
              <a:rPr lang="zh-CN" altLang="en-US" sz="2000" b="1" dirty="0" smtClean="0">
                <a:solidFill>
                  <a:schemeClr val="bg1">
                    <a:lumMod val="85000"/>
                  </a:schemeClr>
                </a:solidFill>
                <a:latin typeface="微软雅黑" pitchFamily="34" charset="-122"/>
                <a:ea typeface="微软雅黑" pitchFamily="34" charset="-122"/>
              </a:rPr>
              <a:t>认识商桥</a:t>
            </a:r>
            <a:endParaRPr lang="en-US" altLang="zh-CN" sz="2000" b="1" dirty="0" smtClean="0">
              <a:solidFill>
                <a:schemeClr val="bg1">
                  <a:lumMod val="85000"/>
                </a:schemeClr>
              </a:solidFill>
              <a:latin typeface="微软雅黑" pitchFamily="34" charset="-122"/>
              <a:ea typeface="微软雅黑" pitchFamily="34" charset="-122"/>
            </a:endParaRPr>
          </a:p>
          <a:p>
            <a:r>
              <a:rPr lang="zh-CN" altLang="en-US" sz="2000" b="1" dirty="0" smtClean="0">
                <a:solidFill>
                  <a:schemeClr val="tx1"/>
                </a:solidFill>
                <a:latin typeface="微软雅黑" pitchFamily="34" charset="-122"/>
                <a:ea typeface="微软雅黑" pitchFamily="34" charset="-122"/>
              </a:rPr>
              <a:t>商桥</a:t>
            </a:r>
            <a:r>
              <a:rPr lang="en-US" altLang="zh-CN" sz="2000" b="1" dirty="0" smtClean="0">
                <a:solidFill>
                  <a:schemeClr val="tx1"/>
                </a:solidFill>
                <a:latin typeface="微软雅黑" pitchFamily="34" charset="-122"/>
                <a:ea typeface="微软雅黑" pitchFamily="34" charset="-122"/>
              </a:rPr>
              <a:t>3.0</a:t>
            </a:r>
            <a:r>
              <a:rPr lang="zh-CN" altLang="en-US" sz="2000" b="1" dirty="0" smtClean="0">
                <a:solidFill>
                  <a:schemeClr val="tx1"/>
                </a:solidFill>
                <a:latin typeface="微软雅黑" pitchFamily="34" charset="-122"/>
                <a:ea typeface="微软雅黑" pitchFamily="34" charset="-122"/>
              </a:rPr>
              <a:t>使用方法</a:t>
            </a:r>
            <a:endParaRPr lang="en-US" altLang="zh-CN" sz="2000" b="1" dirty="0" smtClean="0">
              <a:solidFill>
                <a:schemeClr val="tx1"/>
              </a:solidFill>
              <a:latin typeface="微软雅黑" pitchFamily="34" charset="-122"/>
              <a:ea typeface="微软雅黑" pitchFamily="34" charset="-122"/>
            </a:endParaRPr>
          </a:p>
          <a:p>
            <a:r>
              <a:rPr lang="zh-CN" altLang="en-US" sz="1200" b="1" dirty="0" smtClean="0">
                <a:solidFill>
                  <a:schemeClr val="tx1"/>
                </a:solidFill>
                <a:latin typeface="微软雅黑" pitchFamily="34" charset="-122"/>
                <a:ea typeface="微软雅黑" pitchFamily="34" charset="-122"/>
              </a:rPr>
              <a:t>站点设置</a:t>
            </a:r>
            <a:endParaRPr lang="en-US" altLang="zh-CN" sz="1200" b="1" dirty="0" smtClean="0">
              <a:solidFill>
                <a:schemeClr val="tx1"/>
              </a:solidFill>
              <a:latin typeface="微软雅黑" pitchFamily="34" charset="-122"/>
              <a:ea typeface="微软雅黑" pitchFamily="34" charset="-122"/>
            </a:endParaRPr>
          </a:p>
          <a:p>
            <a:r>
              <a:rPr lang="zh-CN" altLang="en-US" sz="1200" b="1" dirty="0" smtClean="0">
                <a:solidFill>
                  <a:schemeClr val="tx1"/>
                </a:solidFill>
                <a:latin typeface="微软雅黑" pitchFamily="34" charset="-122"/>
                <a:ea typeface="微软雅黑" pitchFamily="34" charset="-122"/>
              </a:rPr>
              <a:t>样式管理</a:t>
            </a:r>
            <a:endParaRPr lang="en-US" altLang="zh-CN" sz="1200" b="1" dirty="0" smtClean="0">
              <a:solidFill>
                <a:schemeClr val="tx1"/>
              </a:solidFill>
              <a:latin typeface="微软雅黑" pitchFamily="34" charset="-122"/>
              <a:ea typeface="微软雅黑" pitchFamily="34" charset="-122"/>
            </a:endParaRPr>
          </a:p>
          <a:p>
            <a:r>
              <a:rPr lang="zh-CN" altLang="en-US" sz="1200" b="1" dirty="0" smtClean="0">
                <a:solidFill>
                  <a:schemeClr val="tx1"/>
                </a:solidFill>
                <a:latin typeface="微软雅黑" pitchFamily="34" charset="-122"/>
                <a:ea typeface="微软雅黑" pitchFamily="34" charset="-122"/>
              </a:rPr>
              <a:t>账号管理</a:t>
            </a:r>
            <a:endParaRPr lang="en-US" altLang="zh-CN" sz="1200" b="1" dirty="0" smtClean="0">
              <a:solidFill>
                <a:schemeClr val="tx1"/>
              </a:solidFill>
              <a:latin typeface="微软雅黑" pitchFamily="34" charset="-122"/>
              <a:ea typeface="微软雅黑" pitchFamily="34" charset="-122"/>
            </a:endParaRPr>
          </a:p>
          <a:p>
            <a:r>
              <a:rPr lang="zh-CN" altLang="en-US" sz="1200" b="1" dirty="0" smtClean="0">
                <a:solidFill>
                  <a:schemeClr val="tx1"/>
                </a:solidFill>
                <a:latin typeface="微软雅黑" pitchFamily="34" charset="-122"/>
                <a:ea typeface="微软雅黑" pitchFamily="34" charset="-122"/>
              </a:rPr>
              <a:t>角色管理</a:t>
            </a:r>
            <a:endParaRPr lang="en-US" altLang="zh-CN" sz="1200" b="1" dirty="0" smtClean="0">
              <a:solidFill>
                <a:schemeClr val="tx1"/>
              </a:solidFill>
              <a:latin typeface="微软雅黑" pitchFamily="34" charset="-122"/>
              <a:ea typeface="微软雅黑" pitchFamily="34" charset="-122"/>
            </a:endParaRPr>
          </a:p>
          <a:p>
            <a:r>
              <a:rPr lang="zh-CN" altLang="en-US" sz="1200" b="1" dirty="0" smtClean="0">
                <a:solidFill>
                  <a:schemeClr val="tx1"/>
                </a:solidFill>
                <a:latin typeface="微软雅黑" pitchFamily="34" charset="-122"/>
                <a:ea typeface="微软雅黑" pitchFamily="34" charset="-122"/>
              </a:rPr>
              <a:t>自动应答</a:t>
            </a:r>
            <a:endParaRPr lang="en-US" altLang="zh-CN" sz="1200" b="1" dirty="0" smtClean="0">
              <a:solidFill>
                <a:schemeClr val="tx1"/>
              </a:solidFill>
              <a:latin typeface="微软雅黑" pitchFamily="34" charset="-122"/>
              <a:ea typeface="微软雅黑" pitchFamily="34" charset="-122"/>
            </a:endParaRPr>
          </a:p>
          <a:p>
            <a:r>
              <a:rPr lang="zh-CN" altLang="en-US" sz="1200" b="1" dirty="0" smtClean="0">
                <a:solidFill>
                  <a:schemeClr val="tx1"/>
                </a:solidFill>
                <a:latin typeface="微软雅黑" pitchFamily="34" charset="-122"/>
                <a:ea typeface="微软雅黑" pitchFamily="34" charset="-122"/>
              </a:rPr>
              <a:t>名片夹</a:t>
            </a:r>
            <a:endParaRPr lang="en-US" altLang="zh-CN" sz="1200" b="1" dirty="0" smtClean="0">
              <a:solidFill>
                <a:schemeClr val="tx1"/>
              </a:solidFill>
              <a:latin typeface="微软雅黑" pitchFamily="34" charset="-122"/>
              <a:ea typeface="微软雅黑" pitchFamily="34" charset="-122"/>
            </a:endParaRPr>
          </a:p>
          <a:p>
            <a:r>
              <a:rPr lang="zh-CN" altLang="en-US" sz="2000" b="1" dirty="0" smtClean="0">
                <a:solidFill>
                  <a:schemeClr val="bg1">
                    <a:lumMod val="85000"/>
                  </a:schemeClr>
                </a:solidFill>
                <a:latin typeface="微软雅黑" pitchFamily="34" charset="-122"/>
                <a:ea typeface="微软雅黑" pitchFamily="34" charset="-122"/>
              </a:rPr>
              <a:t>效果监控</a:t>
            </a:r>
            <a:endParaRPr lang="en-US" altLang="zh-CN" sz="2000" b="1" dirty="0" smtClean="0">
              <a:solidFill>
                <a:schemeClr val="bg1">
                  <a:lumMod val="85000"/>
                </a:schemeClr>
              </a:solidFill>
              <a:latin typeface="微软雅黑" pitchFamily="34" charset="-122"/>
              <a:ea typeface="微软雅黑" pitchFamily="34" charset="-122"/>
            </a:endParaRPr>
          </a:p>
          <a:p>
            <a:r>
              <a:rPr lang="zh-CN" altLang="en-US" sz="2000" b="1" dirty="0" smtClean="0">
                <a:solidFill>
                  <a:schemeClr val="bg1">
                    <a:lumMod val="85000"/>
                  </a:schemeClr>
                </a:solidFill>
                <a:latin typeface="微软雅黑" pitchFamily="34" charset="-122"/>
                <a:ea typeface="微软雅黑" pitchFamily="34" charset="-122"/>
              </a:rPr>
              <a:t>常见问题</a:t>
            </a:r>
            <a:endParaRPr lang="en-US" altLang="zh-CN" sz="2000" b="1" dirty="0" smtClean="0">
              <a:solidFill>
                <a:schemeClr val="bg1">
                  <a:lumMod val="85000"/>
                </a:schemeClr>
              </a:solidFill>
              <a:latin typeface="微软雅黑" pitchFamily="34" charset="-122"/>
              <a:ea typeface="微软雅黑" pitchFamily="34" charset="-122"/>
            </a:endParaRPr>
          </a:p>
          <a:p>
            <a:pPr>
              <a:buNone/>
            </a:pPr>
            <a:r>
              <a:rPr lang="en-US" altLang="zh-CN" sz="1400" dirty="0" smtClean="0">
                <a:solidFill>
                  <a:schemeClr val="bg1">
                    <a:lumMod val="65000"/>
                  </a:schemeClr>
                </a:solidFill>
                <a:latin typeface="微软雅黑" pitchFamily="34" charset="-122"/>
                <a:ea typeface="微软雅黑" pitchFamily="34" charset="-122"/>
              </a:rPr>
              <a:t>       </a:t>
            </a:r>
            <a:endParaRPr lang="en-US" altLang="zh-CN" sz="2000" b="1" dirty="0">
              <a:solidFill>
                <a:schemeClr val="tx1"/>
              </a:solidFill>
              <a:latin typeface="微软雅黑" pitchFamily="34" charset="-122"/>
              <a:ea typeface="微软雅黑" pitchFamily="34" charset="-122"/>
            </a:endParaRPr>
          </a:p>
        </p:txBody>
      </p:sp>
      <p:sp>
        <p:nvSpPr>
          <p:cNvPr id="4" name="页脚占位符 3"/>
          <p:cNvSpPr>
            <a:spLocks noGrp="1"/>
          </p:cNvSpPr>
          <p:nvPr>
            <p:ph type="ftr" sz="quarter" idx="11"/>
          </p:nvPr>
        </p:nvSpPr>
        <p:spPr/>
        <p:txBody>
          <a:bodyPr/>
          <a:lstStyle/>
          <a:p>
            <a:r>
              <a:rPr lang="zh-CN" altLang="en-US" smtClean="0"/>
              <a:t>百度商桥</a:t>
            </a:r>
            <a:endParaRPr lang="zh-CN" altLang="en-US"/>
          </a:p>
        </p:txBody>
      </p:sp>
    </p:spTree>
    <p:extLst>
      <p:ext uri="{BB962C8B-B14F-4D97-AF65-F5344CB8AC3E}">
        <p14:creationId xmlns="" xmlns:p14="http://schemas.microsoft.com/office/powerpoint/2010/main" val="14111536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16024" y="2492896"/>
            <a:ext cx="8388424" cy="36314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0486" name="TextBox 11"/>
          <p:cNvSpPr txBox="1">
            <a:spLocks noChangeArrowheads="1"/>
          </p:cNvSpPr>
          <p:nvPr/>
        </p:nvSpPr>
        <p:spPr bwMode="auto">
          <a:xfrm>
            <a:off x="5724128" y="1772817"/>
            <a:ext cx="2880320" cy="1008111"/>
          </a:xfrm>
          <a:prstGeom prst="rect">
            <a:avLst/>
          </a:prstGeom>
          <a:solidFill>
            <a:schemeClr val="accent5">
              <a:lumMod val="20000"/>
              <a:lumOff val="80000"/>
            </a:schemeClr>
          </a:solidFill>
          <a:ln>
            <a:noFill/>
          </a:ln>
          <a:extLst/>
        </p:spPr>
        <p:txBody>
          <a:bodyPr wrap="square" anchor="ctr">
            <a:no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200" b="1" dirty="0" smtClean="0">
                <a:latin typeface="微软雅黑" pitchFamily="34" charset="-122"/>
                <a:ea typeface="微软雅黑" pitchFamily="34" charset="-122"/>
              </a:rPr>
              <a:t>启用</a:t>
            </a:r>
            <a:r>
              <a:rPr lang="en-US" altLang="zh-CN" sz="1200" b="1" dirty="0">
                <a:latin typeface="微软雅黑" pitchFamily="34" charset="-122"/>
                <a:ea typeface="微软雅黑" pitchFamily="34" charset="-122"/>
              </a:rPr>
              <a:t>/</a:t>
            </a:r>
            <a:r>
              <a:rPr lang="zh-CN" altLang="en-US" sz="1200" b="1" dirty="0">
                <a:latin typeface="微软雅黑" pitchFamily="34" charset="-122"/>
                <a:ea typeface="微软雅黑" pitchFamily="34" charset="-122"/>
              </a:rPr>
              <a:t>停</a:t>
            </a:r>
            <a:r>
              <a:rPr lang="zh-CN" altLang="en-US" sz="1200" b="1" dirty="0" smtClean="0">
                <a:latin typeface="微软雅黑" pitchFamily="34" charset="-122"/>
                <a:ea typeface="微软雅黑" pitchFamily="34" charset="-122"/>
              </a:rPr>
              <a:t>用</a:t>
            </a:r>
            <a:endParaRPr lang="en-US" altLang="zh-CN" sz="1200" b="1" dirty="0">
              <a:latin typeface="微软雅黑" pitchFamily="34" charset="-122"/>
              <a:ea typeface="微软雅黑" pitchFamily="34" charset="-122"/>
            </a:endParaRPr>
          </a:p>
          <a:p>
            <a:pPr eaLnBrk="1" hangingPunct="1"/>
            <a:r>
              <a:rPr lang="zh-CN" altLang="en-US" sz="1200" dirty="0" smtClean="0">
                <a:latin typeface="微软雅黑" pitchFamily="34" charset="-122"/>
                <a:ea typeface="微软雅黑" pitchFamily="34" charset="-122"/>
              </a:rPr>
              <a:t>启用后，</a:t>
            </a:r>
            <a:r>
              <a:rPr lang="zh-CN" altLang="en-US" sz="1200" dirty="0">
                <a:latin typeface="微软雅黑" pitchFamily="34" charset="-122"/>
                <a:ea typeface="微软雅黑" pitchFamily="34" charset="-122"/>
              </a:rPr>
              <a:t>网站页面上即可显示百度商桥的沟通图标，客服可以和网站访客沟通。</a:t>
            </a:r>
            <a:endParaRPr lang="en-US" altLang="zh-CN" sz="1200" dirty="0">
              <a:latin typeface="微软雅黑" pitchFamily="34" charset="-122"/>
              <a:ea typeface="微软雅黑" pitchFamily="34" charset="-122"/>
            </a:endParaRPr>
          </a:p>
          <a:p>
            <a:pPr eaLnBrk="1" hangingPunct="1"/>
            <a:r>
              <a:rPr lang="zh-CN" altLang="en-US" sz="1200" dirty="0" smtClean="0">
                <a:latin typeface="微软雅黑" pitchFamily="34" charset="-122"/>
                <a:ea typeface="微软雅黑" pitchFamily="34" charset="-122"/>
              </a:rPr>
              <a:t>停用后，页面上将不再</a:t>
            </a:r>
            <a:r>
              <a:rPr lang="zh-CN" altLang="en-US" sz="1200" dirty="0">
                <a:latin typeface="微软雅黑" pitchFamily="34" charset="-122"/>
                <a:ea typeface="微软雅黑" pitchFamily="34" charset="-122"/>
              </a:rPr>
              <a:t>显示</a:t>
            </a:r>
            <a:r>
              <a:rPr lang="zh-CN" altLang="en-US" sz="1200" dirty="0" smtClean="0">
                <a:latin typeface="微软雅黑" pitchFamily="34" charset="-122"/>
                <a:ea typeface="微软雅黑" pitchFamily="34" charset="-122"/>
              </a:rPr>
              <a:t>任何咨询图标</a:t>
            </a:r>
            <a:r>
              <a:rPr lang="zh-CN" altLang="en-US" sz="1200" dirty="0">
                <a:latin typeface="微软雅黑" pitchFamily="34" charset="-122"/>
                <a:ea typeface="微软雅黑" pitchFamily="34" charset="-122"/>
              </a:rPr>
              <a:t>，也无法和访客</a:t>
            </a:r>
            <a:r>
              <a:rPr lang="zh-CN" altLang="en-US" sz="1200" dirty="0" smtClean="0">
                <a:latin typeface="微软雅黑" pitchFamily="34" charset="-122"/>
                <a:ea typeface="微软雅黑" pitchFamily="34" charset="-122"/>
              </a:rPr>
              <a:t>沟通</a:t>
            </a:r>
            <a:endParaRPr lang="en-US" altLang="zh-CN" sz="1200" dirty="0">
              <a:latin typeface="微软雅黑" pitchFamily="34" charset="-122"/>
              <a:ea typeface="微软雅黑" pitchFamily="34" charset="-122"/>
            </a:endParaRPr>
          </a:p>
        </p:txBody>
      </p:sp>
      <p:sp>
        <p:nvSpPr>
          <p:cNvPr id="14" name="矩形 13"/>
          <p:cNvSpPr/>
          <p:nvPr/>
        </p:nvSpPr>
        <p:spPr>
          <a:xfrm>
            <a:off x="7020272" y="3429000"/>
            <a:ext cx="540000" cy="214313"/>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矩形 14"/>
          <p:cNvSpPr/>
          <p:nvPr/>
        </p:nvSpPr>
        <p:spPr>
          <a:xfrm>
            <a:off x="1619672" y="2852936"/>
            <a:ext cx="720080" cy="360040"/>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0492" name="TextBox 16"/>
          <p:cNvSpPr txBox="1">
            <a:spLocks noChangeArrowheads="1"/>
          </p:cNvSpPr>
          <p:nvPr/>
        </p:nvSpPr>
        <p:spPr bwMode="auto">
          <a:xfrm>
            <a:off x="216024" y="1473101"/>
            <a:ext cx="3353220" cy="1015663"/>
          </a:xfrm>
          <a:prstGeom prst="rect">
            <a:avLst/>
          </a:prstGeom>
          <a:solidFill>
            <a:schemeClr val="accent5">
              <a:lumMod val="20000"/>
              <a:lumOff val="80000"/>
            </a:schemeClr>
          </a:solid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200" b="1" dirty="0" smtClean="0">
                <a:latin typeface="微软雅黑" pitchFamily="34" charset="-122"/>
                <a:ea typeface="微软雅黑" pitchFamily="34" charset="-122"/>
              </a:rPr>
              <a:t>添加</a:t>
            </a:r>
            <a:r>
              <a:rPr lang="zh-CN" altLang="en-US" sz="1200" b="1" dirty="0">
                <a:latin typeface="微软雅黑" pitchFamily="34" charset="-122"/>
                <a:ea typeface="微软雅黑" pitchFamily="34" charset="-122"/>
              </a:rPr>
              <a:t>站点</a:t>
            </a:r>
            <a:endParaRPr lang="en-US" altLang="zh-CN" sz="1200" b="1" dirty="0">
              <a:latin typeface="微软雅黑" pitchFamily="34" charset="-122"/>
              <a:ea typeface="微软雅黑" pitchFamily="34" charset="-122"/>
            </a:endParaRPr>
          </a:p>
          <a:p>
            <a:pPr eaLnBrk="1" hangingPunct="1"/>
            <a:r>
              <a:rPr lang="zh-CN" altLang="en-US" sz="1200" dirty="0">
                <a:latin typeface="微软雅黑" pitchFamily="34" charset="-122"/>
                <a:ea typeface="微软雅黑" pitchFamily="34" charset="-122"/>
              </a:rPr>
              <a:t>输入网站主域名并启用，即可使用百度商桥。</a:t>
            </a:r>
            <a:endParaRPr lang="en-US" altLang="zh-CN" sz="1200" dirty="0">
              <a:latin typeface="微软雅黑" pitchFamily="34" charset="-122"/>
              <a:ea typeface="微软雅黑" pitchFamily="34" charset="-122"/>
            </a:endParaRPr>
          </a:p>
          <a:p>
            <a:pPr eaLnBrk="1" hangingPunct="1"/>
            <a:r>
              <a:rPr lang="zh-CN" altLang="en-US" sz="1200" dirty="0">
                <a:latin typeface="微软雅黑" pitchFamily="34" charset="-122"/>
                <a:ea typeface="微软雅黑" pitchFamily="34" charset="-122"/>
              </a:rPr>
              <a:t>每个网站的代码不一样，请记得获取新代码并安装在新网站的页面内</a:t>
            </a:r>
            <a:r>
              <a:rPr lang="zh-CN" altLang="en-US" sz="1200" dirty="0" smtClean="0">
                <a:latin typeface="微软雅黑" pitchFamily="34" charset="-122"/>
                <a:ea typeface="微软雅黑" pitchFamily="34" charset="-122"/>
              </a:rPr>
              <a:t>。</a:t>
            </a:r>
            <a:endParaRPr lang="en-US" altLang="zh-CN" sz="1200" dirty="0">
              <a:latin typeface="微软雅黑" pitchFamily="34" charset="-122"/>
              <a:ea typeface="微软雅黑" pitchFamily="34" charset="-122"/>
            </a:endParaRPr>
          </a:p>
          <a:p>
            <a:pPr eaLnBrk="1" hangingPunct="1"/>
            <a:r>
              <a:rPr lang="zh-CN" altLang="en-US" sz="1200" dirty="0" smtClean="0">
                <a:latin typeface="微软雅黑" pitchFamily="34" charset="-122"/>
                <a:ea typeface="微软雅黑" pitchFamily="34" charset="-122"/>
              </a:rPr>
              <a:t>最</a:t>
            </a:r>
            <a:r>
              <a:rPr lang="zh-CN" altLang="en-US" sz="1200" dirty="0">
                <a:latin typeface="微软雅黑" pitchFamily="34" charset="-122"/>
                <a:ea typeface="微软雅黑" pitchFamily="34" charset="-122"/>
              </a:rPr>
              <a:t>多可以在</a:t>
            </a:r>
            <a:r>
              <a:rPr lang="en-US" altLang="zh-CN" sz="1200" dirty="0">
                <a:solidFill>
                  <a:srgbClr val="FF0000"/>
                </a:solidFill>
                <a:latin typeface="微软雅黑" pitchFamily="34" charset="-122"/>
                <a:ea typeface="微软雅黑" pitchFamily="34" charset="-122"/>
              </a:rPr>
              <a:t>30</a:t>
            </a:r>
            <a:r>
              <a:rPr lang="zh-CN" altLang="en-US" sz="1200" dirty="0">
                <a:solidFill>
                  <a:srgbClr val="FF0000"/>
                </a:solidFill>
                <a:latin typeface="微软雅黑" pitchFamily="34" charset="-122"/>
                <a:ea typeface="微软雅黑" pitchFamily="34" charset="-122"/>
              </a:rPr>
              <a:t>个</a:t>
            </a:r>
            <a:r>
              <a:rPr lang="zh-CN" altLang="en-US" sz="1200" dirty="0">
                <a:latin typeface="微软雅黑" pitchFamily="34" charset="-122"/>
                <a:ea typeface="微软雅黑" pitchFamily="34" charset="-122"/>
              </a:rPr>
              <a:t>网站上使用百度商桥。</a:t>
            </a:r>
            <a:endParaRPr lang="en-US" altLang="zh-CN" sz="1200" dirty="0">
              <a:latin typeface="微软雅黑" pitchFamily="34" charset="-122"/>
              <a:ea typeface="微软雅黑" pitchFamily="34" charset="-122"/>
            </a:endParaRPr>
          </a:p>
        </p:txBody>
      </p:sp>
      <p:sp>
        <p:nvSpPr>
          <p:cNvPr id="26" name="TextBox 25"/>
          <p:cNvSpPr txBox="1"/>
          <p:nvPr/>
        </p:nvSpPr>
        <p:spPr>
          <a:xfrm>
            <a:off x="285750" y="955675"/>
            <a:ext cx="7572375" cy="276225"/>
          </a:xfrm>
          <a:prstGeom prst="rect">
            <a:avLst/>
          </a:prstGeom>
          <a:noFill/>
        </p:spPr>
        <p:txBody>
          <a:bodyPr>
            <a:spAutoFit/>
          </a:bodyPr>
          <a:lstStyle/>
          <a:p>
            <a:pPr fontAlgn="auto">
              <a:spcBef>
                <a:spcPts val="0"/>
              </a:spcBef>
              <a:spcAft>
                <a:spcPts val="0"/>
              </a:spcAft>
              <a:defRPr/>
            </a:pPr>
            <a:r>
              <a:rPr lang="zh-CN" altLang="en-US" sz="1200" dirty="0" smtClean="0">
                <a:solidFill>
                  <a:schemeClr val="tx1">
                    <a:lumMod val="50000"/>
                    <a:lumOff val="50000"/>
                  </a:schemeClr>
                </a:solidFill>
                <a:latin typeface="微软雅黑" pitchFamily="34" charset="-122"/>
                <a:ea typeface="微软雅黑" pitchFamily="34" charset="-122"/>
              </a:rPr>
              <a:t>管</a:t>
            </a:r>
            <a:r>
              <a:rPr lang="zh-CN" altLang="en-US" sz="1200" dirty="0">
                <a:solidFill>
                  <a:schemeClr val="tx1">
                    <a:lumMod val="50000"/>
                    <a:lumOff val="50000"/>
                  </a:schemeClr>
                </a:solidFill>
                <a:latin typeface="微软雅黑" pitchFamily="34" charset="-122"/>
                <a:ea typeface="微软雅黑" pitchFamily="34" charset="-122"/>
              </a:rPr>
              <a:t>理员可</a:t>
            </a:r>
            <a:r>
              <a:rPr lang="zh-CN" altLang="en-US" sz="1200" dirty="0" smtClean="0">
                <a:solidFill>
                  <a:schemeClr val="tx1">
                    <a:lumMod val="50000"/>
                    <a:lumOff val="50000"/>
                  </a:schemeClr>
                </a:solidFill>
                <a:latin typeface="微软雅黑" pitchFamily="34" charset="-122"/>
                <a:ea typeface="微软雅黑" pitchFamily="34" charset="-122"/>
              </a:rPr>
              <a:t>以在系统设置</a:t>
            </a:r>
            <a:r>
              <a:rPr lang="en-US" altLang="zh-CN" sz="1200" dirty="0" smtClean="0">
                <a:solidFill>
                  <a:schemeClr val="tx1">
                    <a:lumMod val="50000"/>
                    <a:lumOff val="50000"/>
                  </a:schemeClr>
                </a:solidFill>
                <a:latin typeface="微软雅黑" pitchFamily="34" charset="-122"/>
                <a:ea typeface="微软雅黑" pitchFamily="34" charset="-122"/>
              </a:rPr>
              <a:t>-PC</a:t>
            </a:r>
            <a:r>
              <a:rPr lang="zh-CN" altLang="en-US" sz="1200" dirty="0" smtClean="0">
                <a:solidFill>
                  <a:schemeClr val="tx1">
                    <a:lumMod val="50000"/>
                    <a:lumOff val="50000"/>
                  </a:schemeClr>
                </a:solidFill>
                <a:latin typeface="微软雅黑" pitchFamily="34" charset="-122"/>
                <a:ea typeface="微软雅黑" pitchFamily="34" charset="-122"/>
              </a:rPr>
              <a:t>站点中添加站点，</a:t>
            </a:r>
            <a:r>
              <a:rPr lang="zh-CN" altLang="en-US" sz="1200" dirty="0">
                <a:solidFill>
                  <a:schemeClr val="bg1">
                    <a:lumMod val="50000"/>
                  </a:schemeClr>
                </a:solidFill>
                <a:latin typeface="微软雅黑" pitchFamily="34" charset="-122"/>
                <a:ea typeface="微软雅黑" pitchFamily="34" charset="-122"/>
              </a:rPr>
              <a:t>最多可设置</a:t>
            </a:r>
            <a:r>
              <a:rPr lang="en-US" altLang="zh-CN" sz="1200" dirty="0">
                <a:solidFill>
                  <a:schemeClr val="bg1">
                    <a:lumMod val="50000"/>
                  </a:schemeClr>
                </a:solidFill>
                <a:latin typeface="微软雅黑" pitchFamily="34" charset="-122"/>
                <a:ea typeface="微软雅黑" pitchFamily="34" charset="-122"/>
              </a:rPr>
              <a:t>30</a:t>
            </a:r>
            <a:r>
              <a:rPr lang="zh-CN" altLang="en-US" sz="1200" dirty="0">
                <a:solidFill>
                  <a:schemeClr val="bg1">
                    <a:lumMod val="50000"/>
                  </a:schemeClr>
                </a:solidFill>
                <a:latin typeface="微软雅黑" pitchFamily="34" charset="-122"/>
                <a:ea typeface="微软雅黑" pitchFamily="34" charset="-122"/>
              </a:rPr>
              <a:t>个网站。设置将决定哪些网站可以使用百度</a:t>
            </a:r>
            <a:r>
              <a:rPr lang="zh-CN" altLang="en-US" sz="1200" dirty="0" smtClean="0">
                <a:solidFill>
                  <a:schemeClr val="bg1">
                    <a:lumMod val="50000"/>
                  </a:schemeClr>
                </a:solidFill>
                <a:latin typeface="微软雅黑" pitchFamily="34" charset="-122"/>
                <a:ea typeface="微软雅黑" pitchFamily="34" charset="-122"/>
              </a:rPr>
              <a:t>商桥。</a:t>
            </a:r>
            <a:endParaRPr lang="zh-CN" altLang="en-US" sz="1200" dirty="0">
              <a:solidFill>
                <a:schemeClr val="bg1">
                  <a:lumMod val="50000"/>
                </a:schemeClr>
              </a:solidFill>
              <a:latin typeface="微软雅黑" pitchFamily="34" charset="-122"/>
              <a:ea typeface="微软雅黑" pitchFamily="34" charset="-122"/>
            </a:endParaRPr>
          </a:p>
        </p:txBody>
      </p:sp>
      <p:pic>
        <p:nvPicPr>
          <p:cNvPr id="20496" name="Picture 23" descr="E:\6-偶就是喜欢收集tutu!\cici的宝贝素材^_^\1000个图标\gif_57_025.gif"/>
          <p:cNvPicPr>
            <a:picLocks noChangeAspect="1" noChangeArrowheads="1"/>
          </p:cNvPicPr>
          <p:nvPr/>
        </p:nvPicPr>
        <p:blipFill>
          <a:blip r:embed="rId3" cstate="print">
            <a:extLst>
              <a:ext uri="{28A0092B-C50C-407E-A947-70E740481C1C}">
                <a14:useLocalDpi xmlns="" xmlns:a14="http://schemas.microsoft.com/office/drawing/2010/main"/>
              </a:ext>
            </a:extLst>
          </a:blip>
          <a:srcRect/>
          <a:stretch>
            <a:fillRect/>
          </a:stretch>
        </p:blipFill>
        <p:spPr bwMode="auto">
          <a:xfrm>
            <a:off x="142875" y="1016000"/>
            <a:ext cx="180975"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dirty="0" smtClean="0"/>
              <a:t>如何使用商桥</a:t>
            </a:r>
            <a:r>
              <a:rPr lang="en-US" altLang="zh-CN" dirty="0" smtClean="0"/>
              <a:t>-</a:t>
            </a:r>
            <a:r>
              <a:rPr lang="zh-CN" altLang="en-US" dirty="0" smtClean="0"/>
              <a:t>站点管理</a:t>
            </a:r>
            <a:endParaRPr lang="zh-CN" altLang="en-US" dirty="0"/>
          </a:p>
        </p:txBody>
      </p:sp>
      <p:sp>
        <p:nvSpPr>
          <p:cNvPr id="17" name="页脚占位符 1"/>
          <p:cNvSpPr>
            <a:spLocks noGrp="1"/>
          </p:cNvSpPr>
          <p:nvPr>
            <p:ph type="ftr" sz="quarter" idx="11"/>
          </p:nvPr>
        </p:nvSpPr>
        <p:spPr>
          <a:xfrm>
            <a:off x="3124200" y="6506544"/>
            <a:ext cx="2895600" cy="288000"/>
          </a:xfrm>
          <a:prstGeom prst="rect">
            <a:avLst/>
          </a:prstGeom>
        </p:spPr>
        <p:txBody>
          <a:bodyPr anchor="ctr"/>
          <a:lstStyle/>
          <a:p>
            <a:pPr algn="ctr"/>
            <a:r>
              <a:rPr lang="zh-CN" altLang="en-US" sz="1400" b="1" dirty="0" smtClean="0">
                <a:solidFill>
                  <a:schemeClr val="bg1"/>
                </a:solidFill>
                <a:latin typeface="微软雅黑" pitchFamily="34" charset="-122"/>
                <a:ea typeface="微软雅黑" pitchFamily="34" charset="-122"/>
              </a:rPr>
              <a:t>百度商桥</a:t>
            </a:r>
            <a:endParaRPr lang="zh-CN" altLang="en-US" sz="1400" b="1" dirty="0">
              <a:solidFill>
                <a:schemeClr val="bg1"/>
              </a:solidFill>
              <a:latin typeface="微软雅黑" pitchFamily="34" charset="-122"/>
              <a:ea typeface="微软雅黑" pitchFamily="34" charset="-122"/>
            </a:endParaRPr>
          </a:p>
        </p:txBody>
      </p:sp>
      <p:cxnSp>
        <p:nvCxnSpPr>
          <p:cNvPr id="28" name="肘形连接符 27"/>
          <p:cNvCxnSpPr>
            <a:stCxn id="14" idx="0"/>
          </p:cNvCxnSpPr>
          <p:nvPr/>
        </p:nvCxnSpPr>
        <p:spPr>
          <a:xfrm flipV="1">
            <a:off x="7290272" y="2780928"/>
            <a:ext cx="0" cy="64807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6" name="肘形连接符 35"/>
          <p:cNvCxnSpPr>
            <a:stCxn id="15" idx="0"/>
            <a:endCxn id="20492" idx="2"/>
          </p:cNvCxnSpPr>
          <p:nvPr/>
        </p:nvCxnSpPr>
        <p:spPr>
          <a:xfrm flipH="1" flipV="1">
            <a:off x="1892634" y="2488764"/>
            <a:ext cx="87078" cy="36417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8" name="灯片编号占位符 4"/>
          <p:cNvSpPr txBox="1">
            <a:spLocks/>
          </p:cNvSpPr>
          <p:nvPr/>
        </p:nvSpPr>
        <p:spPr>
          <a:xfrm>
            <a:off x="6838950" y="6459538"/>
            <a:ext cx="2133600" cy="365125"/>
          </a:xfrm>
          <a:prstGeom prst="rect">
            <a:avLst/>
          </a:prstGeom>
        </p:spPr>
        <p:txBody>
          <a:bodyPr anchor="ctr"/>
          <a:lstStyle/>
          <a:p>
            <a:pPr algn="r" fontAlgn="auto">
              <a:spcBef>
                <a:spcPts val="0"/>
              </a:spcBef>
              <a:spcAft>
                <a:spcPts val="0"/>
              </a:spcAft>
              <a:defRPr/>
            </a:pPr>
            <a:fld id="{157D729A-D8D0-4746-AB48-D44D9057A6C2}" type="slidenum">
              <a:rPr lang="zh-CN" altLang="en-US" sz="1200">
                <a:solidFill>
                  <a:schemeClr val="bg1"/>
                </a:solidFill>
                <a:latin typeface="+mn-lt"/>
                <a:ea typeface="+mn-ea"/>
              </a:rPr>
              <a:pPr algn="r" fontAlgn="auto">
                <a:spcBef>
                  <a:spcPts val="0"/>
                </a:spcBef>
                <a:spcAft>
                  <a:spcPts val="0"/>
                </a:spcAft>
                <a:defRPr/>
              </a:pPr>
              <a:t>15</a:t>
            </a:fld>
            <a:endParaRPr lang="zh-CN" altLang="en-US" sz="1200" dirty="0">
              <a:solidFill>
                <a:schemeClr val="bg1"/>
              </a:solidFill>
              <a:latin typeface="+mn-lt"/>
              <a:ea typeface="+mn-ea"/>
            </a:endParaRPr>
          </a:p>
        </p:txBody>
      </p:sp>
      <p:sp>
        <p:nvSpPr>
          <p:cNvPr id="19" name="TextBox 11"/>
          <p:cNvSpPr txBox="1">
            <a:spLocks noChangeArrowheads="1"/>
          </p:cNvSpPr>
          <p:nvPr/>
        </p:nvSpPr>
        <p:spPr bwMode="auto">
          <a:xfrm>
            <a:off x="5796136" y="4725144"/>
            <a:ext cx="2109614" cy="720080"/>
          </a:xfrm>
          <a:prstGeom prst="rect">
            <a:avLst/>
          </a:prstGeom>
          <a:solidFill>
            <a:schemeClr val="accent5">
              <a:lumMod val="20000"/>
              <a:lumOff val="80000"/>
            </a:schemeClr>
          </a:solidFill>
          <a:ln>
            <a:noFill/>
          </a:ln>
          <a:extLst/>
        </p:spPr>
        <p:txBody>
          <a:bodyPr wrap="square" anchor="ctr">
            <a:no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200" b="1" dirty="0" smtClean="0">
                <a:latin typeface="微软雅黑" pitchFamily="34" charset="-122"/>
                <a:ea typeface="微软雅黑" pitchFamily="34" charset="-122"/>
              </a:rPr>
              <a:t>代码管理</a:t>
            </a:r>
            <a:endParaRPr lang="en-US" altLang="zh-CN" sz="1200" b="1" dirty="0" smtClean="0">
              <a:latin typeface="微软雅黑" pitchFamily="34" charset="-122"/>
              <a:ea typeface="微软雅黑" pitchFamily="34" charset="-122"/>
            </a:endParaRPr>
          </a:p>
          <a:p>
            <a:pPr eaLnBrk="1" hangingPunct="1"/>
            <a:r>
              <a:rPr lang="zh-CN" altLang="en-US" sz="1200" dirty="0" smtClean="0">
                <a:latin typeface="微软雅黑" pitchFamily="34" charset="-122"/>
                <a:ea typeface="微软雅黑" pitchFamily="34" charset="-122"/>
              </a:rPr>
              <a:t>获取、安装、检测代码等一系列代码相关操作入口。</a:t>
            </a:r>
            <a:endParaRPr lang="en-US" altLang="zh-CN" sz="1200" dirty="0">
              <a:latin typeface="微软雅黑" pitchFamily="34" charset="-122"/>
              <a:ea typeface="微软雅黑" pitchFamily="34" charset="-122"/>
            </a:endParaRPr>
          </a:p>
        </p:txBody>
      </p:sp>
      <p:sp>
        <p:nvSpPr>
          <p:cNvPr id="20" name="矩形 19"/>
          <p:cNvSpPr/>
          <p:nvPr/>
        </p:nvSpPr>
        <p:spPr>
          <a:xfrm>
            <a:off x="6444208" y="4365104"/>
            <a:ext cx="540000" cy="214313"/>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1" name="肘形连接符 27"/>
          <p:cNvCxnSpPr>
            <a:stCxn id="20" idx="2"/>
          </p:cNvCxnSpPr>
          <p:nvPr/>
        </p:nvCxnSpPr>
        <p:spPr>
          <a:xfrm>
            <a:off x="6714208" y="4579417"/>
            <a:ext cx="18032" cy="21773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4" name="矩形 23"/>
          <p:cNvSpPr/>
          <p:nvPr/>
        </p:nvSpPr>
        <p:spPr>
          <a:xfrm>
            <a:off x="3995936" y="4365104"/>
            <a:ext cx="1368152" cy="288032"/>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5" name="矩形 24"/>
          <p:cNvSpPr/>
          <p:nvPr/>
        </p:nvSpPr>
        <p:spPr>
          <a:xfrm>
            <a:off x="5364088" y="3717032"/>
            <a:ext cx="1080120" cy="288032"/>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7" name="肘形连接符 27"/>
          <p:cNvCxnSpPr>
            <a:stCxn id="24" idx="2"/>
          </p:cNvCxnSpPr>
          <p:nvPr/>
        </p:nvCxnSpPr>
        <p:spPr>
          <a:xfrm flipH="1">
            <a:off x="4644008" y="4653136"/>
            <a:ext cx="36004" cy="21602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9" name="TextBox 11"/>
          <p:cNvSpPr txBox="1">
            <a:spLocks noChangeArrowheads="1"/>
          </p:cNvSpPr>
          <p:nvPr/>
        </p:nvSpPr>
        <p:spPr bwMode="auto">
          <a:xfrm>
            <a:off x="3275856" y="4869160"/>
            <a:ext cx="1656184" cy="720080"/>
          </a:xfrm>
          <a:prstGeom prst="rect">
            <a:avLst/>
          </a:prstGeom>
          <a:solidFill>
            <a:schemeClr val="accent5">
              <a:lumMod val="20000"/>
              <a:lumOff val="80000"/>
            </a:schemeClr>
          </a:solidFill>
          <a:ln>
            <a:noFill/>
          </a:ln>
          <a:extLst/>
        </p:spPr>
        <p:txBody>
          <a:bodyPr wrap="square" anchor="ctr">
            <a:no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200" b="1" dirty="0" smtClean="0">
                <a:latin typeface="微软雅黑" pitchFamily="34" charset="-122"/>
                <a:ea typeface="微软雅黑" pitchFamily="34" charset="-122"/>
              </a:rPr>
              <a:t>接待客服分组设置</a:t>
            </a:r>
            <a:endParaRPr lang="en-US" altLang="zh-CN" sz="1200" b="1" dirty="0" smtClean="0">
              <a:latin typeface="微软雅黑" pitchFamily="34" charset="-122"/>
              <a:ea typeface="微软雅黑" pitchFamily="34" charset="-122"/>
            </a:endParaRPr>
          </a:p>
          <a:p>
            <a:pPr eaLnBrk="1" hangingPunct="1"/>
            <a:r>
              <a:rPr lang="zh-CN" altLang="en-US" sz="1200" dirty="0" smtClean="0">
                <a:latin typeface="微软雅黑" pitchFamily="34" charset="-122"/>
                <a:ea typeface="微软雅黑" pitchFamily="34" charset="-122"/>
              </a:rPr>
              <a:t>为您每个站点的访客选择接待的客服分组</a:t>
            </a:r>
            <a:endParaRPr lang="en-US" altLang="zh-CN" sz="1200" dirty="0">
              <a:latin typeface="微软雅黑" pitchFamily="34" charset="-122"/>
              <a:ea typeface="微软雅黑" pitchFamily="34" charset="-122"/>
            </a:endParaRPr>
          </a:p>
        </p:txBody>
      </p:sp>
      <p:sp>
        <p:nvSpPr>
          <p:cNvPr id="30" name="TextBox 11"/>
          <p:cNvSpPr txBox="1">
            <a:spLocks noChangeArrowheads="1"/>
          </p:cNvSpPr>
          <p:nvPr/>
        </p:nvSpPr>
        <p:spPr bwMode="auto">
          <a:xfrm>
            <a:off x="3707904" y="5661248"/>
            <a:ext cx="1656184" cy="720080"/>
          </a:xfrm>
          <a:prstGeom prst="rect">
            <a:avLst/>
          </a:prstGeom>
          <a:solidFill>
            <a:schemeClr val="accent5">
              <a:lumMod val="20000"/>
              <a:lumOff val="80000"/>
            </a:schemeClr>
          </a:solidFill>
          <a:ln>
            <a:noFill/>
          </a:ln>
          <a:extLst/>
        </p:spPr>
        <p:txBody>
          <a:bodyPr wrap="square" anchor="ctr">
            <a:no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200" b="1" dirty="0" smtClean="0">
                <a:latin typeface="微软雅黑" pitchFamily="34" charset="-122"/>
                <a:ea typeface="微软雅黑" pitchFamily="34" charset="-122"/>
              </a:rPr>
              <a:t>商桥接待样式设置</a:t>
            </a:r>
            <a:endParaRPr lang="en-US" altLang="zh-CN" sz="1200" b="1" dirty="0" smtClean="0">
              <a:latin typeface="微软雅黑" pitchFamily="34" charset="-122"/>
              <a:ea typeface="微软雅黑" pitchFamily="34" charset="-122"/>
            </a:endParaRPr>
          </a:p>
          <a:p>
            <a:pPr eaLnBrk="1" hangingPunct="1"/>
            <a:r>
              <a:rPr lang="zh-CN" altLang="en-US" sz="1200" dirty="0" smtClean="0">
                <a:latin typeface="微软雅黑" pitchFamily="34" charset="-122"/>
                <a:ea typeface="微软雅黑" pitchFamily="34" charset="-122"/>
              </a:rPr>
              <a:t>为您每个站点的访客选择商桥展现的样式</a:t>
            </a:r>
            <a:endParaRPr lang="en-US" altLang="zh-CN" sz="1200" dirty="0">
              <a:latin typeface="微软雅黑" pitchFamily="34" charset="-122"/>
              <a:ea typeface="微软雅黑" pitchFamily="34" charset="-122"/>
            </a:endParaRPr>
          </a:p>
        </p:txBody>
      </p:sp>
      <p:cxnSp>
        <p:nvCxnSpPr>
          <p:cNvPr id="31" name="肘形连接符 27"/>
          <p:cNvCxnSpPr/>
          <p:nvPr/>
        </p:nvCxnSpPr>
        <p:spPr>
          <a:xfrm flipH="1">
            <a:off x="5292080" y="4077072"/>
            <a:ext cx="576064" cy="151216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 xmlns:p14="http://schemas.microsoft.com/office/powerpoint/2010/main" val="39718414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95536" y="2708920"/>
            <a:ext cx="8388424" cy="36314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smtClean="0"/>
              <a:t>如何使用商桥</a:t>
            </a:r>
            <a:r>
              <a:rPr lang="en-US" altLang="zh-CN" dirty="0" smtClean="0"/>
              <a:t>-</a:t>
            </a:r>
            <a:r>
              <a:rPr lang="zh-CN" altLang="en-US" dirty="0" smtClean="0"/>
              <a:t>站点管理</a:t>
            </a:r>
            <a:endParaRPr lang="zh-CN" altLang="en-US" dirty="0"/>
          </a:p>
        </p:txBody>
      </p:sp>
      <p:sp>
        <p:nvSpPr>
          <p:cNvPr id="17" name="页脚占位符 1"/>
          <p:cNvSpPr>
            <a:spLocks noGrp="1"/>
          </p:cNvSpPr>
          <p:nvPr>
            <p:ph type="ftr" sz="quarter" idx="11"/>
          </p:nvPr>
        </p:nvSpPr>
        <p:spPr>
          <a:xfrm>
            <a:off x="3124200" y="6506544"/>
            <a:ext cx="2895600" cy="288000"/>
          </a:xfrm>
          <a:prstGeom prst="rect">
            <a:avLst/>
          </a:prstGeom>
        </p:spPr>
        <p:txBody>
          <a:bodyPr anchor="ctr"/>
          <a:lstStyle/>
          <a:p>
            <a:pPr algn="ctr"/>
            <a:r>
              <a:rPr lang="zh-CN" altLang="en-US" sz="1400" b="1" dirty="0" smtClean="0">
                <a:solidFill>
                  <a:schemeClr val="bg1"/>
                </a:solidFill>
                <a:latin typeface="微软雅黑" pitchFamily="34" charset="-122"/>
                <a:ea typeface="微软雅黑" pitchFamily="34" charset="-122"/>
              </a:rPr>
              <a:t>百度商桥</a:t>
            </a:r>
            <a:endParaRPr lang="zh-CN" altLang="en-US" sz="1400" b="1" dirty="0">
              <a:solidFill>
                <a:schemeClr val="bg1"/>
              </a:solidFill>
              <a:latin typeface="微软雅黑" pitchFamily="34" charset="-122"/>
              <a:ea typeface="微软雅黑" pitchFamily="34" charset="-122"/>
            </a:endParaRPr>
          </a:p>
        </p:txBody>
      </p:sp>
      <p:cxnSp>
        <p:nvCxnSpPr>
          <p:cNvPr id="36" name="肘形连接符 35"/>
          <p:cNvCxnSpPr>
            <a:stCxn id="34" idx="0"/>
          </p:cNvCxnSpPr>
          <p:nvPr/>
        </p:nvCxnSpPr>
        <p:spPr>
          <a:xfrm flipH="1" flipV="1">
            <a:off x="2195736" y="3068960"/>
            <a:ext cx="22697" cy="18002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54" name="Picture 4"/>
          <p:cNvPicPr>
            <a:picLocks noChangeAspect="1" noChangeArrowheads="1"/>
          </p:cNvPicPr>
          <p:nvPr/>
        </p:nvPicPr>
        <p:blipFill rotWithShape="1">
          <a:blip r:embed="rId3" cstate="email">
            <a:extLst>
              <a:ext uri="{28A0092B-C50C-407E-A947-70E740481C1C}">
                <a14:useLocalDpi xmlns="" xmlns:a14="http://schemas.microsoft.com/office/drawing/2010/main"/>
              </a:ext>
            </a:extLst>
          </a:blip>
          <a:srcRect b="50186"/>
          <a:stretch/>
        </p:blipFill>
        <p:spPr bwMode="auto">
          <a:xfrm>
            <a:off x="4047307" y="5025602"/>
            <a:ext cx="2828949" cy="1343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5" name="矩形 54"/>
          <p:cNvSpPr/>
          <p:nvPr/>
        </p:nvSpPr>
        <p:spPr>
          <a:xfrm>
            <a:off x="2601169" y="4869160"/>
            <a:ext cx="674687" cy="21600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cxnSp>
        <p:nvCxnSpPr>
          <p:cNvPr id="56" name="肘形连接符 55"/>
          <p:cNvCxnSpPr>
            <a:stCxn id="55" idx="2"/>
            <a:endCxn id="54" idx="1"/>
          </p:cNvCxnSpPr>
          <p:nvPr/>
        </p:nvCxnSpPr>
        <p:spPr>
          <a:xfrm rot="16200000" flipH="1">
            <a:off x="3186864" y="4836809"/>
            <a:ext cx="612092" cy="1108794"/>
          </a:xfrm>
          <a:prstGeom prst="bentConnector2">
            <a:avLst/>
          </a:prstGeom>
          <a:ln>
            <a:tailEnd type="arrow"/>
          </a:ln>
        </p:spPr>
        <p:style>
          <a:lnRef idx="2">
            <a:schemeClr val="dk1"/>
          </a:lnRef>
          <a:fillRef idx="0">
            <a:schemeClr val="dk1"/>
          </a:fillRef>
          <a:effectRef idx="1">
            <a:schemeClr val="dk1"/>
          </a:effectRef>
          <a:fontRef idx="minor">
            <a:schemeClr val="tx1"/>
          </a:fontRef>
        </p:style>
      </p:cxnSp>
      <p:sp>
        <p:nvSpPr>
          <p:cNvPr id="59" name="TextBox 45"/>
          <p:cNvSpPr txBox="1">
            <a:spLocks noChangeArrowheads="1"/>
          </p:cNvSpPr>
          <p:nvPr/>
        </p:nvSpPr>
        <p:spPr bwMode="auto">
          <a:xfrm>
            <a:off x="6020718" y="5373216"/>
            <a:ext cx="2655738" cy="1015663"/>
          </a:xfrm>
          <a:prstGeom prst="rect">
            <a:avLst/>
          </a:prstGeom>
          <a:solidFill>
            <a:schemeClr val="accent5">
              <a:lumMod val="20000"/>
              <a:lumOff val="80000"/>
            </a:schemeClr>
          </a:solid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200" b="1" dirty="0" smtClean="0">
                <a:latin typeface="微软雅黑" pitchFamily="34" charset="-122"/>
                <a:ea typeface="微软雅黑" pitchFamily="34" charset="-122"/>
              </a:rPr>
              <a:t>分页显示商桥</a:t>
            </a:r>
            <a:endParaRPr lang="en-US" altLang="zh-CN" sz="1200" b="1" dirty="0">
              <a:latin typeface="微软雅黑" pitchFamily="34" charset="-122"/>
              <a:ea typeface="微软雅黑" pitchFamily="34" charset="-122"/>
            </a:endParaRPr>
          </a:p>
          <a:p>
            <a:pPr eaLnBrk="1" hangingPunct="1"/>
            <a:r>
              <a:rPr lang="en-US" altLang="zh-CN" sz="1200" dirty="0" smtClean="0">
                <a:latin typeface="微软雅黑" pitchFamily="34" charset="-122"/>
                <a:ea typeface="微软雅黑" pitchFamily="34" charset="-122"/>
              </a:rPr>
              <a:t>1</a:t>
            </a:r>
            <a:r>
              <a:rPr lang="zh-CN" altLang="en-US" sz="1200" dirty="0" smtClean="0">
                <a:latin typeface="微软雅黑" pitchFamily="34" charset="-122"/>
                <a:ea typeface="微软雅黑" pitchFamily="34" charset="-122"/>
              </a:rPr>
              <a:t>、可以</a:t>
            </a:r>
            <a:r>
              <a:rPr lang="zh-CN" altLang="en-US" sz="1200" dirty="0">
                <a:latin typeface="微软雅黑" pitchFamily="34" charset="-122"/>
                <a:ea typeface="微软雅黑" pitchFamily="34" charset="-122"/>
              </a:rPr>
              <a:t>通过黑名单、白名单的方式来甄别显示</a:t>
            </a:r>
            <a:r>
              <a:rPr lang="zh-CN" altLang="en-US" sz="1200" b="1" dirty="0">
                <a:latin typeface="微软雅黑" pitchFamily="34" charset="-122"/>
                <a:ea typeface="微软雅黑" pitchFamily="34" charset="-122"/>
              </a:rPr>
              <a:t>商桥图标</a:t>
            </a:r>
            <a:r>
              <a:rPr lang="zh-CN" altLang="en-US" sz="1200" dirty="0">
                <a:latin typeface="微软雅黑" pitchFamily="34" charset="-122"/>
                <a:ea typeface="微软雅黑" pitchFamily="34" charset="-122"/>
              </a:rPr>
              <a:t>的</a:t>
            </a:r>
            <a:r>
              <a:rPr lang="en-US" altLang="zh-CN" sz="1200" dirty="0">
                <a:latin typeface="微软雅黑" pitchFamily="34" charset="-122"/>
                <a:ea typeface="微软雅黑" pitchFamily="34" charset="-122"/>
              </a:rPr>
              <a:t>URL</a:t>
            </a:r>
          </a:p>
          <a:p>
            <a:pPr eaLnBrk="1" hangingPunct="1"/>
            <a:r>
              <a:rPr lang="en-US" altLang="zh-CN" sz="1200" dirty="0" smtClean="0">
                <a:latin typeface="微软雅黑" pitchFamily="34" charset="-122"/>
                <a:ea typeface="微软雅黑" pitchFamily="34" charset="-122"/>
              </a:rPr>
              <a:t>2</a:t>
            </a:r>
            <a:r>
              <a:rPr lang="zh-CN" altLang="en-US" sz="1200" dirty="0" smtClean="0">
                <a:latin typeface="微软雅黑" pitchFamily="34" charset="-122"/>
                <a:ea typeface="微软雅黑" pitchFamily="34" charset="-122"/>
              </a:rPr>
              <a:t>、</a:t>
            </a:r>
            <a:r>
              <a:rPr lang="zh-CN" altLang="en-US" sz="1200" b="1" dirty="0" smtClean="0">
                <a:solidFill>
                  <a:srgbClr val="FF0000"/>
                </a:solidFill>
                <a:latin typeface="微软雅黑" pitchFamily="34" charset="-122"/>
                <a:ea typeface="微软雅黑" pitchFamily="34" charset="-122"/>
              </a:rPr>
              <a:t>黑名单</a:t>
            </a:r>
            <a:r>
              <a:rPr lang="zh-CN" altLang="en-US" sz="1200" b="1" dirty="0">
                <a:solidFill>
                  <a:srgbClr val="FF0000"/>
                </a:solidFill>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不想显示图标的页面</a:t>
            </a:r>
            <a:endParaRPr lang="en-US" altLang="zh-CN" sz="1200" dirty="0">
              <a:latin typeface="微软雅黑" pitchFamily="34" charset="-122"/>
              <a:ea typeface="微软雅黑" pitchFamily="34" charset="-122"/>
            </a:endParaRPr>
          </a:p>
          <a:p>
            <a:pPr eaLnBrk="1" hangingPunct="1"/>
            <a:r>
              <a:rPr lang="en-US" altLang="zh-CN" sz="1200" dirty="0" smtClean="0">
                <a:latin typeface="微软雅黑" pitchFamily="34" charset="-122"/>
                <a:ea typeface="微软雅黑" pitchFamily="34" charset="-122"/>
              </a:rPr>
              <a:t>3</a:t>
            </a:r>
            <a:r>
              <a:rPr lang="zh-CN" altLang="en-US" sz="1200" dirty="0" smtClean="0">
                <a:latin typeface="微软雅黑" pitchFamily="34" charset="-122"/>
                <a:ea typeface="微软雅黑" pitchFamily="34" charset="-122"/>
              </a:rPr>
              <a:t>、</a:t>
            </a:r>
            <a:r>
              <a:rPr lang="zh-CN" altLang="en-US" sz="1200" b="1" dirty="0" smtClean="0">
                <a:solidFill>
                  <a:srgbClr val="FF0000"/>
                </a:solidFill>
                <a:latin typeface="微软雅黑" pitchFamily="34" charset="-122"/>
                <a:ea typeface="微软雅黑" pitchFamily="34" charset="-122"/>
              </a:rPr>
              <a:t>白</a:t>
            </a:r>
            <a:r>
              <a:rPr lang="zh-CN" altLang="en-US" sz="1200" b="1" dirty="0">
                <a:solidFill>
                  <a:srgbClr val="FF0000"/>
                </a:solidFill>
                <a:latin typeface="微软雅黑" pitchFamily="34" charset="-122"/>
                <a:ea typeface="微软雅黑" pitchFamily="34" charset="-122"/>
              </a:rPr>
              <a:t>名单：</a:t>
            </a:r>
            <a:r>
              <a:rPr lang="zh-CN" altLang="en-US" sz="1200" dirty="0">
                <a:latin typeface="微软雅黑" pitchFamily="34" charset="-122"/>
                <a:ea typeface="微软雅黑" pitchFamily="34" charset="-122"/>
              </a:rPr>
              <a:t>想</a:t>
            </a:r>
            <a:r>
              <a:rPr lang="zh-CN" altLang="en-US" sz="1200" dirty="0" smtClean="0">
                <a:latin typeface="微软雅黑" pitchFamily="34" charset="-122"/>
                <a:ea typeface="微软雅黑" pitchFamily="34" charset="-122"/>
              </a:rPr>
              <a:t>显示图标的</a:t>
            </a:r>
            <a:r>
              <a:rPr lang="zh-CN" altLang="en-US" sz="1200" dirty="0">
                <a:latin typeface="微软雅黑" pitchFamily="34" charset="-122"/>
                <a:ea typeface="微软雅黑" pitchFamily="34" charset="-122"/>
              </a:rPr>
              <a:t>页面</a:t>
            </a:r>
            <a:endParaRPr lang="en-US" altLang="zh-CN" sz="1200" dirty="0">
              <a:latin typeface="微软雅黑" pitchFamily="34" charset="-122"/>
              <a:ea typeface="微软雅黑" pitchFamily="34" charset="-122"/>
            </a:endParaRPr>
          </a:p>
        </p:txBody>
      </p:sp>
      <p:sp>
        <p:nvSpPr>
          <p:cNvPr id="18" name="灯片编号占位符 4"/>
          <p:cNvSpPr txBox="1">
            <a:spLocks/>
          </p:cNvSpPr>
          <p:nvPr/>
        </p:nvSpPr>
        <p:spPr>
          <a:xfrm>
            <a:off x="6838950" y="6459538"/>
            <a:ext cx="2133600" cy="365125"/>
          </a:xfrm>
          <a:prstGeom prst="rect">
            <a:avLst/>
          </a:prstGeom>
        </p:spPr>
        <p:txBody>
          <a:bodyPr anchor="ctr"/>
          <a:lstStyle/>
          <a:p>
            <a:pPr algn="r" fontAlgn="auto">
              <a:spcBef>
                <a:spcPts val="0"/>
              </a:spcBef>
              <a:spcAft>
                <a:spcPts val="0"/>
              </a:spcAft>
              <a:defRPr/>
            </a:pPr>
            <a:fld id="{157D729A-D8D0-4746-AB48-D44D9057A6C2}" type="slidenum">
              <a:rPr lang="zh-CN" altLang="en-US" sz="1200">
                <a:solidFill>
                  <a:schemeClr val="bg1"/>
                </a:solidFill>
                <a:latin typeface="+mn-lt"/>
                <a:ea typeface="+mn-ea"/>
              </a:rPr>
              <a:pPr algn="r" fontAlgn="auto">
                <a:spcBef>
                  <a:spcPts val="0"/>
                </a:spcBef>
                <a:spcAft>
                  <a:spcPts val="0"/>
                </a:spcAft>
                <a:defRPr/>
              </a:pPr>
              <a:t>16</a:t>
            </a:fld>
            <a:endParaRPr lang="zh-CN" altLang="en-US" sz="1200" dirty="0">
              <a:solidFill>
                <a:schemeClr val="bg1"/>
              </a:solidFill>
              <a:latin typeface="+mn-lt"/>
              <a:ea typeface="+mn-ea"/>
            </a:endParaRPr>
          </a:p>
        </p:txBody>
      </p:sp>
      <p:sp>
        <p:nvSpPr>
          <p:cNvPr id="34" name="矩形 33"/>
          <p:cNvSpPr/>
          <p:nvPr/>
        </p:nvSpPr>
        <p:spPr>
          <a:xfrm>
            <a:off x="1881089" y="4869160"/>
            <a:ext cx="674687" cy="21600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sp>
        <p:nvSpPr>
          <p:cNvPr id="35" name="矩形 34"/>
          <p:cNvSpPr/>
          <p:nvPr/>
        </p:nvSpPr>
        <p:spPr>
          <a:xfrm>
            <a:off x="3465265" y="4869160"/>
            <a:ext cx="674687" cy="21600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cxnSp>
        <p:nvCxnSpPr>
          <p:cNvPr id="37" name="肘形连接符 36"/>
          <p:cNvCxnSpPr>
            <a:stCxn id="35" idx="3"/>
            <a:endCxn id="4100" idx="2"/>
          </p:cNvCxnSpPr>
          <p:nvPr/>
        </p:nvCxnSpPr>
        <p:spPr>
          <a:xfrm flipV="1">
            <a:off x="4139952" y="3319040"/>
            <a:ext cx="2098383" cy="1658120"/>
          </a:xfrm>
          <a:prstGeom prst="bentConnector2">
            <a:avLst/>
          </a:prstGeom>
          <a:ln>
            <a:tailEnd type="arrow"/>
          </a:ln>
        </p:spPr>
        <p:style>
          <a:lnRef idx="2">
            <a:schemeClr val="dk1"/>
          </a:lnRef>
          <a:fillRef idx="0">
            <a:schemeClr val="dk1"/>
          </a:fillRef>
          <a:effectRef idx="1">
            <a:schemeClr val="dk1"/>
          </a:effectRef>
          <a:fontRef idx="minor">
            <a:schemeClr val="tx1"/>
          </a:fontRef>
        </p:style>
      </p:cxnSp>
      <p:pic>
        <p:nvPicPr>
          <p:cNvPr id="4099" name="Picture 3"/>
          <p:cNvPicPr>
            <a:picLocks noChangeAspect="1" noChangeArrowheads="1"/>
          </p:cNvPicPr>
          <p:nvPr/>
        </p:nvPicPr>
        <p:blipFill rotWithShape="1">
          <a:blip r:embed="rId4" cstate="print">
            <a:extLst>
              <a:ext uri="{28A0092B-C50C-407E-A947-70E740481C1C}">
                <a14:useLocalDpi xmlns="" xmlns:a14="http://schemas.microsoft.com/office/drawing/2010/main" val="0"/>
              </a:ext>
            </a:extLst>
          </a:blip>
          <a:srcRect b="35491"/>
          <a:stretch/>
        </p:blipFill>
        <p:spPr bwMode="auto">
          <a:xfrm>
            <a:off x="277962" y="1700808"/>
            <a:ext cx="3861990" cy="130915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4808165" y="2085802"/>
            <a:ext cx="2860339" cy="12332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6" name="TextBox 11"/>
          <p:cNvSpPr txBox="1">
            <a:spLocks noChangeArrowheads="1"/>
          </p:cNvSpPr>
          <p:nvPr/>
        </p:nvSpPr>
        <p:spPr bwMode="auto">
          <a:xfrm>
            <a:off x="1738468" y="1365722"/>
            <a:ext cx="2376264" cy="792088"/>
          </a:xfrm>
          <a:prstGeom prst="rect">
            <a:avLst/>
          </a:prstGeom>
          <a:solidFill>
            <a:srgbClr val="FFCC00"/>
          </a:solidFill>
          <a:ln>
            <a:noFill/>
          </a:ln>
          <a:extLst/>
        </p:spPr>
        <p:txBody>
          <a:bodyPr wrap="square" anchor="ctr">
            <a:no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200" b="1" dirty="0" smtClean="0">
                <a:latin typeface="微软雅黑" pitchFamily="34" charset="-122"/>
                <a:ea typeface="微软雅黑" pitchFamily="34" charset="-122"/>
              </a:rPr>
              <a:t>特例页面设置</a:t>
            </a:r>
            <a:endParaRPr lang="en-US" altLang="zh-CN" sz="1200" b="1" dirty="0" smtClean="0">
              <a:latin typeface="微软雅黑" pitchFamily="34" charset="-122"/>
              <a:ea typeface="微软雅黑" pitchFamily="34" charset="-122"/>
            </a:endParaRPr>
          </a:p>
          <a:p>
            <a:pPr eaLnBrk="1" hangingPunct="1"/>
            <a:r>
              <a:rPr lang="zh-CN" altLang="en-US" sz="1200" dirty="0" smtClean="0">
                <a:latin typeface="微软雅黑" pitchFamily="34" charset="-122"/>
                <a:ea typeface="微软雅黑" pitchFamily="34" charset="-122"/>
              </a:rPr>
              <a:t>无需另外添加代码，为本站点个别页面（</a:t>
            </a:r>
            <a:r>
              <a:rPr lang="en-US" altLang="zh-CN" sz="1200" dirty="0" smtClean="0">
                <a:latin typeface="微软雅黑" pitchFamily="34" charset="-122"/>
                <a:ea typeface="微软雅黑" pitchFamily="34" charset="-122"/>
              </a:rPr>
              <a:t>&lt;50</a:t>
            </a:r>
            <a:r>
              <a:rPr lang="zh-CN" altLang="en-US" sz="1200" dirty="0" smtClean="0">
                <a:latin typeface="微软雅黑" pitchFamily="34" charset="-122"/>
                <a:ea typeface="微软雅黑" pitchFamily="34" charset="-122"/>
              </a:rPr>
              <a:t>）设置特殊接待客服、商桥展现样式</a:t>
            </a:r>
            <a:endParaRPr lang="en-US" altLang="zh-CN" sz="1200" dirty="0" smtClean="0">
              <a:latin typeface="微软雅黑" pitchFamily="34" charset="-122"/>
              <a:ea typeface="微软雅黑" pitchFamily="34" charset="-122"/>
            </a:endParaRPr>
          </a:p>
        </p:txBody>
      </p:sp>
      <p:sp>
        <p:nvSpPr>
          <p:cNvPr id="20486" name="TextBox 11"/>
          <p:cNvSpPr txBox="1">
            <a:spLocks noChangeArrowheads="1"/>
          </p:cNvSpPr>
          <p:nvPr/>
        </p:nvSpPr>
        <p:spPr bwMode="auto">
          <a:xfrm>
            <a:off x="4808165" y="1365722"/>
            <a:ext cx="2880320" cy="720080"/>
          </a:xfrm>
          <a:prstGeom prst="rect">
            <a:avLst/>
          </a:prstGeom>
          <a:solidFill>
            <a:schemeClr val="accent5">
              <a:lumMod val="20000"/>
              <a:lumOff val="80000"/>
            </a:schemeClr>
          </a:solidFill>
          <a:ln>
            <a:noFill/>
          </a:ln>
          <a:extLst/>
        </p:spPr>
        <p:txBody>
          <a:bodyPr wrap="square" anchor="ctr">
            <a:no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200" b="1" dirty="0" smtClean="0">
                <a:latin typeface="微软雅黑" pitchFamily="34" charset="-122"/>
                <a:ea typeface="微软雅黑" pitchFamily="34" charset="-122"/>
              </a:rPr>
              <a:t>网页别名设置</a:t>
            </a:r>
            <a:endParaRPr lang="en-US" altLang="zh-CN" sz="1200" b="1" dirty="0" smtClean="0">
              <a:latin typeface="微软雅黑" pitchFamily="34" charset="-122"/>
              <a:ea typeface="微软雅黑" pitchFamily="34" charset="-122"/>
            </a:endParaRPr>
          </a:p>
          <a:p>
            <a:pPr eaLnBrk="1" hangingPunct="1"/>
            <a:r>
              <a:rPr lang="zh-CN" altLang="en-US" sz="1200" dirty="0" smtClean="0">
                <a:latin typeface="微软雅黑" pitchFamily="34" charset="-122"/>
                <a:ea typeface="微软雅黑" pitchFamily="34" charset="-122"/>
              </a:rPr>
              <a:t>可</a:t>
            </a:r>
            <a:r>
              <a:rPr lang="zh-CN" altLang="en-US" sz="1200" dirty="0">
                <a:latin typeface="微软雅黑" pitchFamily="34" charset="-122"/>
                <a:ea typeface="微软雅黑" pitchFamily="34" charset="-122"/>
              </a:rPr>
              <a:t>以设</a:t>
            </a:r>
            <a:r>
              <a:rPr lang="zh-CN" altLang="en-US" sz="1200" dirty="0" smtClean="0">
                <a:latin typeface="微软雅黑" pitchFamily="34" charset="-122"/>
                <a:ea typeface="微软雅黑" pitchFamily="34" charset="-122"/>
              </a:rPr>
              <a:t>置每个页面的别名</a:t>
            </a:r>
            <a:endParaRPr lang="en-US" altLang="zh-CN" sz="1200" dirty="0">
              <a:latin typeface="微软雅黑" pitchFamily="34" charset="-122"/>
              <a:ea typeface="微软雅黑" pitchFamily="34" charset="-122"/>
            </a:endParaRPr>
          </a:p>
          <a:p>
            <a:pPr eaLnBrk="1" hangingPunct="1"/>
            <a:r>
              <a:rPr lang="zh-CN" altLang="en-US" sz="1200" dirty="0" smtClean="0">
                <a:latin typeface="微软雅黑" pitchFamily="34" charset="-122"/>
                <a:ea typeface="微软雅黑" pitchFamily="34" charset="-122"/>
              </a:rPr>
              <a:t>最多</a:t>
            </a:r>
            <a:r>
              <a:rPr lang="zh-CN" altLang="en-US" sz="1200" dirty="0">
                <a:latin typeface="微软雅黑" pitchFamily="34" charset="-122"/>
                <a:ea typeface="微软雅黑" pitchFamily="34" charset="-122"/>
              </a:rPr>
              <a:t>可设置</a:t>
            </a:r>
            <a:r>
              <a:rPr lang="en-US" altLang="zh-CN" sz="1200" dirty="0">
                <a:latin typeface="微软雅黑" pitchFamily="34" charset="-122"/>
                <a:ea typeface="微软雅黑" pitchFamily="34" charset="-122"/>
              </a:rPr>
              <a:t>100</a:t>
            </a:r>
            <a:r>
              <a:rPr lang="zh-CN" altLang="en-US" sz="1200" dirty="0">
                <a:latin typeface="微软雅黑" pitchFamily="34" charset="-122"/>
                <a:ea typeface="微软雅黑" pitchFamily="34" charset="-122"/>
              </a:rPr>
              <a:t>条网页别名</a:t>
            </a:r>
            <a:r>
              <a:rPr lang="zh-CN" altLang="en-US" sz="1200" dirty="0" smtClean="0">
                <a:latin typeface="微软雅黑" pitchFamily="34" charset="-122"/>
                <a:ea typeface="微软雅黑" pitchFamily="34" charset="-122"/>
              </a:rPr>
              <a:t>规则</a:t>
            </a:r>
            <a:endParaRPr lang="en-US" altLang="zh-CN" sz="1200" b="1" dirty="0">
              <a:latin typeface="微软雅黑" pitchFamily="34" charset="-122"/>
              <a:ea typeface="微软雅黑" pitchFamily="34" charset="-122"/>
            </a:endParaRPr>
          </a:p>
        </p:txBody>
      </p:sp>
    </p:spTree>
    <p:extLst>
      <p:ext uri="{BB962C8B-B14F-4D97-AF65-F5344CB8AC3E}">
        <p14:creationId xmlns="" xmlns:p14="http://schemas.microsoft.com/office/powerpoint/2010/main" val="13702413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79512" y="1700808"/>
            <a:ext cx="5832648" cy="38591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1443" name="Picture 3"/>
          <p:cNvPicPr>
            <a:picLocks noChangeAspect="1" noChangeArrowheads="1"/>
          </p:cNvPicPr>
          <p:nvPr/>
        </p:nvPicPr>
        <p:blipFill rotWithShape="1">
          <a:blip r:embed="rId3" cstate="email">
            <a:extLst/>
          </a:blip>
          <a:srcRect t="12655"/>
          <a:stretch/>
        </p:blipFill>
        <p:spPr bwMode="auto">
          <a:xfrm>
            <a:off x="5274431" y="2955850"/>
            <a:ext cx="3869569" cy="2201341"/>
          </a:xfrm>
          <a:prstGeom prst="rect">
            <a:avLst/>
          </a:prstGeom>
          <a:ln>
            <a:noFill/>
          </a:ln>
          <a:effectLst>
            <a:softEdge rad="112500"/>
          </a:effectLst>
        </p:spPr>
      </p:pic>
      <p:sp>
        <p:nvSpPr>
          <p:cNvPr id="41991" name="TextBox 11"/>
          <p:cNvSpPr txBox="1">
            <a:spLocks noChangeArrowheads="1"/>
          </p:cNvSpPr>
          <p:nvPr/>
        </p:nvSpPr>
        <p:spPr bwMode="auto">
          <a:xfrm>
            <a:off x="241300" y="5576820"/>
            <a:ext cx="2928937" cy="461963"/>
          </a:xfrm>
          <a:prstGeom prst="rect">
            <a:avLst/>
          </a:prstGeom>
          <a:solidFill>
            <a:schemeClr val="accent5">
              <a:lumMod val="20000"/>
              <a:lumOff val="80000"/>
            </a:schemeClr>
          </a:solid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200" dirty="0">
                <a:latin typeface="微软雅黑" pitchFamily="34" charset="-122"/>
                <a:ea typeface="微软雅黑" pitchFamily="34" charset="-122"/>
              </a:rPr>
              <a:t>获取代码</a:t>
            </a:r>
            <a:r>
              <a:rPr lang="en-US" altLang="zh-CN" sz="1200" dirty="0">
                <a:latin typeface="微软雅黑" pitchFamily="34" charset="-122"/>
                <a:ea typeface="微软雅黑" pitchFamily="34" charset="-122"/>
                <a:sym typeface="Wingdings" pitchFamily="2" charset="2"/>
              </a:rPr>
              <a:t></a:t>
            </a:r>
            <a:r>
              <a:rPr lang="zh-CN" altLang="en-US" sz="1200" dirty="0">
                <a:latin typeface="微软雅黑" pitchFamily="34" charset="-122"/>
                <a:ea typeface="微软雅黑" pitchFamily="34" charset="-122"/>
              </a:rPr>
              <a:t>复制</a:t>
            </a:r>
            <a:r>
              <a:rPr lang="en-US" altLang="zh-CN" sz="1200" dirty="0">
                <a:latin typeface="微软雅黑" pitchFamily="34" charset="-122"/>
                <a:ea typeface="微软雅黑" pitchFamily="34" charset="-122"/>
                <a:sym typeface="Wingdings" pitchFamily="2" charset="2"/>
              </a:rPr>
              <a:t></a:t>
            </a:r>
            <a:r>
              <a:rPr lang="zh-CN" altLang="en-US" sz="1200" dirty="0">
                <a:latin typeface="微软雅黑" pitchFamily="34" charset="-122"/>
                <a:ea typeface="微软雅黑" pitchFamily="34" charset="-122"/>
                <a:sym typeface="Wingdings" pitchFamily="2" charset="2"/>
              </a:rPr>
              <a:t>在网页</a:t>
            </a:r>
            <a:r>
              <a:rPr lang="en-US" altLang="zh-CN" sz="1200" dirty="0">
                <a:latin typeface="微软雅黑" pitchFamily="34" charset="-122"/>
                <a:ea typeface="微软雅黑" pitchFamily="34" charset="-122"/>
                <a:sym typeface="Wingdings" pitchFamily="2" charset="2"/>
              </a:rPr>
              <a:t>html</a:t>
            </a:r>
            <a:r>
              <a:rPr lang="zh-CN" altLang="en-US" sz="1200" dirty="0">
                <a:latin typeface="微软雅黑" pitchFamily="34" charset="-122"/>
                <a:ea typeface="微软雅黑" pitchFamily="34" charset="-122"/>
                <a:sym typeface="Wingdings" pitchFamily="2" charset="2"/>
              </a:rPr>
              <a:t>代码指定位置添加，即可开始使用百度</a:t>
            </a:r>
            <a:r>
              <a:rPr lang="zh-CN" altLang="en-US" sz="1200" dirty="0" smtClean="0">
                <a:latin typeface="微软雅黑" pitchFamily="34" charset="-122"/>
                <a:ea typeface="微软雅黑" pitchFamily="34" charset="-122"/>
                <a:sym typeface="Wingdings" pitchFamily="2" charset="2"/>
              </a:rPr>
              <a:t>商桥</a:t>
            </a:r>
            <a:endParaRPr lang="en-US" altLang="zh-CN" sz="1200" dirty="0">
              <a:latin typeface="微软雅黑" pitchFamily="34" charset="-122"/>
              <a:ea typeface="微软雅黑" pitchFamily="34" charset="-122"/>
            </a:endParaRPr>
          </a:p>
        </p:txBody>
      </p:sp>
      <p:cxnSp>
        <p:nvCxnSpPr>
          <p:cNvPr id="22" name="肘形连接符 21"/>
          <p:cNvCxnSpPr>
            <a:stCxn id="55" idx="3"/>
            <a:endCxn id="41991" idx="0"/>
          </p:cNvCxnSpPr>
          <p:nvPr/>
        </p:nvCxnSpPr>
        <p:spPr>
          <a:xfrm>
            <a:off x="1293813" y="4878388"/>
            <a:ext cx="411956" cy="698432"/>
          </a:xfrm>
          <a:prstGeom prst="bentConnector2">
            <a:avLst/>
          </a:prstGeom>
          <a:ln>
            <a:tailEnd type="arrow"/>
          </a:ln>
        </p:spPr>
        <p:style>
          <a:lnRef idx="2">
            <a:schemeClr val="dk1"/>
          </a:lnRef>
          <a:fillRef idx="0">
            <a:schemeClr val="dk1"/>
          </a:fillRef>
          <a:effectRef idx="1">
            <a:schemeClr val="dk1"/>
          </a:effectRef>
          <a:fontRef idx="minor">
            <a:schemeClr val="tx1"/>
          </a:fontRef>
        </p:style>
      </p:cxnSp>
      <p:sp>
        <p:nvSpPr>
          <p:cNvPr id="35" name="TextBox 34"/>
          <p:cNvSpPr txBox="1"/>
          <p:nvPr/>
        </p:nvSpPr>
        <p:spPr>
          <a:xfrm>
            <a:off x="322387" y="950813"/>
            <a:ext cx="4825677" cy="646331"/>
          </a:xfrm>
          <a:prstGeom prst="rect">
            <a:avLst/>
          </a:prstGeom>
          <a:noFill/>
        </p:spPr>
        <p:txBody>
          <a:bodyPr wrap="square">
            <a:spAutoFit/>
          </a:bodyPr>
          <a:lstStyle/>
          <a:p>
            <a:pPr fontAlgn="auto">
              <a:spcBef>
                <a:spcPts val="0"/>
              </a:spcBef>
              <a:spcAft>
                <a:spcPts val="0"/>
              </a:spcAft>
              <a:defRPr/>
            </a:pPr>
            <a:r>
              <a:rPr lang="zh-CN" altLang="en-US" sz="1200" dirty="0" smtClean="0">
                <a:solidFill>
                  <a:schemeClr val="tx1">
                    <a:lumMod val="50000"/>
                    <a:lumOff val="50000"/>
                  </a:schemeClr>
                </a:solidFill>
                <a:latin typeface="微软雅黑" pitchFamily="34" charset="-122"/>
                <a:ea typeface="微软雅黑" pitchFamily="34" charset="-122"/>
              </a:rPr>
              <a:t>添加代码仅</a:t>
            </a:r>
            <a:r>
              <a:rPr lang="zh-CN" altLang="en-US" sz="1200" dirty="0">
                <a:solidFill>
                  <a:schemeClr val="tx1">
                    <a:lumMod val="50000"/>
                    <a:lumOff val="50000"/>
                  </a:schemeClr>
                </a:solidFill>
                <a:latin typeface="微软雅黑" pitchFamily="34" charset="-122"/>
                <a:ea typeface="微软雅黑" pitchFamily="34" charset="-122"/>
              </a:rPr>
              <a:t>管理</a:t>
            </a:r>
            <a:r>
              <a:rPr lang="zh-CN" altLang="en-US" sz="1200" dirty="0" smtClean="0">
                <a:solidFill>
                  <a:schemeClr val="tx1">
                    <a:lumMod val="50000"/>
                    <a:lumOff val="50000"/>
                  </a:schemeClr>
                </a:solidFill>
                <a:latin typeface="微软雅黑" pitchFamily="34" charset="-122"/>
                <a:ea typeface="微软雅黑" pitchFamily="34" charset="-122"/>
              </a:rPr>
              <a:t>员可</a:t>
            </a:r>
            <a:r>
              <a:rPr lang="zh-CN" altLang="en-US" sz="1200" dirty="0">
                <a:solidFill>
                  <a:schemeClr val="tx1">
                    <a:lumMod val="50000"/>
                    <a:lumOff val="50000"/>
                  </a:schemeClr>
                </a:solidFill>
                <a:latin typeface="微软雅黑" pitchFamily="34" charset="-122"/>
                <a:ea typeface="微软雅黑" pitchFamily="34" charset="-122"/>
              </a:rPr>
              <a:t>以设置。</a:t>
            </a:r>
            <a:r>
              <a:rPr lang="zh-CN" altLang="en-US" sz="1200" u="sng" dirty="0">
                <a:solidFill>
                  <a:schemeClr val="bg1">
                    <a:lumMod val="50000"/>
                  </a:schemeClr>
                </a:solidFill>
                <a:latin typeface="微软雅黑" pitchFamily="34" charset="-122"/>
                <a:ea typeface="微软雅黑" pitchFamily="34" charset="-122"/>
              </a:rPr>
              <a:t>每个网站的代码不同，都需要安装对应的代码</a:t>
            </a:r>
            <a:r>
              <a:rPr lang="zh-CN" altLang="en-US" sz="1200" dirty="0" smtClean="0">
                <a:solidFill>
                  <a:schemeClr val="bg1">
                    <a:lumMod val="50000"/>
                  </a:schemeClr>
                </a:solidFill>
                <a:latin typeface="微软雅黑" pitchFamily="34" charset="-122"/>
                <a:ea typeface="微软雅黑" pitchFamily="34" charset="-122"/>
              </a:rPr>
              <a:t>。如</a:t>
            </a:r>
            <a:r>
              <a:rPr lang="zh-CN" altLang="en-US" sz="1200" dirty="0">
                <a:solidFill>
                  <a:schemeClr val="bg1">
                    <a:lumMod val="50000"/>
                  </a:schemeClr>
                </a:solidFill>
                <a:latin typeface="微软雅黑" pitchFamily="34" charset="-122"/>
                <a:ea typeface="微软雅黑" pitchFamily="34" charset="-122"/>
              </a:rPr>
              <a:t>果某个网站您已经使用百度统计并安装代码，则不需要再装代码。</a:t>
            </a:r>
          </a:p>
        </p:txBody>
      </p:sp>
      <p:pic>
        <p:nvPicPr>
          <p:cNvPr id="41994" name="Picture 23" descr="E:\6-偶就是喜欢收集tutu!\cici的宝贝素材^_^\1000个图标\gif_57_025.gif"/>
          <p:cNvPicPr>
            <a:picLocks noChangeAspect="1" noChangeArrowheads="1"/>
          </p:cNvPicPr>
          <p:nvPr/>
        </p:nvPicPr>
        <p:blipFill>
          <a:blip r:embed="rId4" cstate="print">
            <a:extLst>
              <a:ext uri="{28A0092B-C50C-407E-A947-70E740481C1C}">
                <a14:useLocalDpi xmlns="" xmlns:a14="http://schemas.microsoft.com/office/drawing/2010/main"/>
              </a:ext>
            </a:extLst>
          </a:blip>
          <a:srcRect/>
          <a:stretch>
            <a:fillRect/>
          </a:stretch>
        </p:blipFill>
        <p:spPr bwMode="auto">
          <a:xfrm>
            <a:off x="179512" y="992088"/>
            <a:ext cx="180975"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995" name="TextBox 45"/>
          <p:cNvSpPr txBox="1">
            <a:spLocks noChangeArrowheads="1"/>
          </p:cNvSpPr>
          <p:nvPr/>
        </p:nvSpPr>
        <p:spPr bwMode="auto">
          <a:xfrm>
            <a:off x="6012160" y="5392452"/>
            <a:ext cx="2664421" cy="646331"/>
          </a:xfrm>
          <a:prstGeom prst="rect">
            <a:avLst/>
          </a:prstGeom>
          <a:solidFill>
            <a:schemeClr val="accent5">
              <a:lumMod val="20000"/>
              <a:lumOff val="80000"/>
            </a:schemeClr>
          </a:solid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200" b="1" dirty="0" smtClean="0">
                <a:latin typeface="微软雅黑" pitchFamily="34" charset="-122"/>
                <a:ea typeface="微软雅黑" pitchFamily="34" charset="-122"/>
              </a:rPr>
              <a:t>【</a:t>
            </a:r>
            <a:r>
              <a:rPr lang="zh-CN" altLang="en-US" sz="1200" b="1" dirty="0" smtClean="0">
                <a:latin typeface="微软雅黑" pitchFamily="34" charset="-122"/>
                <a:ea typeface="微软雅黑" pitchFamily="34" charset="-122"/>
              </a:rPr>
              <a:t>代码检测</a:t>
            </a:r>
            <a:r>
              <a:rPr lang="en-US" altLang="zh-CN" sz="1200" b="1" dirty="0" smtClean="0">
                <a:latin typeface="微软雅黑" pitchFamily="34" charset="-122"/>
                <a:ea typeface="微软雅黑" pitchFamily="34" charset="-122"/>
              </a:rPr>
              <a:t>】</a:t>
            </a:r>
          </a:p>
          <a:p>
            <a:pPr eaLnBrk="1" hangingPunct="1"/>
            <a:r>
              <a:rPr lang="zh-CN" altLang="en-US" sz="1200" dirty="0" smtClean="0">
                <a:latin typeface="微软雅黑" pitchFamily="34" charset="-122"/>
                <a:ea typeface="微软雅黑" pitchFamily="34" charset="-122"/>
              </a:rPr>
              <a:t>智能</a:t>
            </a:r>
            <a:r>
              <a:rPr lang="zh-CN" altLang="en-US" sz="1200" dirty="0">
                <a:latin typeface="微软雅黑" pitchFamily="34" charset="-122"/>
                <a:ea typeface="微软雅黑" pitchFamily="34" charset="-122"/>
              </a:rPr>
              <a:t>检测工具，帮您快速检查代码是否安装正确</a:t>
            </a:r>
            <a:r>
              <a:rPr lang="zh-CN" altLang="en-US" sz="1200" dirty="0" smtClean="0">
                <a:latin typeface="微软雅黑" pitchFamily="34" charset="-122"/>
                <a:ea typeface="微软雅黑" pitchFamily="34" charset="-122"/>
              </a:rPr>
              <a:t>。</a:t>
            </a:r>
            <a:endParaRPr lang="en-US" altLang="zh-CN" sz="1200" dirty="0">
              <a:latin typeface="微软雅黑" pitchFamily="34" charset="-122"/>
              <a:ea typeface="微软雅黑" pitchFamily="34" charset="-122"/>
            </a:endParaRPr>
          </a:p>
        </p:txBody>
      </p:sp>
      <p:sp>
        <p:nvSpPr>
          <p:cNvPr id="55" name="矩形 54"/>
          <p:cNvSpPr/>
          <p:nvPr/>
        </p:nvSpPr>
        <p:spPr>
          <a:xfrm>
            <a:off x="430213" y="4733925"/>
            <a:ext cx="863600" cy="288925"/>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4" name="矩形 33"/>
          <p:cNvSpPr/>
          <p:nvPr/>
        </p:nvSpPr>
        <p:spPr>
          <a:xfrm>
            <a:off x="6587431" y="3145415"/>
            <a:ext cx="2089150" cy="1873250"/>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36" name="肘形连接符 35"/>
          <p:cNvCxnSpPr>
            <a:stCxn id="23" idx="2"/>
            <a:endCxn id="34" idx="0"/>
          </p:cNvCxnSpPr>
          <p:nvPr/>
        </p:nvCxnSpPr>
        <p:spPr>
          <a:xfrm rot="16200000" flipH="1">
            <a:off x="4317584" y="-169008"/>
            <a:ext cx="976583" cy="5652262"/>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sp>
        <p:nvSpPr>
          <p:cNvPr id="2" name="标题 1"/>
          <p:cNvSpPr>
            <a:spLocks noGrp="1"/>
          </p:cNvSpPr>
          <p:nvPr>
            <p:ph type="title"/>
          </p:nvPr>
        </p:nvSpPr>
        <p:spPr/>
        <p:txBody>
          <a:bodyPr/>
          <a:lstStyle/>
          <a:p>
            <a:r>
              <a:rPr lang="zh-CN" altLang="en-US" dirty="0" smtClean="0"/>
              <a:t>如何使用商桥</a:t>
            </a:r>
            <a:r>
              <a:rPr lang="en-US" altLang="zh-CN" dirty="0" smtClean="0"/>
              <a:t>-</a:t>
            </a:r>
            <a:r>
              <a:rPr lang="zh-CN" altLang="en-US" dirty="0" smtClean="0"/>
              <a:t>添加代码</a:t>
            </a:r>
            <a:endParaRPr lang="zh-CN" altLang="en-US" dirty="0"/>
          </a:p>
        </p:txBody>
      </p:sp>
      <p:sp>
        <p:nvSpPr>
          <p:cNvPr id="17" name="页脚占位符 1"/>
          <p:cNvSpPr>
            <a:spLocks noGrp="1"/>
          </p:cNvSpPr>
          <p:nvPr>
            <p:ph type="ftr" sz="quarter" idx="11"/>
          </p:nvPr>
        </p:nvSpPr>
        <p:spPr>
          <a:xfrm>
            <a:off x="3124200" y="6506544"/>
            <a:ext cx="2895600" cy="288000"/>
          </a:xfrm>
          <a:prstGeom prst="rect">
            <a:avLst/>
          </a:prstGeom>
        </p:spPr>
        <p:txBody>
          <a:bodyPr anchor="ctr"/>
          <a:lstStyle/>
          <a:p>
            <a:pPr algn="ctr"/>
            <a:r>
              <a:rPr lang="zh-CN" altLang="en-US" sz="1400" b="1" dirty="0" smtClean="0">
                <a:solidFill>
                  <a:schemeClr val="bg1"/>
                </a:solidFill>
                <a:latin typeface="微软雅黑" pitchFamily="34" charset="-122"/>
                <a:ea typeface="微软雅黑" pitchFamily="34" charset="-122"/>
              </a:rPr>
              <a:t>百度商桥</a:t>
            </a:r>
            <a:endParaRPr lang="zh-CN" altLang="en-US" sz="1400" b="1" dirty="0">
              <a:solidFill>
                <a:schemeClr val="bg1"/>
              </a:solidFill>
              <a:latin typeface="微软雅黑" pitchFamily="34" charset="-122"/>
              <a:ea typeface="微软雅黑" pitchFamily="34" charset="-122"/>
            </a:endParaRPr>
          </a:p>
        </p:txBody>
      </p:sp>
      <p:sp>
        <p:nvSpPr>
          <p:cNvPr id="23" name="矩形 22"/>
          <p:cNvSpPr/>
          <p:nvPr/>
        </p:nvSpPr>
        <p:spPr>
          <a:xfrm>
            <a:off x="1691744" y="1916832"/>
            <a:ext cx="576000" cy="252000"/>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0" name="直接箭头连接符 39"/>
          <p:cNvCxnSpPr>
            <a:stCxn id="34" idx="2"/>
          </p:cNvCxnSpPr>
          <p:nvPr/>
        </p:nvCxnSpPr>
        <p:spPr>
          <a:xfrm>
            <a:off x="7632006" y="5018665"/>
            <a:ext cx="0" cy="38677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9" name="灯片编号占位符 4"/>
          <p:cNvSpPr txBox="1">
            <a:spLocks/>
          </p:cNvSpPr>
          <p:nvPr/>
        </p:nvSpPr>
        <p:spPr>
          <a:xfrm>
            <a:off x="6838950" y="6459538"/>
            <a:ext cx="2133600" cy="365125"/>
          </a:xfrm>
          <a:prstGeom prst="rect">
            <a:avLst/>
          </a:prstGeom>
        </p:spPr>
        <p:txBody>
          <a:bodyPr anchor="ctr"/>
          <a:lstStyle/>
          <a:p>
            <a:pPr algn="r" fontAlgn="auto">
              <a:spcBef>
                <a:spcPts val="0"/>
              </a:spcBef>
              <a:spcAft>
                <a:spcPts val="0"/>
              </a:spcAft>
              <a:defRPr/>
            </a:pPr>
            <a:fld id="{157D729A-D8D0-4746-AB48-D44D9057A6C2}" type="slidenum">
              <a:rPr lang="zh-CN" altLang="en-US" sz="1200">
                <a:solidFill>
                  <a:schemeClr val="bg1"/>
                </a:solidFill>
                <a:latin typeface="+mn-lt"/>
                <a:ea typeface="+mn-ea"/>
              </a:rPr>
              <a:pPr algn="r" fontAlgn="auto">
                <a:spcBef>
                  <a:spcPts val="0"/>
                </a:spcBef>
                <a:spcAft>
                  <a:spcPts val="0"/>
                </a:spcAft>
                <a:defRPr/>
              </a:pPr>
              <a:t>17</a:t>
            </a:fld>
            <a:endParaRPr lang="zh-CN" altLang="en-US" sz="1200" dirty="0">
              <a:solidFill>
                <a:schemeClr val="bg1"/>
              </a:solidFill>
              <a:latin typeface="+mn-lt"/>
              <a:ea typeface="+mn-ea"/>
            </a:endParaRPr>
          </a:p>
        </p:txBody>
      </p:sp>
    </p:spTree>
    <p:extLst>
      <p:ext uri="{BB962C8B-B14F-4D97-AF65-F5344CB8AC3E}">
        <p14:creationId xmlns="" xmlns:p14="http://schemas.microsoft.com/office/powerpoint/2010/main" val="27185413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内容占位符 2"/>
          <p:cNvSpPr>
            <a:spLocks noGrp="1"/>
          </p:cNvSpPr>
          <p:nvPr>
            <p:ph sz="quarter" idx="4294967295"/>
          </p:nvPr>
        </p:nvSpPr>
        <p:spPr>
          <a:xfrm>
            <a:off x="1349896" y="2132856"/>
            <a:ext cx="6444208" cy="1512168"/>
          </a:xfrm>
          <a:prstGeom prst="rect">
            <a:avLst/>
          </a:prstGeom>
          <a:solidFill>
            <a:schemeClr val="accent5">
              <a:lumMod val="20000"/>
              <a:lumOff val="80000"/>
            </a:schemeClr>
          </a:solidFill>
        </p:spPr>
        <p:txBody>
          <a:bodyPr anchor="ctr">
            <a:noAutofit/>
          </a:bodyPr>
          <a:lstStyle/>
          <a:p>
            <a:pPr marL="0" lvl="1" indent="0" algn="ctr">
              <a:buNone/>
              <a:defRPr/>
            </a:pPr>
            <a:r>
              <a:rPr lang="en-US" altLang="zh-CN" sz="1600" b="1" dirty="0" smtClean="0">
                <a:latin typeface="微软雅黑" pitchFamily="34" charset="-122"/>
                <a:ea typeface="微软雅黑" pitchFamily="34" charset="-122"/>
              </a:rPr>
              <a:t>【</a:t>
            </a:r>
            <a:r>
              <a:rPr lang="zh-CN" altLang="en-US" sz="1600" b="1" dirty="0" smtClean="0">
                <a:latin typeface="微软雅黑" pitchFamily="34" charset="-122"/>
                <a:ea typeface="微软雅黑" pitchFamily="34" charset="-122"/>
              </a:rPr>
              <a:t>自动添加代码</a:t>
            </a:r>
            <a:r>
              <a:rPr lang="en-US" altLang="zh-CN" sz="1600" b="1" dirty="0" smtClean="0">
                <a:latin typeface="微软雅黑" pitchFamily="34" charset="-122"/>
                <a:ea typeface="微软雅黑" pitchFamily="34" charset="-122"/>
              </a:rPr>
              <a:t>】</a:t>
            </a:r>
          </a:p>
          <a:p>
            <a:pPr marL="0" lvl="1" indent="0" algn="ctr">
              <a:buNone/>
              <a:defRPr/>
            </a:pPr>
            <a:r>
              <a:rPr lang="zh-CN" altLang="en-US" sz="1200" dirty="0" smtClean="0">
                <a:latin typeface="微软雅黑" pitchFamily="34" charset="-122"/>
                <a:ea typeface="微软雅黑" pitchFamily="34" charset="-122"/>
              </a:rPr>
              <a:t>客户</a:t>
            </a:r>
            <a:r>
              <a:rPr lang="zh-CN" altLang="en-US" sz="1200" dirty="0">
                <a:latin typeface="微软雅黑" pitchFamily="34" charset="-122"/>
                <a:ea typeface="微软雅黑" pitchFamily="34" charset="-122"/>
              </a:rPr>
              <a:t>选择</a:t>
            </a:r>
            <a:r>
              <a:rPr lang="zh-CN" altLang="en-US" sz="1200" b="1" dirty="0">
                <a:latin typeface="微软雅黑" pitchFamily="34" charset="-122"/>
                <a:ea typeface="微软雅黑" pitchFamily="34" charset="-122"/>
              </a:rPr>
              <a:t>相应的网站</a:t>
            </a:r>
            <a:r>
              <a:rPr lang="zh-CN" altLang="en-US" sz="1200" dirty="0">
                <a:latin typeface="微软雅黑" pitchFamily="34" charset="-122"/>
                <a:ea typeface="微软雅黑" pitchFamily="34" charset="-122"/>
              </a:rPr>
              <a:t>和</a:t>
            </a:r>
            <a:r>
              <a:rPr lang="zh-CN" altLang="en-US" sz="1200" b="1" dirty="0">
                <a:latin typeface="微软雅黑" pitchFamily="34" charset="-122"/>
                <a:ea typeface="微软雅黑" pitchFamily="34" charset="-122"/>
              </a:rPr>
              <a:t>需要添加的文件</a:t>
            </a:r>
            <a:r>
              <a:rPr lang="zh-CN" altLang="en-US" sz="1200" dirty="0">
                <a:latin typeface="微软雅黑" pitchFamily="34" charset="-122"/>
                <a:ea typeface="微软雅黑" pitchFamily="34" charset="-122"/>
              </a:rPr>
              <a:t>，商桥帮助客户自动地向这些网页文件中导入代码</a:t>
            </a:r>
            <a:r>
              <a:rPr lang="zh-CN" altLang="en-US" sz="1200" dirty="0" smtClean="0">
                <a:latin typeface="微软雅黑" pitchFamily="34" charset="-122"/>
                <a:ea typeface="微软雅黑" pitchFamily="34" charset="-122"/>
              </a:rPr>
              <a:t>。</a:t>
            </a:r>
            <a:endParaRPr lang="en-US" altLang="zh-CN" sz="1200" dirty="0" smtClean="0">
              <a:latin typeface="微软雅黑" pitchFamily="34" charset="-122"/>
              <a:ea typeface="微软雅黑" pitchFamily="34" charset="-122"/>
            </a:endParaRPr>
          </a:p>
          <a:p>
            <a:pPr marL="0" lvl="1" indent="0" algn="ctr">
              <a:buNone/>
              <a:defRPr/>
            </a:pPr>
            <a:r>
              <a:rPr lang="zh-CN" altLang="en-US" sz="1200" dirty="0">
                <a:latin typeface="微软雅黑" pitchFamily="34" charset="-122"/>
                <a:ea typeface="微软雅黑" pitchFamily="34" charset="-122"/>
              </a:rPr>
              <a:t>自动添加不需要客户选择代码的位置，商桥会根据代码安放</a:t>
            </a:r>
            <a:r>
              <a:rPr lang="zh-CN" altLang="en-US" sz="1200" dirty="0" smtClean="0">
                <a:latin typeface="微软雅黑" pitchFamily="34" charset="-122"/>
                <a:ea typeface="微软雅黑" pitchFamily="34" charset="-122"/>
              </a:rPr>
              <a:t>的指定位置</a:t>
            </a:r>
            <a:r>
              <a:rPr lang="zh-CN" altLang="en-US" sz="1200" dirty="0">
                <a:latin typeface="微软雅黑" pitchFamily="34" charset="-122"/>
                <a:ea typeface="微软雅黑" pitchFamily="34" charset="-122"/>
              </a:rPr>
              <a:t>添加。</a:t>
            </a:r>
            <a:endParaRPr lang="en-US" altLang="zh-CN" sz="1200" dirty="0">
              <a:latin typeface="微软雅黑" pitchFamily="34" charset="-122"/>
              <a:ea typeface="微软雅黑" pitchFamily="34" charset="-122"/>
            </a:endParaRPr>
          </a:p>
          <a:p>
            <a:pPr marL="0" lvl="1" indent="0" algn="ctr">
              <a:spcAft>
                <a:spcPts val="1200"/>
              </a:spcAft>
              <a:buNone/>
              <a:defRPr/>
            </a:pPr>
            <a:r>
              <a:rPr lang="zh-CN" altLang="en-US" sz="1200" dirty="0">
                <a:latin typeface="微软雅黑" pitchFamily="34" charset="-122"/>
                <a:ea typeface="微软雅黑" pitchFamily="34" charset="-122"/>
              </a:rPr>
              <a:t>请注意备份您的文件，以保万无一失。</a:t>
            </a:r>
            <a:endParaRPr lang="en-US" altLang="zh-CN" sz="1200" dirty="0">
              <a:latin typeface="微软雅黑" pitchFamily="34" charset="-122"/>
              <a:ea typeface="微软雅黑" pitchFamily="34" charset="-122"/>
            </a:endParaRPr>
          </a:p>
          <a:p>
            <a:pPr marL="0" lvl="1" indent="0" algn="ctr">
              <a:buNone/>
              <a:defRPr/>
            </a:pPr>
            <a:r>
              <a:rPr lang="en-US" altLang="zh-CN" sz="1200" b="1" dirty="0" smtClean="0">
                <a:latin typeface="微软雅黑" pitchFamily="34" charset="-122"/>
                <a:ea typeface="微软雅黑" pitchFamily="34" charset="-122"/>
              </a:rPr>
              <a:t>【</a:t>
            </a:r>
            <a:r>
              <a:rPr lang="zh-CN" altLang="en-US" sz="1200" b="1" dirty="0" smtClean="0">
                <a:latin typeface="微软雅黑" pitchFamily="34" charset="-122"/>
                <a:ea typeface="微软雅黑" pitchFamily="34" charset="-122"/>
              </a:rPr>
              <a:t>添加</a:t>
            </a:r>
            <a:r>
              <a:rPr lang="zh-CN" altLang="en-US" sz="1200" b="1" dirty="0">
                <a:latin typeface="微软雅黑" pitchFamily="34" charset="-122"/>
                <a:ea typeface="微软雅黑" pitchFamily="34" charset="-122"/>
              </a:rPr>
              <a:t>分为</a:t>
            </a:r>
            <a:r>
              <a:rPr lang="zh-CN" altLang="en-US" sz="1200" b="1" u="sng" dirty="0">
                <a:latin typeface="微软雅黑" pitchFamily="34" charset="-122"/>
                <a:ea typeface="微软雅黑" pitchFamily="34" charset="-122"/>
                <a:hlinkClick r:id="rId2" action="ppaction://hlinksldjump"/>
              </a:rPr>
              <a:t>本地添加</a:t>
            </a:r>
            <a:r>
              <a:rPr lang="zh-CN" altLang="en-US" sz="1200" b="1" dirty="0">
                <a:latin typeface="微软雅黑" pitchFamily="34" charset="-122"/>
                <a:ea typeface="微软雅黑" pitchFamily="34" charset="-122"/>
              </a:rPr>
              <a:t>和</a:t>
            </a:r>
            <a:r>
              <a:rPr lang="en-US" altLang="zh-CN" sz="1200" b="1" u="sng" dirty="0">
                <a:latin typeface="微软雅黑" pitchFamily="34" charset="-122"/>
                <a:ea typeface="微软雅黑" pitchFamily="34" charset="-122"/>
                <a:hlinkClick r:id="rId2" action="ppaction://hlinksldjump"/>
              </a:rPr>
              <a:t>FTP</a:t>
            </a:r>
            <a:r>
              <a:rPr lang="zh-CN" altLang="en-US" sz="1200" b="1" u="sng" dirty="0">
                <a:latin typeface="微软雅黑" pitchFamily="34" charset="-122"/>
                <a:ea typeface="微软雅黑" pitchFamily="34" charset="-122"/>
                <a:hlinkClick r:id="rId2" action="ppaction://hlinksldjump"/>
              </a:rPr>
              <a:t>添</a:t>
            </a:r>
            <a:r>
              <a:rPr lang="zh-CN" altLang="en-US" sz="1200" b="1" u="sng" dirty="0">
                <a:latin typeface="微软雅黑" pitchFamily="34" charset="-122"/>
                <a:ea typeface="微软雅黑" pitchFamily="34" charset="-122"/>
              </a:rPr>
              <a:t>加</a:t>
            </a:r>
            <a:r>
              <a:rPr lang="zh-CN" altLang="en-US" sz="1200" b="1" dirty="0">
                <a:latin typeface="微软雅黑" pitchFamily="34" charset="-122"/>
                <a:ea typeface="微软雅黑" pitchFamily="34" charset="-122"/>
              </a:rPr>
              <a:t>两种</a:t>
            </a:r>
            <a:r>
              <a:rPr lang="zh-CN" altLang="en-US" sz="1200" b="1" dirty="0" smtClean="0">
                <a:latin typeface="微软雅黑" pitchFamily="34" charset="-122"/>
                <a:ea typeface="微软雅黑" pitchFamily="34" charset="-122"/>
              </a:rPr>
              <a:t>方式</a:t>
            </a:r>
            <a:r>
              <a:rPr lang="en-US" altLang="zh-CN" sz="1200" b="1" dirty="0" smtClean="0">
                <a:latin typeface="微软雅黑" pitchFamily="34" charset="-122"/>
                <a:ea typeface="微软雅黑" pitchFamily="34" charset="-122"/>
              </a:rPr>
              <a:t>】</a:t>
            </a:r>
            <a:endParaRPr lang="en-US" altLang="zh-CN" sz="1200" b="1" dirty="0">
              <a:latin typeface="微软雅黑" pitchFamily="34" charset="-122"/>
              <a:ea typeface="微软雅黑" pitchFamily="34" charset="-122"/>
            </a:endParaRPr>
          </a:p>
        </p:txBody>
      </p:sp>
      <p:pic>
        <p:nvPicPr>
          <p:cNvPr id="43017" name="Picture 3" descr="C:\Documents and Settings\fanchen02\My Documents\Downloads\1287717370_network_local.png"/>
          <p:cNvPicPr>
            <a:picLocks noChangeAspect="1" noChangeArrowheads="1"/>
          </p:cNvPicPr>
          <p:nvPr/>
        </p:nvPicPr>
        <p:blipFill>
          <a:blip r:embed="rId3" cstate="print">
            <a:extLst>
              <a:ext uri="{28A0092B-C50C-407E-A947-70E740481C1C}">
                <a14:useLocalDpi xmlns="" xmlns:a14="http://schemas.microsoft.com/office/drawing/2010/main"/>
              </a:ext>
            </a:extLst>
          </a:blip>
          <a:srcRect/>
          <a:stretch>
            <a:fillRect/>
          </a:stretch>
        </p:blipFill>
        <p:spPr bwMode="auto">
          <a:xfrm>
            <a:off x="1141288" y="4437112"/>
            <a:ext cx="12192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3018" name="Picture 4" descr="C:\Documents and Settings\fanchen02\My Documents\Downloads\1287717372_gftp.png"/>
          <p:cNvPicPr>
            <a:picLocks noChangeAspect="1" noChangeArrowheads="1"/>
          </p:cNvPicPr>
          <p:nvPr/>
        </p:nvPicPr>
        <p:blipFill>
          <a:blip r:embed="rId4" cstate="print">
            <a:extLst>
              <a:ext uri="{28A0092B-C50C-407E-A947-70E740481C1C}">
                <a14:useLocalDpi xmlns="" xmlns:a14="http://schemas.microsoft.com/office/drawing/2010/main"/>
              </a:ext>
            </a:extLst>
          </a:blip>
          <a:srcRect/>
          <a:stretch>
            <a:fillRect/>
          </a:stretch>
        </p:blipFill>
        <p:spPr bwMode="auto">
          <a:xfrm>
            <a:off x="4786313" y="4506962"/>
            <a:ext cx="12192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019" name="TextBox 23"/>
          <p:cNvSpPr txBox="1">
            <a:spLocks noChangeArrowheads="1"/>
          </p:cNvSpPr>
          <p:nvPr/>
        </p:nvSpPr>
        <p:spPr bwMode="auto">
          <a:xfrm>
            <a:off x="2498601" y="4506962"/>
            <a:ext cx="1857375" cy="8617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400" b="1" dirty="0">
                <a:latin typeface="微软雅黑" pitchFamily="34" charset="-122"/>
                <a:ea typeface="微软雅黑" pitchFamily="34" charset="-122"/>
              </a:rPr>
              <a:t>本地添加</a:t>
            </a:r>
            <a:r>
              <a:rPr lang="en-US" altLang="zh-CN" sz="1200" b="1" dirty="0">
                <a:latin typeface="微软雅黑" pitchFamily="34" charset="-122"/>
                <a:ea typeface="微软雅黑" pitchFamily="34" charset="-122"/>
              </a:rPr>
              <a:t/>
            </a:r>
            <a:br>
              <a:rPr lang="en-US" altLang="zh-CN" sz="1200" b="1" dirty="0">
                <a:latin typeface="微软雅黑" pitchFamily="34" charset="-122"/>
                <a:ea typeface="微软雅黑" pitchFamily="34" charset="-122"/>
              </a:rPr>
            </a:br>
            <a:r>
              <a:rPr lang="zh-CN" altLang="en-US" sz="1200" dirty="0">
                <a:latin typeface="微软雅黑" pitchFamily="34" charset="-122"/>
                <a:ea typeface="微软雅黑" pitchFamily="34" charset="-122"/>
              </a:rPr>
              <a:t>将代码嵌入储存于</a:t>
            </a:r>
            <a:r>
              <a:rPr lang="en-US" altLang="zh-CN" sz="1200" dirty="0">
                <a:latin typeface="微软雅黑" pitchFamily="34" charset="-122"/>
                <a:ea typeface="微软雅黑" pitchFamily="34" charset="-122"/>
              </a:rPr>
              <a:t/>
            </a:r>
            <a:br>
              <a:rPr lang="en-US" altLang="zh-CN" sz="1200" dirty="0">
                <a:latin typeface="微软雅黑" pitchFamily="34" charset="-122"/>
                <a:ea typeface="微软雅黑" pitchFamily="34" charset="-122"/>
              </a:rPr>
            </a:br>
            <a:r>
              <a:rPr lang="zh-CN" altLang="en-US" sz="1200" b="1" dirty="0">
                <a:latin typeface="微软雅黑" pitchFamily="34" charset="-122"/>
                <a:ea typeface="微软雅黑" pitchFamily="34" charset="-122"/>
              </a:rPr>
              <a:t>本地</a:t>
            </a:r>
            <a:r>
              <a:rPr lang="zh-CN" altLang="en-US" sz="1200" dirty="0">
                <a:latin typeface="微软雅黑" pitchFamily="34" charset="-122"/>
                <a:ea typeface="微软雅黑" pitchFamily="34" charset="-122"/>
              </a:rPr>
              <a:t>的网页文件中</a:t>
            </a:r>
            <a:endParaRPr lang="en-US" altLang="zh-CN" sz="1200" dirty="0">
              <a:latin typeface="微软雅黑" pitchFamily="34" charset="-122"/>
              <a:ea typeface="微软雅黑" pitchFamily="34" charset="-122"/>
            </a:endParaRPr>
          </a:p>
          <a:p>
            <a:pPr eaLnBrk="1" hangingPunct="1"/>
            <a:endParaRPr lang="zh-CN" altLang="en-US" sz="1200" b="1" dirty="0">
              <a:latin typeface="微软雅黑" pitchFamily="34" charset="-122"/>
              <a:ea typeface="微软雅黑" pitchFamily="34" charset="-122"/>
            </a:endParaRPr>
          </a:p>
        </p:txBody>
      </p:sp>
      <p:sp>
        <p:nvSpPr>
          <p:cNvPr id="43020" name="TextBox 25"/>
          <p:cNvSpPr txBox="1">
            <a:spLocks noChangeArrowheads="1"/>
          </p:cNvSpPr>
          <p:nvPr/>
        </p:nvSpPr>
        <p:spPr bwMode="auto">
          <a:xfrm>
            <a:off x="6143625" y="4572050"/>
            <a:ext cx="2500313" cy="8925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defPPr>
              <a:defRPr lang="zh-CN"/>
            </a:defPPr>
            <a:lvl1pPr>
              <a:defRPr sz="1400" b="1">
                <a:latin typeface="微软雅黑" pitchFamily="34" charset="-122"/>
                <a:ea typeface="微软雅黑" pitchFamily="34" charset="-122"/>
              </a:defRPr>
            </a:lvl1pPr>
            <a:lvl2pPr marL="742950" indent="-285750" eaLnBrk="0" hangingPunct="0">
              <a:defRPr>
                <a:latin typeface="Arial" charset="0"/>
                <a:ea typeface="宋体" charset="-122"/>
              </a:defRPr>
            </a:lvl2pPr>
            <a:lvl3pPr marL="1143000" indent="-228600" eaLnBrk="0" hangingPunct="0">
              <a:defRPr>
                <a:latin typeface="Arial" charset="0"/>
                <a:ea typeface="宋体" charset="-122"/>
              </a:defRPr>
            </a:lvl3pPr>
            <a:lvl4pPr marL="1600200" indent="-228600" eaLnBrk="0" hangingPunct="0">
              <a:defRPr>
                <a:latin typeface="Arial" charset="0"/>
                <a:ea typeface="宋体" charset="-122"/>
              </a:defRPr>
            </a:lvl4pPr>
            <a:lvl5pPr marL="2057400" indent="-228600" eaLnBrk="0" hangingPunct="0">
              <a:defRPr>
                <a:latin typeface="Arial" charset="0"/>
                <a:ea typeface="宋体" charset="-122"/>
              </a:defRPr>
            </a:lvl5pPr>
            <a:lvl6pPr marL="2514600" indent="-228600" eaLnBrk="0" fontAlgn="base" hangingPunct="0">
              <a:spcBef>
                <a:spcPct val="0"/>
              </a:spcBef>
              <a:spcAft>
                <a:spcPct val="0"/>
              </a:spcAft>
              <a:defRPr>
                <a:latin typeface="Arial" charset="0"/>
                <a:ea typeface="宋体" charset="-122"/>
              </a:defRPr>
            </a:lvl6pPr>
            <a:lvl7pPr marL="2971800" indent="-228600" eaLnBrk="0" fontAlgn="base" hangingPunct="0">
              <a:spcBef>
                <a:spcPct val="0"/>
              </a:spcBef>
              <a:spcAft>
                <a:spcPct val="0"/>
              </a:spcAft>
              <a:defRPr>
                <a:latin typeface="Arial" charset="0"/>
                <a:ea typeface="宋体" charset="-122"/>
              </a:defRPr>
            </a:lvl7pPr>
            <a:lvl8pPr marL="3429000" indent="-228600" eaLnBrk="0" fontAlgn="base" hangingPunct="0">
              <a:spcBef>
                <a:spcPct val="0"/>
              </a:spcBef>
              <a:spcAft>
                <a:spcPct val="0"/>
              </a:spcAft>
              <a:defRPr>
                <a:latin typeface="Arial" charset="0"/>
                <a:ea typeface="宋体" charset="-122"/>
              </a:defRPr>
            </a:lvl8pPr>
            <a:lvl9pPr marL="3886200" indent="-228600" eaLnBrk="0" fontAlgn="base" hangingPunct="0">
              <a:spcBef>
                <a:spcPct val="0"/>
              </a:spcBef>
              <a:spcAft>
                <a:spcPct val="0"/>
              </a:spcAft>
              <a:defRPr>
                <a:latin typeface="Arial" charset="0"/>
                <a:ea typeface="宋体" charset="-122"/>
              </a:defRPr>
            </a:lvl9pPr>
          </a:lstStyle>
          <a:p>
            <a:r>
              <a:rPr lang="en-US" altLang="zh-CN" dirty="0"/>
              <a:t>FTP</a:t>
            </a:r>
            <a:r>
              <a:rPr lang="zh-CN" altLang="en-US" dirty="0"/>
              <a:t>添加</a:t>
            </a:r>
            <a:r>
              <a:rPr lang="en-US" altLang="zh-CN" dirty="0"/>
              <a:t/>
            </a:r>
            <a:br>
              <a:rPr lang="en-US" altLang="zh-CN" dirty="0"/>
            </a:br>
            <a:r>
              <a:rPr lang="zh-CN" altLang="en-US" sz="1200" b="0" dirty="0"/>
              <a:t>将代码嵌入储存于</a:t>
            </a:r>
            <a:r>
              <a:rPr lang="en-US" altLang="zh-CN" sz="1200" b="0" dirty="0"/>
              <a:t/>
            </a:r>
            <a:br>
              <a:rPr lang="en-US" altLang="zh-CN" sz="1200" b="0" dirty="0"/>
            </a:br>
            <a:r>
              <a:rPr lang="en-US" altLang="zh-CN" sz="1200" b="0" dirty="0"/>
              <a:t>FTP</a:t>
            </a:r>
            <a:r>
              <a:rPr lang="zh-CN" altLang="en-US" sz="1200" b="0" dirty="0"/>
              <a:t>的网页文件中</a:t>
            </a:r>
            <a:endParaRPr lang="en-US" altLang="zh-CN" sz="1200" b="0" dirty="0"/>
          </a:p>
          <a:p>
            <a:endParaRPr lang="zh-CN" altLang="en-US" dirty="0"/>
          </a:p>
        </p:txBody>
      </p:sp>
      <p:sp>
        <p:nvSpPr>
          <p:cNvPr id="12" name="页脚占位符 1"/>
          <p:cNvSpPr>
            <a:spLocks noGrp="1"/>
          </p:cNvSpPr>
          <p:nvPr>
            <p:ph type="ftr" sz="quarter" idx="11"/>
          </p:nvPr>
        </p:nvSpPr>
        <p:spPr>
          <a:xfrm>
            <a:off x="3124200" y="6506544"/>
            <a:ext cx="2895600" cy="288000"/>
          </a:xfrm>
          <a:prstGeom prst="rect">
            <a:avLst/>
          </a:prstGeom>
        </p:spPr>
        <p:txBody>
          <a:bodyPr anchor="ctr"/>
          <a:lstStyle/>
          <a:p>
            <a:pPr algn="ctr"/>
            <a:r>
              <a:rPr lang="zh-CN" altLang="en-US" sz="1400" b="1" dirty="0" smtClean="0">
                <a:solidFill>
                  <a:schemeClr val="bg1"/>
                </a:solidFill>
                <a:latin typeface="微软雅黑" pitchFamily="34" charset="-122"/>
                <a:ea typeface="微软雅黑" pitchFamily="34" charset="-122"/>
              </a:rPr>
              <a:t>百度商桥</a:t>
            </a:r>
            <a:endParaRPr lang="zh-CN" altLang="en-US" sz="1400" b="1" dirty="0">
              <a:solidFill>
                <a:schemeClr val="bg1"/>
              </a:solidFill>
              <a:latin typeface="微软雅黑" pitchFamily="34" charset="-122"/>
              <a:ea typeface="微软雅黑" pitchFamily="34" charset="-122"/>
            </a:endParaRPr>
          </a:p>
        </p:txBody>
      </p:sp>
      <p:sp>
        <p:nvSpPr>
          <p:cNvPr id="13" name="TextBox 12"/>
          <p:cNvSpPr txBox="1"/>
          <p:nvPr/>
        </p:nvSpPr>
        <p:spPr>
          <a:xfrm>
            <a:off x="322387" y="950813"/>
            <a:ext cx="4825677" cy="646331"/>
          </a:xfrm>
          <a:prstGeom prst="rect">
            <a:avLst/>
          </a:prstGeom>
          <a:noFill/>
        </p:spPr>
        <p:txBody>
          <a:bodyPr wrap="square">
            <a:spAutoFit/>
          </a:bodyPr>
          <a:lstStyle/>
          <a:p>
            <a:pPr fontAlgn="auto">
              <a:spcBef>
                <a:spcPts val="0"/>
              </a:spcBef>
              <a:spcAft>
                <a:spcPts val="0"/>
              </a:spcAft>
              <a:defRPr/>
            </a:pPr>
            <a:r>
              <a:rPr lang="zh-CN" altLang="en-US" sz="1200" dirty="0" smtClean="0">
                <a:solidFill>
                  <a:schemeClr val="tx1">
                    <a:lumMod val="50000"/>
                    <a:lumOff val="50000"/>
                  </a:schemeClr>
                </a:solidFill>
                <a:latin typeface="微软雅黑" pitchFamily="34" charset="-122"/>
                <a:ea typeface="微软雅黑" pitchFamily="34" charset="-122"/>
              </a:rPr>
              <a:t>自动添加代码仅</a:t>
            </a:r>
            <a:r>
              <a:rPr lang="zh-CN" altLang="en-US" sz="1200" dirty="0">
                <a:solidFill>
                  <a:schemeClr val="tx1">
                    <a:lumMod val="50000"/>
                    <a:lumOff val="50000"/>
                  </a:schemeClr>
                </a:solidFill>
                <a:latin typeface="微软雅黑" pitchFamily="34" charset="-122"/>
                <a:ea typeface="微软雅黑" pitchFamily="34" charset="-122"/>
              </a:rPr>
              <a:t>管理员可以设置。</a:t>
            </a:r>
            <a:r>
              <a:rPr lang="zh-CN" altLang="en-US" sz="1200" u="sng" dirty="0">
                <a:solidFill>
                  <a:schemeClr val="bg1">
                    <a:lumMod val="50000"/>
                  </a:schemeClr>
                </a:solidFill>
                <a:latin typeface="微软雅黑" pitchFamily="34" charset="-122"/>
                <a:ea typeface="微软雅黑" pitchFamily="34" charset="-122"/>
              </a:rPr>
              <a:t>每个网站的代码不同，都需要安装对应的代码</a:t>
            </a:r>
            <a:r>
              <a:rPr lang="zh-CN" altLang="en-US" sz="1200" dirty="0" smtClean="0">
                <a:solidFill>
                  <a:schemeClr val="bg1">
                    <a:lumMod val="50000"/>
                  </a:schemeClr>
                </a:solidFill>
                <a:latin typeface="微软雅黑" pitchFamily="34" charset="-122"/>
                <a:ea typeface="微软雅黑" pitchFamily="34" charset="-122"/>
              </a:rPr>
              <a:t>。如</a:t>
            </a:r>
            <a:r>
              <a:rPr lang="zh-CN" altLang="en-US" sz="1200" dirty="0">
                <a:solidFill>
                  <a:schemeClr val="bg1">
                    <a:lumMod val="50000"/>
                  </a:schemeClr>
                </a:solidFill>
                <a:latin typeface="微软雅黑" pitchFamily="34" charset="-122"/>
                <a:ea typeface="微软雅黑" pitchFamily="34" charset="-122"/>
              </a:rPr>
              <a:t>果某个网站您已经使用百度统计并安装代码，则不需要再装代码。</a:t>
            </a:r>
          </a:p>
        </p:txBody>
      </p:sp>
      <p:pic>
        <p:nvPicPr>
          <p:cNvPr id="14" name="Picture 23" descr="E:\6-偶就是喜欢收集tutu!\cici的宝贝素材^_^\1000个图标\gif_57_025.gif"/>
          <p:cNvPicPr>
            <a:picLocks noChangeAspect="1" noChangeArrowheads="1"/>
          </p:cNvPicPr>
          <p:nvPr/>
        </p:nvPicPr>
        <p:blipFill>
          <a:blip r:embed="rId5" cstate="print">
            <a:extLst>
              <a:ext uri="{28A0092B-C50C-407E-A947-70E740481C1C}">
                <a14:useLocalDpi xmlns="" xmlns:a14="http://schemas.microsoft.com/office/drawing/2010/main"/>
              </a:ext>
            </a:extLst>
          </a:blip>
          <a:srcRect/>
          <a:stretch>
            <a:fillRect/>
          </a:stretch>
        </p:blipFill>
        <p:spPr bwMode="auto">
          <a:xfrm>
            <a:off x="179512" y="992088"/>
            <a:ext cx="180975"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下箭头 2"/>
          <p:cNvSpPr/>
          <p:nvPr/>
        </p:nvSpPr>
        <p:spPr>
          <a:xfrm>
            <a:off x="4175956" y="3645024"/>
            <a:ext cx="792088" cy="648072"/>
          </a:xfrm>
          <a:prstGeom prst="downArrow">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灯片编号占位符 4"/>
          <p:cNvSpPr txBox="1">
            <a:spLocks/>
          </p:cNvSpPr>
          <p:nvPr/>
        </p:nvSpPr>
        <p:spPr>
          <a:xfrm>
            <a:off x="6838950" y="6459538"/>
            <a:ext cx="2133600" cy="365125"/>
          </a:xfrm>
          <a:prstGeom prst="rect">
            <a:avLst/>
          </a:prstGeom>
        </p:spPr>
        <p:txBody>
          <a:bodyPr anchor="ctr"/>
          <a:lstStyle/>
          <a:p>
            <a:pPr algn="r" fontAlgn="auto">
              <a:spcBef>
                <a:spcPts val="0"/>
              </a:spcBef>
              <a:spcAft>
                <a:spcPts val="0"/>
              </a:spcAft>
              <a:defRPr/>
            </a:pPr>
            <a:fld id="{157D729A-D8D0-4746-AB48-D44D9057A6C2}" type="slidenum">
              <a:rPr lang="zh-CN" altLang="en-US" sz="1200">
                <a:solidFill>
                  <a:schemeClr val="bg1"/>
                </a:solidFill>
                <a:latin typeface="+mn-lt"/>
                <a:ea typeface="+mn-ea"/>
              </a:rPr>
              <a:pPr algn="r" fontAlgn="auto">
                <a:spcBef>
                  <a:spcPts val="0"/>
                </a:spcBef>
                <a:spcAft>
                  <a:spcPts val="0"/>
                </a:spcAft>
                <a:defRPr/>
              </a:pPr>
              <a:t>18</a:t>
            </a:fld>
            <a:endParaRPr lang="zh-CN" altLang="en-US" sz="1200" dirty="0">
              <a:solidFill>
                <a:schemeClr val="bg1"/>
              </a:solidFill>
              <a:latin typeface="+mn-lt"/>
              <a:ea typeface="+mn-ea"/>
            </a:endParaRPr>
          </a:p>
        </p:txBody>
      </p:sp>
      <p:sp>
        <p:nvSpPr>
          <p:cNvPr id="17" name="标题 1"/>
          <p:cNvSpPr>
            <a:spLocks noGrp="1"/>
          </p:cNvSpPr>
          <p:nvPr>
            <p:ph type="title"/>
          </p:nvPr>
        </p:nvSpPr>
        <p:spPr/>
        <p:txBody>
          <a:bodyPr/>
          <a:lstStyle/>
          <a:p>
            <a:r>
              <a:rPr lang="zh-CN" altLang="en-US" dirty="0" smtClean="0"/>
              <a:t>如何使用商桥</a:t>
            </a:r>
            <a:r>
              <a:rPr lang="en-US" altLang="zh-CN" dirty="0" smtClean="0"/>
              <a:t>-</a:t>
            </a:r>
            <a:r>
              <a:rPr lang="zh-CN" altLang="en-US" dirty="0" smtClean="0"/>
              <a:t>添加代码</a:t>
            </a:r>
            <a:endParaRPr lang="zh-CN" altLang="en-US" dirty="0"/>
          </a:p>
        </p:txBody>
      </p:sp>
    </p:spTree>
    <p:extLst>
      <p:ext uri="{BB962C8B-B14F-4D97-AF65-F5344CB8AC3E}">
        <p14:creationId xmlns="" xmlns:p14="http://schemas.microsoft.com/office/powerpoint/2010/main" val="17252882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9" name="Picture 3"/>
          <p:cNvPicPr>
            <a:picLocks noChangeAspect="1" noChangeArrowheads="1"/>
          </p:cNvPicPr>
          <p:nvPr/>
        </p:nvPicPr>
        <p:blipFill rotWithShape="1">
          <a:blip r:embed="rId2" cstate="email">
            <a:extLst>
              <a:ext uri="{28A0092B-C50C-407E-A947-70E740481C1C}">
                <a14:useLocalDpi xmlns="" xmlns:a14="http://schemas.microsoft.com/office/drawing/2010/main"/>
              </a:ext>
            </a:extLst>
          </a:blip>
          <a:srcRect t="15175"/>
          <a:stretch/>
        </p:blipFill>
        <p:spPr bwMode="auto">
          <a:xfrm>
            <a:off x="2975617" y="2849526"/>
            <a:ext cx="5772847" cy="3200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8" name="标题 1"/>
          <p:cNvSpPr>
            <a:spLocks noGrp="1"/>
          </p:cNvSpPr>
          <p:nvPr>
            <p:ph type="title"/>
          </p:nvPr>
        </p:nvSpPr>
        <p:spPr/>
        <p:txBody>
          <a:bodyPr>
            <a:normAutofit/>
          </a:bodyPr>
          <a:lstStyle/>
          <a:p>
            <a:pPr>
              <a:defRPr/>
            </a:pPr>
            <a:r>
              <a:rPr lang="zh-CN" altLang="en-US" dirty="0" smtClean="0"/>
              <a:t>如何使用商桥</a:t>
            </a:r>
            <a:r>
              <a:rPr lang="en-US" altLang="zh-CN" dirty="0" smtClean="0"/>
              <a:t>-</a:t>
            </a:r>
            <a:r>
              <a:rPr lang="zh-CN" altLang="en-US" dirty="0" smtClean="0"/>
              <a:t>添加代码</a:t>
            </a:r>
            <a:endParaRPr lang="zh-CN" altLang="en-US" b="1" dirty="0">
              <a:solidFill>
                <a:srgbClr val="FF0000"/>
              </a:solidFill>
            </a:endParaRPr>
          </a:p>
        </p:txBody>
      </p:sp>
      <p:sp>
        <p:nvSpPr>
          <p:cNvPr id="13" name="页脚占位符 1"/>
          <p:cNvSpPr>
            <a:spLocks noGrp="1"/>
          </p:cNvSpPr>
          <p:nvPr>
            <p:ph type="ftr" sz="quarter" idx="11"/>
          </p:nvPr>
        </p:nvSpPr>
        <p:spPr>
          <a:xfrm>
            <a:off x="3124200" y="6506544"/>
            <a:ext cx="2895600" cy="288000"/>
          </a:xfrm>
          <a:prstGeom prst="rect">
            <a:avLst/>
          </a:prstGeom>
        </p:spPr>
        <p:txBody>
          <a:bodyPr anchor="ctr"/>
          <a:lstStyle/>
          <a:p>
            <a:pPr algn="ctr"/>
            <a:r>
              <a:rPr lang="zh-CN" altLang="en-US" sz="1400" b="1" dirty="0" smtClean="0">
                <a:solidFill>
                  <a:schemeClr val="bg1"/>
                </a:solidFill>
                <a:latin typeface="微软雅黑" pitchFamily="34" charset="-122"/>
                <a:ea typeface="微软雅黑" pitchFamily="34" charset="-122"/>
              </a:rPr>
              <a:t>百度商桥</a:t>
            </a:r>
            <a:endParaRPr lang="zh-CN" altLang="en-US" sz="1400" b="1" dirty="0">
              <a:solidFill>
                <a:schemeClr val="bg1"/>
              </a:solidFill>
              <a:latin typeface="微软雅黑" pitchFamily="34" charset="-122"/>
              <a:ea typeface="微软雅黑" pitchFamily="34" charset="-122"/>
            </a:endParaRPr>
          </a:p>
        </p:txBody>
      </p:sp>
      <p:sp>
        <p:nvSpPr>
          <p:cNvPr id="2" name="矩形 1"/>
          <p:cNvSpPr/>
          <p:nvPr/>
        </p:nvSpPr>
        <p:spPr>
          <a:xfrm>
            <a:off x="233967" y="1188922"/>
            <a:ext cx="4048098" cy="828000"/>
          </a:xfrm>
          <a:prstGeom prst="rect">
            <a:avLst/>
          </a:prstGeom>
          <a:solidFill>
            <a:schemeClr val="accent5">
              <a:lumMod val="20000"/>
              <a:lumOff val="80000"/>
            </a:schemeClr>
          </a:solidFill>
        </p:spPr>
        <p:txBody>
          <a:bodyPr wrap="square">
            <a:spAutoFit/>
          </a:bodyPr>
          <a:lstStyle/>
          <a:p>
            <a:pPr eaLnBrk="1" hangingPunct="1">
              <a:spcBef>
                <a:spcPts val="600"/>
              </a:spcBef>
              <a:buClr>
                <a:schemeClr val="accent1"/>
              </a:buClr>
              <a:buSzPct val="76000"/>
            </a:pPr>
            <a:r>
              <a:rPr lang="en-US" altLang="zh-CN" sz="1200" b="1" dirty="0" smtClean="0">
                <a:latin typeface="微软雅黑" pitchFamily="34" charset="-122"/>
                <a:ea typeface="微软雅黑" pitchFamily="34" charset="-122"/>
              </a:rPr>
              <a:t>【</a:t>
            </a:r>
            <a:r>
              <a:rPr lang="zh-CN" altLang="en-US" sz="1200" b="1" dirty="0" smtClean="0">
                <a:latin typeface="微软雅黑" pitchFamily="34" charset="-122"/>
                <a:ea typeface="微软雅黑" pitchFamily="34" charset="-122"/>
              </a:rPr>
              <a:t>添加欲添加代码的文件</a:t>
            </a:r>
            <a:r>
              <a:rPr lang="en-US" altLang="zh-CN" sz="1200" b="1" dirty="0" smtClean="0">
                <a:latin typeface="微软雅黑" pitchFamily="34" charset="-122"/>
                <a:ea typeface="微软雅黑" pitchFamily="34" charset="-122"/>
              </a:rPr>
              <a:t>】</a:t>
            </a:r>
          </a:p>
          <a:p>
            <a:pPr eaLnBrk="1" hangingPunct="1">
              <a:spcBef>
                <a:spcPts val="0"/>
              </a:spcBef>
              <a:buClr>
                <a:schemeClr val="accent1"/>
              </a:buClr>
              <a:buSzPct val="76000"/>
            </a:pPr>
            <a:r>
              <a:rPr lang="zh-CN" altLang="en-US" sz="1200" dirty="0" smtClean="0">
                <a:latin typeface="微软雅黑" pitchFamily="34" charset="-122"/>
                <a:ea typeface="微软雅黑" pitchFamily="34" charset="-122"/>
              </a:rPr>
              <a:t>可以</a:t>
            </a:r>
            <a:r>
              <a:rPr lang="zh-CN" altLang="en-US" sz="1200" dirty="0">
                <a:latin typeface="微软雅黑" pitchFamily="34" charset="-122"/>
                <a:ea typeface="微软雅黑" pitchFamily="34" charset="-122"/>
              </a:rPr>
              <a:t>选择添加</a:t>
            </a:r>
            <a:r>
              <a:rPr lang="zh-CN" altLang="en-US" sz="1200" dirty="0" smtClean="0">
                <a:latin typeface="微软雅黑" pitchFamily="34" charset="-122"/>
                <a:ea typeface="微软雅黑" pitchFamily="34" charset="-122"/>
              </a:rPr>
              <a:t>文件夹进行</a:t>
            </a:r>
            <a:r>
              <a:rPr lang="zh-CN" altLang="en-US" sz="1200" dirty="0">
                <a:latin typeface="微软雅黑" pitchFamily="34" charset="-122"/>
                <a:ea typeface="微软雅黑" pitchFamily="34" charset="-122"/>
              </a:rPr>
              <a:t>批量添加操作，也可以选择直接添加</a:t>
            </a:r>
            <a:r>
              <a:rPr lang="zh-CN" altLang="en-US" sz="1200" dirty="0" smtClean="0">
                <a:latin typeface="微软雅黑" pitchFamily="34" charset="-122"/>
                <a:ea typeface="微软雅黑" pitchFamily="34" charset="-122"/>
              </a:rPr>
              <a:t>文件。添加</a:t>
            </a:r>
            <a:r>
              <a:rPr lang="zh-CN" altLang="en-US" sz="1200" dirty="0">
                <a:latin typeface="微软雅黑" pitchFamily="34" charset="-122"/>
                <a:ea typeface="微软雅黑" pitchFamily="34" charset="-122"/>
              </a:rPr>
              <a:t>文件后，可以进行筛选格式操作，帮助选择目标文件，进行代码添加</a:t>
            </a:r>
            <a:r>
              <a:rPr lang="zh-CN" altLang="en-US" sz="1200" dirty="0" smtClean="0">
                <a:latin typeface="微软雅黑" pitchFamily="34" charset="-122"/>
                <a:ea typeface="微软雅黑" pitchFamily="34" charset="-122"/>
              </a:rPr>
              <a:t>。</a:t>
            </a:r>
            <a:endParaRPr lang="zh-CN" altLang="en-US" sz="1200" dirty="0">
              <a:latin typeface="微软雅黑" pitchFamily="34" charset="-122"/>
              <a:ea typeface="微软雅黑" pitchFamily="34" charset="-122"/>
            </a:endParaRPr>
          </a:p>
        </p:txBody>
      </p:sp>
      <p:sp>
        <p:nvSpPr>
          <p:cNvPr id="4" name="矩形 3"/>
          <p:cNvSpPr/>
          <p:nvPr/>
        </p:nvSpPr>
        <p:spPr>
          <a:xfrm>
            <a:off x="233967" y="3788526"/>
            <a:ext cx="2400235" cy="646331"/>
          </a:xfrm>
          <a:prstGeom prst="rect">
            <a:avLst/>
          </a:prstGeom>
          <a:solidFill>
            <a:schemeClr val="accent5">
              <a:lumMod val="20000"/>
              <a:lumOff val="80000"/>
            </a:schemeClr>
          </a:solidFill>
        </p:spPr>
        <p:txBody>
          <a:bodyPr wrap="square">
            <a:spAutoFit/>
          </a:bodyPr>
          <a:lstStyle/>
          <a:p>
            <a:pPr lvl="0">
              <a:spcBef>
                <a:spcPts val="600"/>
              </a:spcBef>
              <a:buClr>
                <a:srgbClr val="4F81BD"/>
              </a:buClr>
              <a:buSzPct val="76000"/>
            </a:pPr>
            <a:r>
              <a:rPr lang="en-US" altLang="zh-CN" sz="1200" b="1" dirty="0" smtClean="0">
                <a:solidFill>
                  <a:prstClr val="black"/>
                </a:solidFill>
                <a:latin typeface="微软雅黑" pitchFamily="34" charset="-122"/>
                <a:ea typeface="微软雅黑" pitchFamily="34" charset="-122"/>
              </a:rPr>
              <a:t>【</a:t>
            </a:r>
            <a:r>
              <a:rPr lang="zh-CN" altLang="en-US" sz="1200" b="1" dirty="0" smtClean="0">
                <a:solidFill>
                  <a:prstClr val="black"/>
                </a:solidFill>
                <a:latin typeface="微软雅黑" pitchFamily="34" charset="-122"/>
                <a:ea typeface="微软雅黑" pitchFamily="34" charset="-122"/>
              </a:rPr>
              <a:t>筛选文件</a:t>
            </a:r>
            <a:r>
              <a:rPr lang="en-US" altLang="zh-CN" sz="1200" b="1" dirty="0" smtClean="0">
                <a:solidFill>
                  <a:prstClr val="black"/>
                </a:solidFill>
                <a:latin typeface="微软雅黑" pitchFamily="34" charset="-122"/>
                <a:ea typeface="微软雅黑" pitchFamily="34" charset="-122"/>
              </a:rPr>
              <a:t>】</a:t>
            </a:r>
          </a:p>
          <a:p>
            <a:pPr lvl="0">
              <a:spcBef>
                <a:spcPts val="0"/>
              </a:spcBef>
              <a:buClr>
                <a:srgbClr val="4F81BD"/>
              </a:buClr>
              <a:buSzPct val="76000"/>
            </a:pPr>
            <a:r>
              <a:rPr lang="zh-CN" altLang="en-US" sz="1200" dirty="0" smtClean="0">
                <a:solidFill>
                  <a:prstClr val="black"/>
                </a:solidFill>
                <a:latin typeface="微软雅黑" pitchFamily="34" charset="-122"/>
                <a:ea typeface="微软雅黑" pitchFamily="34" charset="-122"/>
              </a:rPr>
              <a:t>可以通过筛选文件格式来勾</a:t>
            </a:r>
            <a:r>
              <a:rPr lang="zh-CN" altLang="en-US" sz="1200" dirty="0">
                <a:solidFill>
                  <a:prstClr val="black"/>
                </a:solidFill>
                <a:latin typeface="微软雅黑" pitchFamily="34" charset="-122"/>
                <a:ea typeface="微软雅黑" pitchFamily="34" charset="-122"/>
              </a:rPr>
              <a:t>选目标</a:t>
            </a:r>
            <a:r>
              <a:rPr lang="zh-CN" altLang="en-US" sz="1200" dirty="0" smtClean="0">
                <a:solidFill>
                  <a:prstClr val="black"/>
                </a:solidFill>
                <a:latin typeface="微软雅黑" pitchFamily="34" charset="-122"/>
                <a:ea typeface="微软雅黑" pitchFamily="34" charset="-122"/>
              </a:rPr>
              <a:t>文件</a:t>
            </a:r>
            <a:endParaRPr lang="zh-CN" altLang="en-US" sz="1200" dirty="0">
              <a:solidFill>
                <a:prstClr val="black"/>
              </a:solidFill>
              <a:latin typeface="微软雅黑" pitchFamily="34" charset="-122"/>
              <a:ea typeface="微软雅黑" pitchFamily="34" charset="-122"/>
            </a:endParaRPr>
          </a:p>
        </p:txBody>
      </p:sp>
      <p:sp>
        <p:nvSpPr>
          <p:cNvPr id="6" name="矩形 5"/>
          <p:cNvSpPr/>
          <p:nvPr/>
        </p:nvSpPr>
        <p:spPr>
          <a:xfrm>
            <a:off x="5862040" y="1858716"/>
            <a:ext cx="1698938" cy="827481"/>
          </a:xfrm>
          <a:prstGeom prst="rect">
            <a:avLst/>
          </a:prstGeom>
          <a:solidFill>
            <a:schemeClr val="accent5">
              <a:lumMod val="20000"/>
              <a:lumOff val="80000"/>
            </a:schemeClr>
          </a:solidFill>
        </p:spPr>
        <p:txBody>
          <a:bodyPr wrap="square" anchor="ctr">
            <a:noAutofit/>
          </a:bodyPr>
          <a:lstStyle/>
          <a:p>
            <a:pPr lvl="0">
              <a:spcBef>
                <a:spcPts val="600"/>
              </a:spcBef>
              <a:buClr>
                <a:srgbClr val="4F81BD"/>
              </a:buClr>
              <a:buSzPct val="76000"/>
            </a:pPr>
            <a:r>
              <a:rPr lang="en-US" altLang="zh-CN" sz="1200" b="1" dirty="0" smtClean="0">
                <a:solidFill>
                  <a:prstClr val="black"/>
                </a:solidFill>
                <a:latin typeface="微软雅黑" pitchFamily="34" charset="-122"/>
                <a:ea typeface="微软雅黑" pitchFamily="34" charset="-122"/>
              </a:rPr>
              <a:t>【</a:t>
            </a:r>
            <a:r>
              <a:rPr lang="zh-CN" altLang="en-US" sz="1200" b="1" dirty="0" smtClean="0">
                <a:solidFill>
                  <a:prstClr val="black"/>
                </a:solidFill>
                <a:latin typeface="微软雅黑" pitchFamily="34" charset="-122"/>
                <a:ea typeface="微软雅黑" pitchFamily="34" charset="-122"/>
              </a:rPr>
              <a:t>完成本地添加</a:t>
            </a:r>
            <a:r>
              <a:rPr lang="en-US" altLang="zh-CN" sz="1200" b="1" dirty="0" smtClean="0">
                <a:solidFill>
                  <a:prstClr val="black"/>
                </a:solidFill>
                <a:latin typeface="微软雅黑" pitchFamily="34" charset="-122"/>
                <a:ea typeface="微软雅黑" pitchFamily="34" charset="-122"/>
              </a:rPr>
              <a:t>】</a:t>
            </a:r>
          </a:p>
          <a:p>
            <a:pPr lvl="0">
              <a:spcBef>
                <a:spcPts val="0"/>
              </a:spcBef>
              <a:buClr>
                <a:srgbClr val="4F81BD"/>
              </a:buClr>
              <a:buSzPct val="76000"/>
            </a:pPr>
            <a:r>
              <a:rPr lang="zh-CN" altLang="en-US" sz="1200" dirty="0" smtClean="0">
                <a:solidFill>
                  <a:prstClr val="black"/>
                </a:solidFill>
                <a:latin typeface="微软雅黑" pitchFamily="34" charset="-122"/>
                <a:ea typeface="微软雅黑" pitchFamily="34" charset="-122"/>
              </a:rPr>
              <a:t>点击</a:t>
            </a:r>
            <a:r>
              <a:rPr lang="zh-CN" altLang="en-US" sz="1200" dirty="0">
                <a:solidFill>
                  <a:prstClr val="black"/>
                </a:solidFill>
                <a:latin typeface="微软雅黑" pitchFamily="34" charset="-122"/>
                <a:ea typeface="微软雅黑" pitchFamily="34" charset="-122"/>
              </a:rPr>
              <a:t>右上角的添加代码按钮，完成</a:t>
            </a:r>
            <a:r>
              <a:rPr lang="zh-CN" altLang="en-US" sz="1200" dirty="0" smtClean="0">
                <a:solidFill>
                  <a:prstClr val="black"/>
                </a:solidFill>
                <a:latin typeface="微软雅黑" pitchFamily="34" charset="-122"/>
                <a:ea typeface="微软雅黑" pitchFamily="34" charset="-122"/>
              </a:rPr>
              <a:t>添加</a:t>
            </a:r>
            <a:endParaRPr lang="zh-CN" altLang="en-US" sz="1200" dirty="0">
              <a:solidFill>
                <a:prstClr val="black"/>
              </a:solidFill>
              <a:latin typeface="微软雅黑" pitchFamily="34" charset="-122"/>
              <a:ea typeface="微软雅黑" pitchFamily="34" charset="-122"/>
            </a:endParaRPr>
          </a:p>
        </p:txBody>
      </p:sp>
      <p:sp>
        <p:nvSpPr>
          <p:cNvPr id="19" name="矩形 18"/>
          <p:cNvSpPr/>
          <p:nvPr/>
        </p:nvSpPr>
        <p:spPr>
          <a:xfrm>
            <a:off x="4075449" y="2950850"/>
            <a:ext cx="1224000" cy="216000"/>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0" name="肘形连接符 19"/>
          <p:cNvCxnSpPr>
            <a:stCxn id="19" idx="1"/>
            <a:endCxn id="2" idx="2"/>
          </p:cNvCxnSpPr>
          <p:nvPr/>
        </p:nvCxnSpPr>
        <p:spPr>
          <a:xfrm rot="10800000">
            <a:off x="2258017" y="2016922"/>
            <a:ext cx="1817433" cy="1041928"/>
          </a:xfrm>
          <a:prstGeom prst="bentConnector2">
            <a:avLst/>
          </a:prstGeom>
          <a:ln>
            <a:tailEnd type="arrow"/>
          </a:ln>
        </p:spPr>
        <p:style>
          <a:lnRef idx="2">
            <a:schemeClr val="dk1"/>
          </a:lnRef>
          <a:fillRef idx="0">
            <a:schemeClr val="dk1"/>
          </a:fillRef>
          <a:effectRef idx="1">
            <a:schemeClr val="dk1"/>
          </a:effectRef>
          <a:fontRef idx="minor">
            <a:schemeClr val="tx1"/>
          </a:fontRef>
        </p:style>
      </p:cxnSp>
      <p:sp>
        <p:nvSpPr>
          <p:cNvPr id="21" name="矩形 20"/>
          <p:cNvSpPr/>
          <p:nvPr/>
        </p:nvSpPr>
        <p:spPr>
          <a:xfrm>
            <a:off x="7632622" y="3060000"/>
            <a:ext cx="849469" cy="288000"/>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5" name="矩形 34"/>
          <p:cNvSpPr/>
          <p:nvPr/>
        </p:nvSpPr>
        <p:spPr>
          <a:xfrm>
            <a:off x="4075449" y="3449937"/>
            <a:ext cx="1600951" cy="1323508"/>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39" name="肘形连接符 38"/>
          <p:cNvCxnSpPr>
            <a:stCxn id="35" idx="1"/>
            <a:endCxn id="4" idx="0"/>
          </p:cNvCxnSpPr>
          <p:nvPr/>
        </p:nvCxnSpPr>
        <p:spPr>
          <a:xfrm rot="10800000">
            <a:off x="1434085" y="3788527"/>
            <a:ext cx="2641364" cy="323165"/>
          </a:xfrm>
          <a:prstGeom prst="bentConnector4">
            <a:avLst>
              <a:gd name="adj1" fmla="val 27282"/>
              <a:gd name="adj2" fmla="val 170738"/>
            </a:avLst>
          </a:prstGeom>
          <a:ln>
            <a:tailEnd type="arrow"/>
          </a:ln>
        </p:spPr>
        <p:style>
          <a:lnRef idx="2">
            <a:schemeClr val="dk1"/>
          </a:lnRef>
          <a:fillRef idx="0">
            <a:schemeClr val="dk1"/>
          </a:fillRef>
          <a:effectRef idx="1">
            <a:schemeClr val="dk1"/>
          </a:effectRef>
          <a:fontRef idx="minor">
            <a:schemeClr val="tx1"/>
          </a:fontRef>
        </p:style>
      </p:cxnSp>
      <p:sp>
        <p:nvSpPr>
          <p:cNvPr id="45" name="椭圆 44"/>
          <p:cNvSpPr/>
          <p:nvPr/>
        </p:nvSpPr>
        <p:spPr bwMode="auto">
          <a:xfrm>
            <a:off x="1861203" y="2686197"/>
            <a:ext cx="360362" cy="360363"/>
          </a:xfrm>
          <a:prstGeom prst="ellipse">
            <a:avLst/>
          </a:prstGeom>
          <a:ln/>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zh-CN" sz="1600" b="1" dirty="0">
                <a:latin typeface="微软雅黑" pitchFamily="34" charset="-122"/>
                <a:ea typeface="微软雅黑" pitchFamily="34" charset="-122"/>
              </a:rPr>
              <a:t>1</a:t>
            </a:r>
            <a:endParaRPr lang="zh-CN" altLang="en-US" sz="1600" b="1" dirty="0">
              <a:latin typeface="微软雅黑" pitchFamily="34" charset="-122"/>
              <a:ea typeface="微软雅黑" pitchFamily="34" charset="-122"/>
            </a:endParaRPr>
          </a:p>
        </p:txBody>
      </p:sp>
      <p:sp>
        <p:nvSpPr>
          <p:cNvPr id="46" name="椭圆 45"/>
          <p:cNvSpPr/>
          <p:nvPr/>
        </p:nvSpPr>
        <p:spPr bwMode="auto">
          <a:xfrm>
            <a:off x="776602" y="3269755"/>
            <a:ext cx="360362" cy="360363"/>
          </a:xfrm>
          <a:prstGeom prst="ellipse">
            <a:avLst/>
          </a:prstGeom>
          <a:ln/>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zh-CN" sz="1600" b="1" dirty="0" smtClean="0">
                <a:latin typeface="微软雅黑" pitchFamily="34" charset="-122"/>
                <a:ea typeface="微软雅黑" pitchFamily="34" charset="-122"/>
              </a:rPr>
              <a:t>2</a:t>
            </a:r>
            <a:endParaRPr lang="zh-CN" altLang="en-US" sz="1600" b="1" dirty="0">
              <a:latin typeface="微软雅黑" pitchFamily="34" charset="-122"/>
              <a:ea typeface="微软雅黑" pitchFamily="34" charset="-122"/>
            </a:endParaRPr>
          </a:p>
        </p:txBody>
      </p:sp>
      <p:sp>
        <p:nvSpPr>
          <p:cNvPr id="47" name="椭圆 46"/>
          <p:cNvSpPr/>
          <p:nvPr/>
        </p:nvSpPr>
        <p:spPr bwMode="auto">
          <a:xfrm>
            <a:off x="8121729" y="2631206"/>
            <a:ext cx="360362" cy="360363"/>
          </a:xfrm>
          <a:prstGeom prst="ellipse">
            <a:avLst/>
          </a:prstGeom>
          <a:ln/>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zh-CN" sz="1600" b="1" dirty="0" smtClean="0">
                <a:latin typeface="微软雅黑" pitchFamily="34" charset="-122"/>
                <a:ea typeface="微软雅黑" pitchFamily="34" charset="-122"/>
              </a:rPr>
              <a:t>3</a:t>
            </a:r>
            <a:endParaRPr lang="zh-CN" altLang="en-US" sz="1600" b="1" dirty="0">
              <a:latin typeface="微软雅黑" pitchFamily="34" charset="-122"/>
              <a:ea typeface="微软雅黑" pitchFamily="34" charset="-122"/>
            </a:endParaRPr>
          </a:p>
        </p:txBody>
      </p:sp>
      <p:sp>
        <p:nvSpPr>
          <p:cNvPr id="17" name="灯片编号占位符 4"/>
          <p:cNvSpPr txBox="1">
            <a:spLocks/>
          </p:cNvSpPr>
          <p:nvPr/>
        </p:nvSpPr>
        <p:spPr>
          <a:xfrm>
            <a:off x="6838950" y="6459538"/>
            <a:ext cx="2133600" cy="365125"/>
          </a:xfrm>
          <a:prstGeom prst="rect">
            <a:avLst/>
          </a:prstGeom>
        </p:spPr>
        <p:txBody>
          <a:bodyPr anchor="ctr"/>
          <a:lstStyle/>
          <a:p>
            <a:pPr algn="r" fontAlgn="auto">
              <a:spcBef>
                <a:spcPts val="0"/>
              </a:spcBef>
              <a:spcAft>
                <a:spcPts val="0"/>
              </a:spcAft>
              <a:defRPr/>
            </a:pPr>
            <a:fld id="{157D729A-D8D0-4746-AB48-D44D9057A6C2}" type="slidenum">
              <a:rPr lang="zh-CN" altLang="en-US" sz="1200">
                <a:solidFill>
                  <a:schemeClr val="bg1"/>
                </a:solidFill>
                <a:latin typeface="+mn-lt"/>
                <a:ea typeface="+mn-ea"/>
              </a:rPr>
              <a:pPr algn="r" fontAlgn="auto">
                <a:spcBef>
                  <a:spcPts val="0"/>
                </a:spcBef>
                <a:spcAft>
                  <a:spcPts val="0"/>
                </a:spcAft>
                <a:defRPr/>
              </a:pPr>
              <a:t>19</a:t>
            </a:fld>
            <a:endParaRPr lang="zh-CN" altLang="en-US" sz="1200" dirty="0">
              <a:solidFill>
                <a:schemeClr val="bg1"/>
              </a:solidFill>
              <a:latin typeface="+mn-lt"/>
              <a:ea typeface="+mn-ea"/>
            </a:endParaRPr>
          </a:p>
        </p:txBody>
      </p:sp>
      <p:cxnSp>
        <p:nvCxnSpPr>
          <p:cNvPr id="25" name="肘形连接符 24"/>
          <p:cNvCxnSpPr>
            <a:stCxn id="21" idx="0"/>
            <a:endCxn id="6" idx="3"/>
          </p:cNvCxnSpPr>
          <p:nvPr/>
        </p:nvCxnSpPr>
        <p:spPr>
          <a:xfrm rot="16200000" flipV="1">
            <a:off x="7415397" y="2418039"/>
            <a:ext cx="787543" cy="496379"/>
          </a:xfrm>
          <a:prstGeom prst="bentConnector2">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 xmlns:p14="http://schemas.microsoft.com/office/powerpoint/2010/main" val="40941844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2"/>
          <p:cNvSpPr txBox="1">
            <a:spLocks/>
          </p:cNvSpPr>
          <p:nvPr/>
        </p:nvSpPr>
        <p:spPr>
          <a:xfrm>
            <a:off x="2411760" y="1772816"/>
            <a:ext cx="4320479" cy="3384376"/>
          </a:xfrm>
          <a:prstGeom prst="roundRect">
            <a:avLst>
              <a:gd name="adj" fmla="val 7465"/>
            </a:avLst>
          </a:prstGeom>
          <a:ln w="25400" cap="flat" cmpd="sng" algn="ctr">
            <a:noFill/>
            <a:prstDash val="soli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lnRef>
          <a:fillRef idx="1">
            <a:schemeClr val="lt1"/>
          </a:fillRef>
          <a:effectRef idx="0">
            <a:schemeClr val="accent1"/>
          </a:effectRef>
          <a:fontRef idx="minor">
            <a:schemeClr val="dk1"/>
          </a:fontRef>
        </p:style>
        <p:txBody>
          <a:bodyPr vert="horz" lIns="91428" tIns="45715" rIns="91428" bIns="45715" rtlCol="0" anchor="ctr">
            <a:noAutofit/>
          </a:bodyPr>
          <a:lstStyle>
            <a:lvl1pPr marL="342857" indent="-342857" algn="l" defTabSz="914289" rtl="0" eaLnBrk="1" latinLnBrk="0" hangingPunct="1">
              <a:spcBef>
                <a:spcPct val="20000"/>
              </a:spcBef>
              <a:buFont typeface="Arial" pitchFamily="34" charset="0"/>
              <a:buChar char="•"/>
              <a:defRPr sz="1700" kern="1200">
                <a:solidFill>
                  <a:schemeClr val="dk1"/>
                </a:solidFill>
                <a:latin typeface="+mn-lt"/>
                <a:ea typeface="+mn-ea"/>
                <a:cs typeface="+mn-cs"/>
              </a:defRPr>
            </a:lvl1pPr>
            <a:lvl2pPr marL="742860" indent="-285715" algn="l" defTabSz="914289" rtl="0" eaLnBrk="1" latinLnBrk="0" hangingPunct="1">
              <a:spcBef>
                <a:spcPct val="20000"/>
              </a:spcBef>
              <a:buFont typeface="Arial" pitchFamily="34" charset="0"/>
              <a:buChar char="–"/>
              <a:defRPr sz="1600" kern="1200">
                <a:solidFill>
                  <a:schemeClr val="dk1"/>
                </a:solidFill>
                <a:latin typeface="+mn-lt"/>
                <a:ea typeface="+mn-ea"/>
                <a:cs typeface="+mn-cs"/>
              </a:defRPr>
            </a:lvl2pPr>
            <a:lvl3pPr marL="1142862" indent="-228573" algn="l" defTabSz="914289" rtl="0" eaLnBrk="1" latinLnBrk="0" hangingPunct="1">
              <a:spcBef>
                <a:spcPct val="20000"/>
              </a:spcBef>
              <a:buFont typeface="Arial" pitchFamily="34" charset="0"/>
              <a:buChar char="•"/>
              <a:defRPr sz="1400" kern="1200">
                <a:solidFill>
                  <a:schemeClr val="dk1"/>
                </a:solidFill>
                <a:latin typeface="+mn-lt"/>
                <a:ea typeface="+mn-ea"/>
                <a:cs typeface="+mn-cs"/>
              </a:defRPr>
            </a:lvl3pPr>
            <a:lvl4pPr marL="1600007" indent="-228573" algn="l" defTabSz="914289" rtl="0" eaLnBrk="1" latinLnBrk="0" hangingPunct="1">
              <a:spcBef>
                <a:spcPct val="20000"/>
              </a:spcBef>
              <a:buFont typeface="Arial" pitchFamily="34" charset="0"/>
              <a:buChar char="–"/>
              <a:defRPr sz="1200" kern="1200">
                <a:solidFill>
                  <a:schemeClr val="dk1"/>
                </a:solidFill>
                <a:latin typeface="+mn-lt"/>
                <a:ea typeface="+mn-ea"/>
                <a:cs typeface="+mn-cs"/>
              </a:defRPr>
            </a:lvl4pPr>
            <a:lvl5pPr marL="2057152" indent="-228573" algn="l" defTabSz="914289" rtl="0" eaLnBrk="1" latinLnBrk="0" hangingPunct="1">
              <a:spcBef>
                <a:spcPct val="20000"/>
              </a:spcBef>
              <a:buFont typeface="Arial" pitchFamily="34" charset="0"/>
              <a:buChar char="»"/>
              <a:defRPr sz="1200" kern="1200">
                <a:solidFill>
                  <a:schemeClr val="dk1"/>
                </a:solidFill>
                <a:latin typeface="+mn-lt"/>
                <a:ea typeface="+mn-ea"/>
                <a:cs typeface="+mn-cs"/>
              </a:defRPr>
            </a:lvl5pPr>
            <a:lvl6pPr marL="2514298" indent="-228573" algn="l" defTabSz="914289" rtl="0" eaLnBrk="1" latinLnBrk="0" hangingPunct="1">
              <a:spcBef>
                <a:spcPct val="20000"/>
              </a:spcBef>
              <a:buFont typeface="Arial" pitchFamily="34" charset="0"/>
              <a:buChar char="•"/>
              <a:defRPr sz="2100" kern="1200">
                <a:solidFill>
                  <a:schemeClr val="dk1"/>
                </a:solidFill>
                <a:latin typeface="+mn-lt"/>
                <a:ea typeface="+mn-ea"/>
                <a:cs typeface="+mn-cs"/>
              </a:defRPr>
            </a:lvl6pPr>
            <a:lvl7pPr marL="2971443" indent="-228573" algn="l" defTabSz="914289" rtl="0" eaLnBrk="1" latinLnBrk="0" hangingPunct="1">
              <a:spcBef>
                <a:spcPct val="20000"/>
              </a:spcBef>
              <a:buFont typeface="Arial" pitchFamily="34" charset="0"/>
              <a:buChar char="•"/>
              <a:defRPr sz="2100" kern="1200">
                <a:solidFill>
                  <a:schemeClr val="dk1"/>
                </a:solidFill>
                <a:latin typeface="+mn-lt"/>
                <a:ea typeface="+mn-ea"/>
                <a:cs typeface="+mn-cs"/>
              </a:defRPr>
            </a:lvl7pPr>
            <a:lvl8pPr marL="3428586" indent="-228573" algn="l" defTabSz="914289" rtl="0" eaLnBrk="1" latinLnBrk="0" hangingPunct="1">
              <a:spcBef>
                <a:spcPct val="20000"/>
              </a:spcBef>
              <a:buFont typeface="Arial" pitchFamily="34" charset="0"/>
              <a:buChar char="•"/>
              <a:defRPr sz="2100" kern="1200">
                <a:solidFill>
                  <a:schemeClr val="dk1"/>
                </a:solidFill>
                <a:latin typeface="+mn-lt"/>
                <a:ea typeface="+mn-ea"/>
                <a:cs typeface="+mn-cs"/>
              </a:defRPr>
            </a:lvl8pPr>
            <a:lvl9pPr marL="3885730" indent="-228573" algn="l" defTabSz="914289" rtl="0" eaLnBrk="1" latinLnBrk="0" hangingPunct="1">
              <a:spcBef>
                <a:spcPct val="20000"/>
              </a:spcBef>
              <a:buFont typeface="Arial" pitchFamily="34" charset="0"/>
              <a:buChar char="•"/>
              <a:defRPr sz="2100" kern="1200">
                <a:solidFill>
                  <a:schemeClr val="dk1"/>
                </a:solidFill>
                <a:latin typeface="+mn-lt"/>
                <a:ea typeface="+mn-ea"/>
                <a:cs typeface="+mn-cs"/>
              </a:defRPr>
            </a:lvl9pPr>
          </a:lstStyle>
          <a:p>
            <a:r>
              <a:rPr lang="zh-CN" altLang="en-US" sz="2000" b="1" dirty="0" smtClean="0">
                <a:solidFill>
                  <a:schemeClr val="tx1"/>
                </a:solidFill>
                <a:latin typeface="微软雅黑" pitchFamily="34" charset="-122"/>
                <a:ea typeface="微软雅黑" pitchFamily="34" charset="-122"/>
              </a:rPr>
              <a:t>认识商桥</a:t>
            </a:r>
            <a:endParaRPr lang="en-US" altLang="zh-CN" sz="2000" b="1" dirty="0" smtClean="0">
              <a:solidFill>
                <a:schemeClr val="tx1"/>
              </a:solidFill>
              <a:latin typeface="微软雅黑" pitchFamily="34" charset="-122"/>
              <a:ea typeface="微软雅黑" pitchFamily="34" charset="-122"/>
            </a:endParaRPr>
          </a:p>
          <a:p>
            <a:r>
              <a:rPr lang="zh-CN" altLang="en-US" sz="2000" b="1" dirty="0" smtClean="0">
                <a:solidFill>
                  <a:schemeClr val="bg1">
                    <a:lumMod val="85000"/>
                  </a:schemeClr>
                </a:solidFill>
                <a:latin typeface="微软雅黑" pitchFamily="34" charset="-122"/>
                <a:ea typeface="微软雅黑" pitchFamily="34" charset="-122"/>
              </a:rPr>
              <a:t>商桥</a:t>
            </a:r>
            <a:r>
              <a:rPr lang="en-US" altLang="zh-CN" sz="2000" b="1" dirty="0" smtClean="0">
                <a:solidFill>
                  <a:schemeClr val="bg1">
                    <a:lumMod val="85000"/>
                  </a:schemeClr>
                </a:solidFill>
                <a:latin typeface="微软雅黑" pitchFamily="34" charset="-122"/>
                <a:ea typeface="微软雅黑" pitchFamily="34" charset="-122"/>
              </a:rPr>
              <a:t>3.0</a:t>
            </a:r>
            <a:r>
              <a:rPr lang="zh-CN" altLang="en-US" sz="2000" b="1" dirty="0" smtClean="0">
                <a:solidFill>
                  <a:schemeClr val="bg1">
                    <a:lumMod val="85000"/>
                  </a:schemeClr>
                </a:solidFill>
                <a:latin typeface="微软雅黑" pitchFamily="34" charset="-122"/>
                <a:ea typeface="微软雅黑" pitchFamily="34" charset="-122"/>
              </a:rPr>
              <a:t>使用方法</a:t>
            </a:r>
            <a:endParaRPr lang="en-US" altLang="zh-CN" sz="2000" b="1" dirty="0" smtClean="0">
              <a:solidFill>
                <a:schemeClr val="bg1">
                  <a:lumMod val="85000"/>
                </a:schemeClr>
              </a:solidFill>
              <a:latin typeface="微软雅黑" pitchFamily="34" charset="-122"/>
              <a:ea typeface="微软雅黑" pitchFamily="34" charset="-122"/>
            </a:endParaRPr>
          </a:p>
          <a:p>
            <a:r>
              <a:rPr lang="zh-CN" altLang="en-US" sz="1200" b="1" dirty="0" smtClean="0">
                <a:solidFill>
                  <a:schemeClr val="bg1">
                    <a:lumMod val="85000"/>
                  </a:schemeClr>
                </a:solidFill>
                <a:latin typeface="微软雅黑" pitchFamily="34" charset="-122"/>
                <a:ea typeface="微软雅黑" pitchFamily="34" charset="-122"/>
              </a:rPr>
              <a:t>站点设置</a:t>
            </a:r>
            <a:endParaRPr lang="en-US" altLang="zh-CN" sz="1200" b="1" dirty="0" smtClean="0">
              <a:solidFill>
                <a:schemeClr val="bg1">
                  <a:lumMod val="85000"/>
                </a:schemeClr>
              </a:solidFill>
              <a:latin typeface="微软雅黑" pitchFamily="34" charset="-122"/>
              <a:ea typeface="微软雅黑" pitchFamily="34" charset="-122"/>
            </a:endParaRPr>
          </a:p>
          <a:p>
            <a:r>
              <a:rPr lang="zh-CN" altLang="en-US" sz="1200" b="1" dirty="0" smtClean="0">
                <a:solidFill>
                  <a:schemeClr val="bg1">
                    <a:lumMod val="85000"/>
                  </a:schemeClr>
                </a:solidFill>
                <a:latin typeface="微软雅黑" pitchFamily="34" charset="-122"/>
                <a:ea typeface="微软雅黑" pitchFamily="34" charset="-122"/>
              </a:rPr>
              <a:t>样式管理</a:t>
            </a:r>
            <a:endParaRPr lang="en-US" altLang="zh-CN" sz="1200" b="1" dirty="0" smtClean="0">
              <a:solidFill>
                <a:schemeClr val="bg1">
                  <a:lumMod val="85000"/>
                </a:schemeClr>
              </a:solidFill>
              <a:latin typeface="微软雅黑" pitchFamily="34" charset="-122"/>
              <a:ea typeface="微软雅黑" pitchFamily="34" charset="-122"/>
            </a:endParaRPr>
          </a:p>
          <a:p>
            <a:r>
              <a:rPr lang="zh-CN" altLang="en-US" sz="1200" b="1" dirty="0" smtClean="0">
                <a:solidFill>
                  <a:schemeClr val="bg1">
                    <a:lumMod val="85000"/>
                  </a:schemeClr>
                </a:solidFill>
                <a:latin typeface="微软雅黑" pitchFamily="34" charset="-122"/>
                <a:ea typeface="微软雅黑" pitchFamily="34" charset="-122"/>
              </a:rPr>
              <a:t>账号管理</a:t>
            </a:r>
            <a:endParaRPr lang="en-US" altLang="zh-CN" sz="1200" b="1" dirty="0" smtClean="0">
              <a:solidFill>
                <a:schemeClr val="bg1">
                  <a:lumMod val="85000"/>
                </a:schemeClr>
              </a:solidFill>
              <a:latin typeface="微软雅黑" pitchFamily="34" charset="-122"/>
              <a:ea typeface="微软雅黑" pitchFamily="34" charset="-122"/>
            </a:endParaRPr>
          </a:p>
          <a:p>
            <a:r>
              <a:rPr lang="zh-CN" altLang="en-US" sz="1200" b="1" dirty="0" smtClean="0">
                <a:solidFill>
                  <a:schemeClr val="bg1">
                    <a:lumMod val="85000"/>
                  </a:schemeClr>
                </a:solidFill>
                <a:latin typeface="微软雅黑" pitchFamily="34" charset="-122"/>
                <a:ea typeface="微软雅黑" pitchFamily="34" charset="-122"/>
              </a:rPr>
              <a:t>角色管理</a:t>
            </a:r>
            <a:endParaRPr lang="en-US" altLang="zh-CN" sz="1200" b="1" dirty="0" smtClean="0">
              <a:solidFill>
                <a:schemeClr val="bg1">
                  <a:lumMod val="85000"/>
                </a:schemeClr>
              </a:solidFill>
              <a:latin typeface="微软雅黑" pitchFamily="34" charset="-122"/>
              <a:ea typeface="微软雅黑" pitchFamily="34" charset="-122"/>
            </a:endParaRPr>
          </a:p>
          <a:p>
            <a:r>
              <a:rPr lang="zh-CN" altLang="en-US" sz="1200" b="1" dirty="0" smtClean="0">
                <a:solidFill>
                  <a:schemeClr val="bg1">
                    <a:lumMod val="85000"/>
                  </a:schemeClr>
                </a:solidFill>
                <a:latin typeface="微软雅黑" pitchFamily="34" charset="-122"/>
                <a:ea typeface="微软雅黑" pitchFamily="34" charset="-122"/>
              </a:rPr>
              <a:t>自动应答</a:t>
            </a:r>
            <a:endParaRPr lang="en-US" altLang="zh-CN" sz="1200" b="1" dirty="0" smtClean="0">
              <a:solidFill>
                <a:schemeClr val="bg1">
                  <a:lumMod val="85000"/>
                </a:schemeClr>
              </a:solidFill>
              <a:latin typeface="微软雅黑" pitchFamily="34" charset="-122"/>
              <a:ea typeface="微软雅黑" pitchFamily="34" charset="-122"/>
            </a:endParaRPr>
          </a:p>
          <a:p>
            <a:r>
              <a:rPr lang="zh-CN" altLang="en-US" sz="2000" b="1" dirty="0" smtClean="0">
                <a:solidFill>
                  <a:schemeClr val="bg1">
                    <a:lumMod val="85000"/>
                  </a:schemeClr>
                </a:solidFill>
                <a:latin typeface="微软雅黑" pitchFamily="34" charset="-122"/>
                <a:ea typeface="微软雅黑" pitchFamily="34" charset="-122"/>
              </a:rPr>
              <a:t>效果监控</a:t>
            </a:r>
            <a:endParaRPr lang="en-US" altLang="zh-CN" sz="2000" b="1" dirty="0" smtClean="0">
              <a:solidFill>
                <a:schemeClr val="bg1">
                  <a:lumMod val="85000"/>
                </a:schemeClr>
              </a:solidFill>
              <a:latin typeface="微软雅黑" pitchFamily="34" charset="-122"/>
              <a:ea typeface="微软雅黑" pitchFamily="34" charset="-122"/>
            </a:endParaRPr>
          </a:p>
          <a:p>
            <a:r>
              <a:rPr lang="zh-CN" altLang="en-US" sz="2000" b="1" dirty="0" smtClean="0">
                <a:solidFill>
                  <a:schemeClr val="bg1">
                    <a:lumMod val="85000"/>
                  </a:schemeClr>
                </a:solidFill>
                <a:latin typeface="微软雅黑" pitchFamily="34" charset="-122"/>
                <a:ea typeface="微软雅黑" pitchFamily="34" charset="-122"/>
              </a:rPr>
              <a:t>常见问题</a:t>
            </a:r>
            <a:endParaRPr lang="en-US" altLang="zh-CN" sz="2000" b="1" dirty="0" smtClean="0">
              <a:solidFill>
                <a:schemeClr val="bg1">
                  <a:lumMod val="85000"/>
                </a:schemeClr>
              </a:solidFill>
              <a:latin typeface="微软雅黑" pitchFamily="34" charset="-122"/>
              <a:ea typeface="微软雅黑" pitchFamily="34" charset="-122"/>
            </a:endParaRPr>
          </a:p>
          <a:p>
            <a:pPr>
              <a:buNone/>
            </a:pPr>
            <a:r>
              <a:rPr lang="en-US" altLang="zh-CN" sz="1400" dirty="0" smtClean="0">
                <a:solidFill>
                  <a:schemeClr val="bg1">
                    <a:lumMod val="65000"/>
                  </a:schemeClr>
                </a:solidFill>
                <a:latin typeface="微软雅黑" pitchFamily="34" charset="-122"/>
                <a:ea typeface="微软雅黑" pitchFamily="34" charset="-122"/>
              </a:rPr>
              <a:t>       </a:t>
            </a:r>
            <a:endParaRPr lang="en-US" altLang="zh-CN" sz="2000" b="1" dirty="0">
              <a:solidFill>
                <a:schemeClr val="tx1"/>
              </a:solidFill>
              <a:latin typeface="微软雅黑" pitchFamily="34" charset="-122"/>
              <a:ea typeface="微软雅黑" pitchFamily="34" charset="-122"/>
            </a:endParaRPr>
          </a:p>
        </p:txBody>
      </p:sp>
      <p:sp>
        <p:nvSpPr>
          <p:cNvPr id="4" name="页脚占位符 3"/>
          <p:cNvSpPr>
            <a:spLocks noGrp="1"/>
          </p:cNvSpPr>
          <p:nvPr>
            <p:ph type="ftr" sz="quarter" idx="11"/>
          </p:nvPr>
        </p:nvSpPr>
        <p:spPr/>
        <p:txBody>
          <a:bodyPr/>
          <a:lstStyle/>
          <a:p>
            <a:r>
              <a:rPr lang="zh-CN" altLang="en-US" smtClean="0"/>
              <a:t>百度商桥</a:t>
            </a:r>
            <a:endParaRPr lang="zh-CN" altLang="en-US"/>
          </a:p>
        </p:txBody>
      </p:sp>
    </p:spTree>
    <p:extLst>
      <p:ext uri="{BB962C8B-B14F-4D97-AF65-F5344CB8AC3E}">
        <p14:creationId xmlns="" xmlns:p14="http://schemas.microsoft.com/office/powerpoint/2010/main" val="14111536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如何使用商桥</a:t>
            </a:r>
            <a:r>
              <a:rPr lang="en-US" altLang="zh-CN" dirty="0" smtClean="0"/>
              <a:t>-</a:t>
            </a:r>
            <a:r>
              <a:rPr lang="zh-CN" altLang="en-US" dirty="0" smtClean="0"/>
              <a:t>添加代码</a:t>
            </a:r>
            <a:endParaRPr lang="zh-CN" altLang="en-US" dirty="0"/>
          </a:p>
        </p:txBody>
      </p:sp>
      <p:pic>
        <p:nvPicPr>
          <p:cNvPr id="4" name="Picture 2"/>
          <p:cNvPicPr>
            <a:picLocks noChangeAspect="1" noChangeArrowheads="1"/>
          </p:cNvPicPr>
          <p:nvPr/>
        </p:nvPicPr>
        <p:blipFill rotWithShape="1">
          <a:blip r:embed="rId2" cstate="email">
            <a:extLst>
              <a:ext uri="{28A0092B-C50C-407E-A947-70E740481C1C}">
                <a14:useLocalDpi xmlns="" xmlns:a14="http://schemas.microsoft.com/office/drawing/2010/main"/>
              </a:ext>
            </a:extLst>
          </a:blip>
          <a:srcRect t="16874"/>
          <a:stretch/>
        </p:blipFill>
        <p:spPr bwMode="auto">
          <a:xfrm>
            <a:off x="2843808" y="2977116"/>
            <a:ext cx="6048672" cy="33125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矩形 4"/>
          <p:cNvSpPr/>
          <p:nvPr/>
        </p:nvSpPr>
        <p:spPr>
          <a:xfrm>
            <a:off x="233967" y="1188923"/>
            <a:ext cx="4048098" cy="828000"/>
          </a:xfrm>
          <a:prstGeom prst="rect">
            <a:avLst/>
          </a:prstGeom>
          <a:solidFill>
            <a:schemeClr val="accent5">
              <a:lumMod val="20000"/>
              <a:lumOff val="80000"/>
            </a:schemeClr>
          </a:solidFill>
        </p:spPr>
        <p:txBody>
          <a:bodyPr wrap="square">
            <a:spAutoFit/>
          </a:bodyPr>
          <a:lstStyle/>
          <a:p>
            <a:pPr eaLnBrk="1" hangingPunct="1">
              <a:spcBef>
                <a:spcPts val="600"/>
              </a:spcBef>
              <a:buClr>
                <a:schemeClr val="accent1"/>
              </a:buClr>
              <a:buSzPct val="76000"/>
            </a:pPr>
            <a:r>
              <a:rPr lang="en-US" altLang="zh-CN" sz="1200" b="1" dirty="0" smtClean="0">
                <a:latin typeface="微软雅黑" pitchFamily="34" charset="-122"/>
                <a:ea typeface="微软雅黑" pitchFamily="34" charset="-122"/>
              </a:rPr>
              <a:t>【</a:t>
            </a:r>
            <a:r>
              <a:rPr lang="zh-CN" altLang="en-US" sz="1200" b="1" dirty="0" smtClean="0">
                <a:latin typeface="微软雅黑" pitchFamily="34" charset="-122"/>
                <a:ea typeface="微软雅黑" pitchFamily="34" charset="-122"/>
              </a:rPr>
              <a:t>链接</a:t>
            </a:r>
            <a:r>
              <a:rPr lang="en-US" altLang="zh-CN" sz="1200" b="1" dirty="0" smtClean="0">
                <a:latin typeface="微软雅黑" pitchFamily="34" charset="-122"/>
                <a:ea typeface="微软雅黑" pitchFamily="34" charset="-122"/>
              </a:rPr>
              <a:t>FTP】</a:t>
            </a:r>
          </a:p>
          <a:p>
            <a:pPr eaLnBrk="1" hangingPunct="1">
              <a:spcBef>
                <a:spcPts val="0"/>
              </a:spcBef>
              <a:buClr>
                <a:schemeClr val="accent1"/>
              </a:buClr>
              <a:buSzPct val="76000"/>
            </a:pPr>
            <a:r>
              <a:rPr lang="zh-CN" altLang="en-US" sz="1200" dirty="0">
                <a:latin typeface="微软雅黑" pitchFamily="34" charset="-122"/>
                <a:ea typeface="微软雅黑" pitchFamily="34" charset="-122"/>
              </a:rPr>
              <a:t>输入</a:t>
            </a:r>
            <a:r>
              <a:rPr lang="en-US" altLang="zh-CN" sz="1200" dirty="0">
                <a:latin typeface="微软雅黑" pitchFamily="34" charset="-122"/>
                <a:ea typeface="微软雅黑" pitchFamily="34" charset="-122"/>
              </a:rPr>
              <a:t>FTP</a:t>
            </a:r>
            <a:r>
              <a:rPr lang="zh-CN" altLang="en-US" sz="1200" dirty="0">
                <a:latin typeface="微软雅黑" pitchFamily="34" charset="-122"/>
                <a:ea typeface="微软雅黑" pitchFamily="34" charset="-122"/>
              </a:rPr>
              <a:t>地址、用户名、密码；点击链接按钮进行添加文件，可以选择添加</a:t>
            </a:r>
            <a:r>
              <a:rPr lang="zh-CN" altLang="en-US" sz="1200" dirty="0" smtClean="0">
                <a:latin typeface="微软雅黑" pitchFamily="34" charset="-122"/>
                <a:ea typeface="微软雅黑" pitchFamily="34" charset="-122"/>
              </a:rPr>
              <a:t>文件夹进行</a:t>
            </a:r>
            <a:r>
              <a:rPr lang="zh-CN" altLang="en-US" sz="1200" dirty="0">
                <a:latin typeface="微软雅黑" pitchFamily="34" charset="-122"/>
                <a:ea typeface="微软雅黑" pitchFamily="34" charset="-122"/>
              </a:rPr>
              <a:t>批量添加操作，也可以选择直接添加</a:t>
            </a:r>
            <a:r>
              <a:rPr lang="zh-CN" altLang="en-US" sz="1200" dirty="0" smtClean="0">
                <a:latin typeface="微软雅黑" pitchFamily="34" charset="-122"/>
                <a:ea typeface="微软雅黑" pitchFamily="34" charset="-122"/>
              </a:rPr>
              <a:t>文件。</a:t>
            </a:r>
            <a:endParaRPr lang="zh-CN" altLang="en-US" sz="1200" dirty="0">
              <a:latin typeface="微软雅黑" pitchFamily="34" charset="-122"/>
              <a:ea typeface="微软雅黑" pitchFamily="34" charset="-122"/>
            </a:endParaRPr>
          </a:p>
        </p:txBody>
      </p:sp>
      <p:sp>
        <p:nvSpPr>
          <p:cNvPr id="6" name="矩形 5"/>
          <p:cNvSpPr/>
          <p:nvPr/>
        </p:nvSpPr>
        <p:spPr>
          <a:xfrm>
            <a:off x="3991947" y="3021496"/>
            <a:ext cx="3604389" cy="304380"/>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7" name="肘形连接符 6"/>
          <p:cNvCxnSpPr>
            <a:stCxn id="6" idx="1"/>
            <a:endCxn id="5" idx="2"/>
          </p:cNvCxnSpPr>
          <p:nvPr/>
        </p:nvCxnSpPr>
        <p:spPr>
          <a:xfrm rot="10800000">
            <a:off x="2258017" y="2016924"/>
            <a:ext cx="1733931" cy="1156763"/>
          </a:xfrm>
          <a:prstGeom prst="bentConnector2">
            <a:avLst/>
          </a:prstGeom>
          <a:ln>
            <a:tailEnd type="arrow"/>
          </a:ln>
        </p:spPr>
        <p:style>
          <a:lnRef idx="2">
            <a:schemeClr val="dk1"/>
          </a:lnRef>
          <a:fillRef idx="0">
            <a:schemeClr val="dk1"/>
          </a:fillRef>
          <a:effectRef idx="1">
            <a:schemeClr val="dk1"/>
          </a:effectRef>
          <a:fontRef idx="minor">
            <a:schemeClr val="tx1"/>
          </a:fontRef>
        </p:style>
      </p:cxnSp>
      <p:sp>
        <p:nvSpPr>
          <p:cNvPr id="16" name="矩形 15"/>
          <p:cNvSpPr/>
          <p:nvPr/>
        </p:nvSpPr>
        <p:spPr>
          <a:xfrm>
            <a:off x="233967" y="3789040"/>
            <a:ext cx="2592490" cy="646331"/>
          </a:xfrm>
          <a:prstGeom prst="rect">
            <a:avLst/>
          </a:prstGeom>
          <a:solidFill>
            <a:schemeClr val="accent5">
              <a:lumMod val="20000"/>
              <a:lumOff val="80000"/>
            </a:schemeClr>
          </a:solidFill>
        </p:spPr>
        <p:txBody>
          <a:bodyPr wrap="square">
            <a:spAutoFit/>
          </a:bodyPr>
          <a:lstStyle/>
          <a:p>
            <a:pPr eaLnBrk="1" hangingPunct="1">
              <a:spcBef>
                <a:spcPts val="600"/>
              </a:spcBef>
              <a:buClr>
                <a:schemeClr val="accent1"/>
              </a:buClr>
              <a:buSzPct val="76000"/>
            </a:pPr>
            <a:r>
              <a:rPr lang="en-US" altLang="zh-CN" sz="1200" b="1" dirty="0" smtClean="0">
                <a:latin typeface="微软雅黑" pitchFamily="34" charset="-122"/>
                <a:ea typeface="微软雅黑" pitchFamily="34" charset="-122"/>
              </a:rPr>
              <a:t>【</a:t>
            </a:r>
            <a:r>
              <a:rPr lang="zh-CN" altLang="en-US" sz="1200" b="1" dirty="0" smtClean="0">
                <a:latin typeface="微软雅黑" pitchFamily="34" charset="-122"/>
                <a:ea typeface="微软雅黑" pitchFamily="34" charset="-122"/>
              </a:rPr>
              <a:t>筛选文件</a:t>
            </a:r>
            <a:r>
              <a:rPr lang="en-US" altLang="zh-CN" sz="1200" b="1" dirty="0" smtClean="0">
                <a:latin typeface="微软雅黑" pitchFamily="34" charset="-122"/>
                <a:ea typeface="微软雅黑" pitchFamily="34" charset="-122"/>
              </a:rPr>
              <a:t>】</a:t>
            </a:r>
          </a:p>
          <a:p>
            <a:pPr eaLnBrk="1" hangingPunct="1">
              <a:spcBef>
                <a:spcPts val="0"/>
              </a:spcBef>
              <a:buClr>
                <a:schemeClr val="accent1"/>
              </a:buClr>
              <a:buSzPct val="76000"/>
            </a:pPr>
            <a:r>
              <a:rPr lang="zh-CN" altLang="en-US" sz="1200" dirty="0">
                <a:latin typeface="微软雅黑" pitchFamily="34" charset="-122"/>
                <a:ea typeface="微软雅黑" pitchFamily="34" charset="-122"/>
              </a:rPr>
              <a:t>链接成功后，可以进行文件格式筛选，选择相应目标</a:t>
            </a:r>
            <a:r>
              <a:rPr lang="zh-CN" altLang="en-US" sz="1200" dirty="0" smtClean="0">
                <a:latin typeface="微软雅黑" pitchFamily="34" charset="-122"/>
                <a:ea typeface="微软雅黑" pitchFamily="34" charset="-122"/>
              </a:rPr>
              <a:t>文件。</a:t>
            </a:r>
            <a:endParaRPr lang="zh-CN" altLang="en-US" sz="1200" dirty="0">
              <a:latin typeface="微软雅黑" pitchFamily="34" charset="-122"/>
              <a:ea typeface="微软雅黑" pitchFamily="34" charset="-122"/>
            </a:endParaRPr>
          </a:p>
        </p:txBody>
      </p:sp>
      <p:sp>
        <p:nvSpPr>
          <p:cNvPr id="17" name="矩形 16"/>
          <p:cNvSpPr/>
          <p:nvPr/>
        </p:nvSpPr>
        <p:spPr>
          <a:xfrm>
            <a:off x="3998111" y="3545652"/>
            <a:ext cx="1600951" cy="1323508"/>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8" name="肘形连接符 17"/>
          <p:cNvCxnSpPr>
            <a:stCxn id="17" idx="1"/>
            <a:endCxn id="16" idx="0"/>
          </p:cNvCxnSpPr>
          <p:nvPr/>
        </p:nvCxnSpPr>
        <p:spPr>
          <a:xfrm rot="10800000">
            <a:off x="1530213" y="3789040"/>
            <a:ext cx="2467899" cy="418366"/>
          </a:xfrm>
          <a:prstGeom prst="bentConnector4">
            <a:avLst>
              <a:gd name="adj1" fmla="val 23738"/>
              <a:gd name="adj2" fmla="val 154641"/>
            </a:avLst>
          </a:prstGeom>
          <a:ln>
            <a:tailEnd type="arrow"/>
          </a:ln>
        </p:spPr>
        <p:style>
          <a:lnRef idx="2">
            <a:schemeClr val="dk1"/>
          </a:lnRef>
          <a:fillRef idx="0">
            <a:schemeClr val="dk1"/>
          </a:fillRef>
          <a:effectRef idx="1">
            <a:schemeClr val="dk1"/>
          </a:effectRef>
          <a:fontRef idx="minor">
            <a:schemeClr val="tx1"/>
          </a:fontRef>
        </p:style>
      </p:cxnSp>
      <p:sp>
        <p:nvSpPr>
          <p:cNvPr id="21" name="矩形 20"/>
          <p:cNvSpPr/>
          <p:nvPr/>
        </p:nvSpPr>
        <p:spPr>
          <a:xfrm>
            <a:off x="7726017" y="3154017"/>
            <a:ext cx="921185" cy="331305"/>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6" name="矩形 25"/>
          <p:cNvSpPr/>
          <p:nvPr/>
        </p:nvSpPr>
        <p:spPr>
          <a:xfrm>
            <a:off x="7726017" y="3485322"/>
            <a:ext cx="921185" cy="331305"/>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9" name="矩形 28"/>
          <p:cNvSpPr/>
          <p:nvPr/>
        </p:nvSpPr>
        <p:spPr>
          <a:xfrm>
            <a:off x="6948264" y="4905775"/>
            <a:ext cx="1698938" cy="827481"/>
          </a:xfrm>
          <a:prstGeom prst="rect">
            <a:avLst/>
          </a:prstGeom>
          <a:solidFill>
            <a:schemeClr val="accent5">
              <a:lumMod val="20000"/>
              <a:lumOff val="80000"/>
            </a:schemeClr>
          </a:solidFill>
        </p:spPr>
        <p:txBody>
          <a:bodyPr wrap="square" anchor="ctr">
            <a:noAutofit/>
          </a:bodyPr>
          <a:lstStyle/>
          <a:p>
            <a:pPr lvl="0">
              <a:spcBef>
                <a:spcPts val="600"/>
              </a:spcBef>
              <a:buClr>
                <a:srgbClr val="4F81BD"/>
              </a:buClr>
              <a:buSzPct val="76000"/>
            </a:pPr>
            <a:r>
              <a:rPr lang="en-US" altLang="zh-CN" sz="1200" b="1" dirty="0" smtClean="0">
                <a:solidFill>
                  <a:prstClr val="black"/>
                </a:solidFill>
                <a:latin typeface="微软雅黑" pitchFamily="34" charset="-122"/>
                <a:ea typeface="微软雅黑" pitchFamily="34" charset="-122"/>
              </a:rPr>
              <a:t>【</a:t>
            </a:r>
            <a:r>
              <a:rPr lang="zh-CN" altLang="en-US" sz="1200" b="1" dirty="0" smtClean="0">
                <a:solidFill>
                  <a:prstClr val="black"/>
                </a:solidFill>
                <a:latin typeface="微软雅黑" pitchFamily="34" charset="-122"/>
                <a:ea typeface="微软雅黑" pitchFamily="34" charset="-122"/>
              </a:rPr>
              <a:t>一键撤销</a:t>
            </a:r>
            <a:r>
              <a:rPr lang="en-US" altLang="zh-CN" sz="1200" b="1" dirty="0" smtClean="0">
                <a:solidFill>
                  <a:prstClr val="black"/>
                </a:solidFill>
                <a:latin typeface="微软雅黑" pitchFamily="34" charset="-122"/>
                <a:ea typeface="微软雅黑" pitchFamily="34" charset="-122"/>
              </a:rPr>
              <a:t>】</a:t>
            </a:r>
          </a:p>
          <a:p>
            <a:pPr lvl="0">
              <a:spcBef>
                <a:spcPts val="0"/>
              </a:spcBef>
              <a:buClr>
                <a:srgbClr val="4F81BD"/>
              </a:buClr>
              <a:buSzPct val="76000"/>
            </a:pPr>
            <a:r>
              <a:rPr lang="zh-CN" altLang="en-US" sz="1200" dirty="0" smtClean="0">
                <a:solidFill>
                  <a:prstClr val="black"/>
                </a:solidFill>
                <a:latin typeface="微软雅黑" pitchFamily="34" charset="-122"/>
                <a:ea typeface="微软雅黑" pitchFamily="34" charset="-122"/>
              </a:rPr>
              <a:t>若</a:t>
            </a:r>
            <a:r>
              <a:rPr lang="zh-CN" altLang="en-US" sz="1200" dirty="0">
                <a:solidFill>
                  <a:prstClr val="black"/>
                </a:solidFill>
                <a:latin typeface="微软雅黑" pitchFamily="34" charset="-122"/>
                <a:ea typeface="微软雅黑" pitchFamily="34" charset="-122"/>
              </a:rPr>
              <a:t>添加代码发生了异常，可以通过撤销本次操作进行一键恢复</a:t>
            </a:r>
          </a:p>
        </p:txBody>
      </p:sp>
      <p:cxnSp>
        <p:nvCxnSpPr>
          <p:cNvPr id="30" name="直接箭头连接符 29"/>
          <p:cNvCxnSpPr>
            <a:stCxn id="26" idx="2"/>
          </p:cNvCxnSpPr>
          <p:nvPr/>
        </p:nvCxnSpPr>
        <p:spPr>
          <a:xfrm>
            <a:off x="8186610" y="3816627"/>
            <a:ext cx="0" cy="105253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3" name="椭圆 32"/>
          <p:cNvSpPr/>
          <p:nvPr/>
        </p:nvSpPr>
        <p:spPr bwMode="auto">
          <a:xfrm>
            <a:off x="1861203" y="2793654"/>
            <a:ext cx="360362" cy="360363"/>
          </a:xfrm>
          <a:prstGeom prst="ellipse">
            <a:avLst/>
          </a:prstGeom>
          <a:ln/>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zh-CN" sz="1600" b="1" dirty="0">
                <a:latin typeface="微软雅黑" pitchFamily="34" charset="-122"/>
                <a:ea typeface="微软雅黑" pitchFamily="34" charset="-122"/>
              </a:rPr>
              <a:t>1</a:t>
            </a:r>
            <a:endParaRPr lang="zh-CN" altLang="en-US" sz="1600" b="1" dirty="0">
              <a:latin typeface="微软雅黑" pitchFamily="34" charset="-122"/>
              <a:ea typeface="微软雅黑" pitchFamily="34" charset="-122"/>
            </a:endParaRPr>
          </a:p>
        </p:txBody>
      </p:sp>
      <p:sp>
        <p:nvSpPr>
          <p:cNvPr id="34" name="椭圆 33"/>
          <p:cNvSpPr/>
          <p:nvPr/>
        </p:nvSpPr>
        <p:spPr bwMode="auto">
          <a:xfrm>
            <a:off x="1043608" y="3297027"/>
            <a:ext cx="360362" cy="360363"/>
          </a:xfrm>
          <a:prstGeom prst="ellipse">
            <a:avLst/>
          </a:prstGeom>
          <a:ln/>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zh-CN" sz="1600" b="1" dirty="0" smtClean="0">
                <a:latin typeface="微软雅黑" pitchFamily="34" charset="-122"/>
                <a:ea typeface="微软雅黑" pitchFamily="34" charset="-122"/>
              </a:rPr>
              <a:t>2</a:t>
            </a:r>
            <a:endParaRPr lang="zh-CN" altLang="en-US" sz="1600" b="1" dirty="0">
              <a:latin typeface="微软雅黑" pitchFamily="34" charset="-122"/>
              <a:ea typeface="微软雅黑" pitchFamily="34" charset="-122"/>
            </a:endParaRPr>
          </a:p>
        </p:txBody>
      </p:sp>
      <p:sp>
        <p:nvSpPr>
          <p:cNvPr id="35" name="椭圆 34"/>
          <p:cNvSpPr/>
          <p:nvPr/>
        </p:nvSpPr>
        <p:spPr bwMode="auto">
          <a:xfrm>
            <a:off x="8286840" y="2796238"/>
            <a:ext cx="360362" cy="360363"/>
          </a:xfrm>
          <a:prstGeom prst="ellipse">
            <a:avLst/>
          </a:prstGeom>
          <a:ln/>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zh-CN" sz="1600" b="1" dirty="0" smtClean="0">
                <a:latin typeface="微软雅黑" pitchFamily="34" charset="-122"/>
                <a:ea typeface="微软雅黑" pitchFamily="34" charset="-122"/>
              </a:rPr>
              <a:t>3</a:t>
            </a:r>
            <a:endParaRPr lang="zh-CN" altLang="en-US" sz="1600" b="1" dirty="0">
              <a:latin typeface="微软雅黑" pitchFamily="34" charset="-122"/>
              <a:ea typeface="微软雅黑" pitchFamily="34" charset="-122"/>
            </a:endParaRPr>
          </a:p>
        </p:txBody>
      </p:sp>
      <p:sp>
        <p:nvSpPr>
          <p:cNvPr id="36" name="椭圆 35"/>
          <p:cNvSpPr/>
          <p:nvPr/>
        </p:nvSpPr>
        <p:spPr bwMode="auto">
          <a:xfrm>
            <a:off x="8286840" y="3836703"/>
            <a:ext cx="360362" cy="360363"/>
          </a:xfrm>
          <a:prstGeom prst="ellipse">
            <a:avLst/>
          </a:prstGeom>
          <a:ln/>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altLang="zh-CN" sz="1600" b="1" dirty="0" smtClean="0">
                <a:latin typeface="微软雅黑" pitchFamily="34" charset="-122"/>
                <a:ea typeface="微软雅黑" pitchFamily="34" charset="-122"/>
              </a:rPr>
              <a:t>4</a:t>
            </a:r>
            <a:endParaRPr lang="zh-CN" altLang="en-US" sz="1600" b="1" dirty="0">
              <a:latin typeface="微软雅黑" pitchFamily="34" charset="-122"/>
              <a:ea typeface="微软雅黑" pitchFamily="34" charset="-122"/>
            </a:endParaRPr>
          </a:p>
        </p:txBody>
      </p:sp>
      <p:sp>
        <p:nvSpPr>
          <p:cNvPr id="23" name="灯片编号占位符 4"/>
          <p:cNvSpPr txBox="1">
            <a:spLocks/>
          </p:cNvSpPr>
          <p:nvPr/>
        </p:nvSpPr>
        <p:spPr>
          <a:xfrm>
            <a:off x="6838950" y="6459538"/>
            <a:ext cx="2133600" cy="365125"/>
          </a:xfrm>
          <a:prstGeom prst="rect">
            <a:avLst/>
          </a:prstGeom>
        </p:spPr>
        <p:txBody>
          <a:bodyPr anchor="ctr"/>
          <a:lstStyle/>
          <a:p>
            <a:pPr algn="r" fontAlgn="auto">
              <a:spcBef>
                <a:spcPts val="0"/>
              </a:spcBef>
              <a:spcAft>
                <a:spcPts val="0"/>
              </a:spcAft>
              <a:defRPr/>
            </a:pPr>
            <a:fld id="{157D729A-D8D0-4746-AB48-D44D9057A6C2}" type="slidenum">
              <a:rPr lang="zh-CN" altLang="en-US" sz="1200">
                <a:solidFill>
                  <a:schemeClr val="bg1"/>
                </a:solidFill>
                <a:latin typeface="+mn-lt"/>
                <a:ea typeface="+mn-ea"/>
              </a:rPr>
              <a:pPr algn="r" fontAlgn="auto">
                <a:spcBef>
                  <a:spcPts val="0"/>
                </a:spcBef>
                <a:spcAft>
                  <a:spcPts val="0"/>
                </a:spcAft>
                <a:defRPr/>
              </a:pPr>
              <a:t>20</a:t>
            </a:fld>
            <a:endParaRPr lang="zh-CN" altLang="en-US" sz="1200" dirty="0">
              <a:solidFill>
                <a:schemeClr val="bg1"/>
              </a:solidFill>
              <a:latin typeface="+mn-lt"/>
              <a:ea typeface="+mn-ea"/>
            </a:endParaRPr>
          </a:p>
        </p:txBody>
      </p:sp>
      <p:sp>
        <p:nvSpPr>
          <p:cNvPr id="24" name="页脚占位符 1"/>
          <p:cNvSpPr>
            <a:spLocks noGrp="1"/>
          </p:cNvSpPr>
          <p:nvPr>
            <p:ph type="ftr" sz="quarter" idx="11"/>
          </p:nvPr>
        </p:nvSpPr>
        <p:spPr>
          <a:xfrm>
            <a:off x="3124200" y="6506544"/>
            <a:ext cx="2895600" cy="288000"/>
          </a:xfrm>
          <a:prstGeom prst="rect">
            <a:avLst/>
          </a:prstGeom>
        </p:spPr>
        <p:txBody>
          <a:bodyPr anchor="ctr"/>
          <a:lstStyle/>
          <a:p>
            <a:pPr algn="ctr"/>
            <a:r>
              <a:rPr lang="zh-CN" altLang="en-US" sz="1400" b="1" dirty="0" smtClean="0">
                <a:solidFill>
                  <a:schemeClr val="bg1"/>
                </a:solidFill>
                <a:latin typeface="微软雅黑" pitchFamily="34" charset="-122"/>
                <a:ea typeface="微软雅黑" pitchFamily="34" charset="-122"/>
              </a:rPr>
              <a:t>百度商桥</a:t>
            </a:r>
            <a:endParaRPr lang="zh-CN" altLang="en-US" sz="1400" b="1" dirty="0">
              <a:solidFill>
                <a:schemeClr val="bg1"/>
              </a:solidFill>
              <a:latin typeface="微软雅黑" pitchFamily="34" charset="-122"/>
              <a:ea typeface="微软雅黑" pitchFamily="34" charset="-122"/>
            </a:endParaRPr>
          </a:p>
        </p:txBody>
      </p:sp>
      <p:sp>
        <p:nvSpPr>
          <p:cNvPr id="31" name="矩形 30"/>
          <p:cNvSpPr/>
          <p:nvPr/>
        </p:nvSpPr>
        <p:spPr>
          <a:xfrm>
            <a:off x="5941644" y="1924296"/>
            <a:ext cx="1698938" cy="827481"/>
          </a:xfrm>
          <a:prstGeom prst="rect">
            <a:avLst/>
          </a:prstGeom>
          <a:solidFill>
            <a:schemeClr val="accent5">
              <a:lumMod val="20000"/>
              <a:lumOff val="80000"/>
            </a:schemeClr>
          </a:solidFill>
        </p:spPr>
        <p:txBody>
          <a:bodyPr wrap="square" anchor="ctr">
            <a:noAutofit/>
          </a:bodyPr>
          <a:lstStyle/>
          <a:p>
            <a:pPr lvl="0">
              <a:spcBef>
                <a:spcPts val="600"/>
              </a:spcBef>
              <a:buClr>
                <a:srgbClr val="4F81BD"/>
              </a:buClr>
              <a:buSzPct val="76000"/>
            </a:pPr>
            <a:r>
              <a:rPr lang="en-US" altLang="zh-CN" sz="1200" b="1" dirty="0" smtClean="0">
                <a:solidFill>
                  <a:prstClr val="black"/>
                </a:solidFill>
                <a:latin typeface="微软雅黑" pitchFamily="34" charset="-122"/>
                <a:ea typeface="微软雅黑" pitchFamily="34" charset="-122"/>
              </a:rPr>
              <a:t>【</a:t>
            </a:r>
            <a:r>
              <a:rPr lang="zh-CN" altLang="en-US" sz="1200" b="1" dirty="0" smtClean="0">
                <a:solidFill>
                  <a:prstClr val="black"/>
                </a:solidFill>
                <a:latin typeface="微软雅黑" pitchFamily="34" charset="-122"/>
                <a:ea typeface="微软雅黑" pitchFamily="34" charset="-122"/>
              </a:rPr>
              <a:t>完成本地添加</a:t>
            </a:r>
            <a:r>
              <a:rPr lang="en-US" altLang="zh-CN" sz="1200" b="1" dirty="0" smtClean="0">
                <a:solidFill>
                  <a:prstClr val="black"/>
                </a:solidFill>
                <a:latin typeface="微软雅黑" pitchFamily="34" charset="-122"/>
                <a:ea typeface="微软雅黑" pitchFamily="34" charset="-122"/>
              </a:rPr>
              <a:t>】</a:t>
            </a:r>
          </a:p>
          <a:p>
            <a:pPr lvl="0">
              <a:spcBef>
                <a:spcPts val="0"/>
              </a:spcBef>
              <a:buClr>
                <a:srgbClr val="4F81BD"/>
              </a:buClr>
              <a:buSzPct val="76000"/>
            </a:pPr>
            <a:r>
              <a:rPr lang="zh-CN" altLang="en-US" sz="1200" dirty="0" smtClean="0">
                <a:solidFill>
                  <a:prstClr val="black"/>
                </a:solidFill>
                <a:latin typeface="微软雅黑" pitchFamily="34" charset="-122"/>
                <a:ea typeface="微软雅黑" pitchFamily="34" charset="-122"/>
              </a:rPr>
              <a:t>点击</a:t>
            </a:r>
            <a:r>
              <a:rPr lang="zh-CN" altLang="en-US" sz="1200" dirty="0">
                <a:solidFill>
                  <a:prstClr val="black"/>
                </a:solidFill>
                <a:latin typeface="微软雅黑" pitchFamily="34" charset="-122"/>
                <a:ea typeface="微软雅黑" pitchFamily="34" charset="-122"/>
              </a:rPr>
              <a:t>右上角的添加代码按钮，完成</a:t>
            </a:r>
            <a:r>
              <a:rPr lang="zh-CN" altLang="en-US" sz="1200" dirty="0" smtClean="0">
                <a:solidFill>
                  <a:prstClr val="black"/>
                </a:solidFill>
                <a:latin typeface="微软雅黑" pitchFamily="34" charset="-122"/>
                <a:ea typeface="微软雅黑" pitchFamily="34" charset="-122"/>
              </a:rPr>
              <a:t>添加</a:t>
            </a:r>
            <a:endParaRPr lang="zh-CN" altLang="en-US" sz="1200" dirty="0">
              <a:solidFill>
                <a:prstClr val="black"/>
              </a:solidFill>
              <a:latin typeface="微软雅黑" pitchFamily="34" charset="-122"/>
              <a:ea typeface="微软雅黑" pitchFamily="34" charset="-122"/>
            </a:endParaRPr>
          </a:p>
        </p:txBody>
      </p:sp>
      <p:cxnSp>
        <p:nvCxnSpPr>
          <p:cNvPr id="32" name="肘形连接符 31"/>
          <p:cNvCxnSpPr>
            <a:stCxn id="21" idx="0"/>
            <a:endCxn id="31" idx="3"/>
          </p:cNvCxnSpPr>
          <p:nvPr/>
        </p:nvCxnSpPr>
        <p:spPr>
          <a:xfrm rot="16200000" flipV="1">
            <a:off x="7505606" y="2473013"/>
            <a:ext cx="815980" cy="546028"/>
          </a:xfrm>
          <a:prstGeom prst="bentConnector2">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 xmlns:p14="http://schemas.microsoft.com/office/powerpoint/2010/main" val="30978791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796919" y="2419321"/>
            <a:ext cx="6012866" cy="3962007"/>
            <a:chOff x="813703" y="2059281"/>
            <a:chExt cx="6012866" cy="3962007"/>
          </a:xfrm>
        </p:grpSpPr>
        <p:grpSp>
          <p:nvGrpSpPr>
            <p:cNvPr id="4" name="组合 21"/>
            <p:cNvGrpSpPr/>
            <p:nvPr/>
          </p:nvGrpSpPr>
          <p:grpSpPr>
            <a:xfrm>
              <a:off x="813703" y="2059281"/>
              <a:ext cx="6012866" cy="3962007"/>
              <a:chOff x="1248731" y="1844824"/>
              <a:chExt cx="6777839" cy="4466064"/>
            </a:xfrm>
          </p:grpSpPr>
          <p:pic>
            <p:nvPicPr>
              <p:cNvPr id="3"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tretch>
                <a:fillRect/>
              </a:stretch>
            </p:blipFill>
            <p:spPr bwMode="auto">
              <a:xfrm>
                <a:off x="1248731" y="1844824"/>
                <a:ext cx="6777839" cy="446449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0" name="矩形 39"/>
              <p:cNvSpPr/>
              <p:nvPr/>
            </p:nvSpPr>
            <p:spPr>
              <a:xfrm>
                <a:off x="2375247" y="2348881"/>
                <a:ext cx="5040560" cy="288031"/>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lumMod val="65000"/>
                        <a:lumOff val="35000"/>
                      </a:schemeClr>
                    </a:solidFill>
                    <a:latin typeface="微软雅黑" pitchFamily="34" charset="-122"/>
                    <a:ea typeface="微软雅黑" pitchFamily="34" charset="-122"/>
                  </a:rPr>
                  <a:t>样式列表</a:t>
                </a:r>
                <a:endParaRPr lang="zh-CN" altLang="en-US" b="1" dirty="0">
                  <a:solidFill>
                    <a:schemeClr val="tx1">
                      <a:lumMod val="65000"/>
                      <a:lumOff val="35000"/>
                    </a:schemeClr>
                  </a:solidFill>
                  <a:latin typeface="微软雅黑" pitchFamily="34" charset="-122"/>
                  <a:ea typeface="微软雅黑" pitchFamily="34" charset="-122"/>
                </a:endParaRPr>
              </a:p>
            </p:txBody>
          </p:sp>
          <p:sp>
            <p:nvSpPr>
              <p:cNvPr id="44" name="矩形 43"/>
              <p:cNvSpPr/>
              <p:nvPr/>
            </p:nvSpPr>
            <p:spPr>
              <a:xfrm>
                <a:off x="2409582" y="2804678"/>
                <a:ext cx="2845985" cy="3096344"/>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tx1">
                        <a:lumMod val="65000"/>
                        <a:lumOff val="35000"/>
                      </a:schemeClr>
                    </a:solidFill>
                    <a:latin typeface="微软雅黑" pitchFamily="34" charset="-122"/>
                    <a:ea typeface="微软雅黑" pitchFamily="34" charset="-122"/>
                  </a:rPr>
                  <a:t>设置选项区</a:t>
                </a:r>
                <a:endParaRPr lang="zh-CN" altLang="en-US" sz="2400" dirty="0">
                  <a:solidFill>
                    <a:srgbClr val="FF0000"/>
                  </a:solidFill>
                  <a:latin typeface="微软雅黑" pitchFamily="34" charset="-122"/>
                  <a:ea typeface="微软雅黑" pitchFamily="34" charset="-122"/>
                </a:endParaRPr>
              </a:p>
            </p:txBody>
          </p:sp>
          <p:sp>
            <p:nvSpPr>
              <p:cNvPr id="46" name="矩形 45"/>
              <p:cNvSpPr/>
              <p:nvPr/>
            </p:nvSpPr>
            <p:spPr>
              <a:xfrm>
                <a:off x="5451452" y="2636912"/>
                <a:ext cx="1892347" cy="3264110"/>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lumMod val="65000"/>
                        <a:lumOff val="35000"/>
                      </a:schemeClr>
                    </a:solidFill>
                    <a:latin typeface="微软雅黑" pitchFamily="34" charset="-122"/>
                    <a:ea typeface="微软雅黑" pitchFamily="34" charset="-122"/>
                  </a:rPr>
                  <a:t>预览</a:t>
                </a:r>
                <a:r>
                  <a:rPr lang="zh-CN" altLang="en-US" sz="2400" b="1" dirty="0" smtClean="0">
                    <a:solidFill>
                      <a:schemeClr val="tx1">
                        <a:lumMod val="65000"/>
                        <a:lumOff val="35000"/>
                      </a:schemeClr>
                    </a:solidFill>
                    <a:latin typeface="微软雅黑" pitchFamily="34" charset="-122"/>
                    <a:ea typeface="微软雅黑" pitchFamily="34" charset="-122"/>
                  </a:rPr>
                  <a:t>区</a:t>
                </a:r>
                <a:endParaRPr lang="zh-CN" altLang="en-US" sz="2400" b="1" dirty="0">
                  <a:solidFill>
                    <a:schemeClr val="tx1">
                      <a:lumMod val="65000"/>
                      <a:lumOff val="35000"/>
                    </a:schemeClr>
                  </a:solidFill>
                  <a:latin typeface="微软雅黑" pitchFamily="34" charset="-122"/>
                  <a:ea typeface="微软雅黑" pitchFamily="34" charset="-122"/>
                </a:endParaRPr>
              </a:p>
            </p:txBody>
          </p:sp>
          <p:pic>
            <p:nvPicPr>
              <p:cNvPr id="48" name="Picture 2"/>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r="84426"/>
              <a:stretch/>
            </p:blipFill>
            <p:spPr bwMode="auto">
              <a:xfrm>
                <a:off x="1291469" y="1846392"/>
                <a:ext cx="1055583" cy="446449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pic>
          <p:nvPicPr>
            <p:cNvPr id="1028" name="Picture 4"/>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973470" y="3144095"/>
              <a:ext cx="695413" cy="16415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sp>
        <p:nvSpPr>
          <p:cNvPr id="2" name="标题 1"/>
          <p:cNvSpPr>
            <a:spLocks noGrp="1"/>
          </p:cNvSpPr>
          <p:nvPr>
            <p:ph type="title"/>
          </p:nvPr>
        </p:nvSpPr>
        <p:spPr/>
        <p:txBody>
          <a:bodyPr/>
          <a:lstStyle/>
          <a:p>
            <a:r>
              <a:rPr lang="zh-CN" altLang="en-US" dirty="0" smtClean="0"/>
              <a:t>如何使用商桥</a:t>
            </a:r>
            <a:r>
              <a:rPr lang="en-US" altLang="zh-CN" dirty="0" smtClean="0"/>
              <a:t>-</a:t>
            </a:r>
            <a:r>
              <a:rPr lang="zh-CN" altLang="en-US" dirty="0" smtClean="0"/>
              <a:t>样式管理</a:t>
            </a:r>
            <a:endParaRPr lang="zh-CN" altLang="en-US" dirty="0"/>
          </a:p>
        </p:txBody>
      </p:sp>
      <p:sp>
        <p:nvSpPr>
          <p:cNvPr id="11" name="页脚占位符 1"/>
          <p:cNvSpPr>
            <a:spLocks noGrp="1"/>
          </p:cNvSpPr>
          <p:nvPr>
            <p:ph type="ftr" sz="quarter" idx="11"/>
          </p:nvPr>
        </p:nvSpPr>
        <p:spPr>
          <a:xfrm>
            <a:off x="3124200" y="6506544"/>
            <a:ext cx="2895600" cy="288000"/>
          </a:xfrm>
          <a:prstGeom prst="rect">
            <a:avLst/>
          </a:prstGeom>
        </p:spPr>
        <p:txBody>
          <a:bodyPr anchor="ctr"/>
          <a:lstStyle/>
          <a:p>
            <a:pPr algn="ctr"/>
            <a:r>
              <a:rPr lang="zh-CN" altLang="en-US" sz="1400" b="1" dirty="0" smtClean="0">
                <a:solidFill>
                  <a:schemeClr val="bg1"/>
                </a:solidFill>
                <a:latin typeface="微软雅黑" pitchFamily="34" charset="-122"/>
                <a:ea typeface="微软雅黑" pitchFamily="34" charset="-122"/>
              </a:rPr>
              <a:t>百度商桥</a:t>
            </a:r>
            <a:endParaRPr lang="zh-CN" altLang="en-US" sz="1400" b="1" dirty="0">
              <a:solidFill>
                <a:schemeClr val="bg1"/>
              </a:solidFill>
              <a:latin typeface="微软雅黑" pitchFamily="34" charset="-122"/>
              <a:ea typeface="微软雅黑" pitchFamily="34" charset="-122"/>
            </a:endParaRPr>
          </a:p>
        </p:txBody>
      </p:sp>
      <p:sp>
        <p:nvSpPr>
          <p:cNvPr id="13" name="灯片编号占位符 4"/>
          <p:cNvSpPr txBox="1">
            <a:spLocks/>
          </p:cNvSpPr>
          <p:nvPr/>
        </p:nvSpPr>
        <p:spPr>
          <a:xfrm>
            <a:off x="6838950" y="6459538"/>
            <a:ext cx="2133600" cy="365125"/>
          </a:xfrm>
          <a:prstGeom prst="rect">
            <a:avLst/>
          </a:prstGeom>
        </p:spPr>
        <p:txBody>
          <a:bodyPr anchor="ctr"/>
          <a:lstStyle/>
          <a:p>
            <a:pPr algn="r" fontAlgn="auto">
              <a:spcBef>
                <a:spcPts val="0"/>
              </a:spcBef>
              <a:spcAft>
                <a:spcPts val="0"/>
              </a:spcAft>
              <a:defRPr/>
            </a:pPr>
            <a:fld id="{157D729A-D8D0-4746-AB48-D44D9057A6C2}" type="slidenum">
              <a:rPr lang="zh-CN" altLang="en-US" sz="1200">
                <a:solidFill>
                  <a:schemeClr val="bg1"/>
                </a:solidFill>
                <a:latin typeface="+mn-lt"/>
                <a:ea typeface="+mn-ea"/>
              </a:rPr>
              <a:pPr algn="r" fontAlgn="auto">
                <a:spcBef>
                  <a:spcPts val="0"/>
                </a:spcBef>
                <a:spcAft>
                  <a:spcPts val="0"/>
                </a:spcAft>
                <a:defRPr/>
              </a:pPr>
              <a:t>21</a:t>
            </a:fld>
            <a:endParaRPr lang="zh-CN" altLang="en-US" sz="1200" dirty="0">
              <a:solidFill>
                <a:schemeClr val="bg1"/>
              </a:solidFill>
              <a:latin typeface="+mn-lt"/>
              <a:ea typeface="+mn-ea"/>
            </a:endParaRPr>
          </a:p>
        </p:txBody>
      </p:sp>
      <p:pic>
        <p:nvPicPr>
          <p:cNvPr id="42" name="图片 41"/>
          <p:cNvPicPr/>
          <p:nvPr/>
        </p:nvPicPr>
        <p:blipFill rotWithShape="1">
          <a:blip r:embed="rId5" cstate="print"/>
          <a:srcRect t="10225"/>
          <a:stretch/>
        </p:blipFill>
        <p:spPr>
          <a:xfrm>
            <a:off x="6369160" y="2597994"/>
            <a:ext cx="2126059" cy="992502"/>
          </a:xfrm>
          <a:prstGeom prst="rect">
            <a:avLst/>
          </a:prstGeom>
        </p:spPr>
      </p:pic>
      <p:sp>
        <p:nvSpPr>
          <p:cNvPr id="41" name="矩形标注 40"/>
          <p:cNvSpPr/>
          <p:nvPr/>
        </p:nvSpPr>
        <p:spPr>
          <a:xfrm>
            <a:off x="5966878" y="1909332"/>
            <a:ext cx="2528342" cy="661720"/>
          </a:xfrm>
          <a:prstGeom prst="wedgeRectCallout">
            <a:avLst>
              <a:gd name="adj1" fmla="val -69185"/>
              <a:gd name="adj2" fmla="val 66730"/>
            </a:avLst>
          </a:prstGeom>
          <a:solidFill>
            <a:schemeClr val="accent5"/>
          </a:solidFill>
          <a:ln w="19050">
            <a:solidFill>
              <a:schemeClr val="bg1"/>
            </a:solidFill>
          </a:ln>
        </p:spPr>
        <p:txBody>
          <a:bodyPr wrap="square">
            <a:spAutoFit/>
          </a:bodyPr>
          <a:lstStyle/>
          <a:p>
            <a:pPr>
              <a:defRPr/>
            </a:pPr>
            <a:r>
              <a:rPr lang="zh-CN" altLang="en-US" sz="1200" b="1" dirty="0">
                <a:solidFill>
                  <a:schemeClr val="bg1"/>
                </a:solidFill>
                <a:latin typeface="微软雅黑" pitchFamily="34" charset="-122"/>
                <a:ea typeface="微软雅黑" pitchFamily="34" charset="-122"/>
              </a:rPr>
              <a:t>新建</a:t>
            </a:r>
            <a:r>
              <a:rPr lang="zh-CN" altLang="en-US" sz="1200" b="1" dirty="0" smtClean="0">
                <a:solidFill>
                  <a:schemeClr val="bg1"/>
                </a:solidFill>
                <a:latin typeface="微软雅黑" pitchFamily="34" charset="-122"/>
                <a:ea typeface="微软雅黑" pitchFamily="34" charset="-122"/>
              </a:rPr>
              <a:t>样式</a:t>
            </a:r>
            <a:endParaRPr lang="en-US" altLang="zh-CN" sz="1200" b="1" dirty="0" smtClean="0">
              <a:solidFill>
                <a:schemeClr val="bg1"/>
              </a:solidFill>
              <a:latin typeface="微软雅黑" pitchFamily="34" charset="-122"/>
              <a:ea typeface="微软雅黑" pitchFamily="34" charset="-122"/>
            </a:endParaRPr>
          </a:p>
          <a:p>
            <a:pPr>
              <a:defRPr/>
            </a:pPr>
            <a:r>
              <a:rPr lang="zh-CN" altLang="en-US" sz="1200" dirty="0" smtClean="0">
                <a:solidFill>
                  <a:schemeClr val="bg1"/>
                </a:solidFill>
                <a:latin typeface="微软雅黑" pitchFamily="34" charset="-122"/>
                <a:ea typeface="微软雅黑" pitchFamily="34" charset="-122"/>
              </a:rPr>
              <a:t>新建时可选择基于现有的哪种样式进行新建</a:t>
            </a:r>
            <a:endParaRPr lang="en-US" altLang="zh-CN" sz="1200" dirty="0">
              <a:solidFill>
                <a:schemeClr val="bg1"/>
              </a:solidFill>
              <a:latin typeface="微软雅黑" pitchFamily="34" charset="-122"/>
              <a:ea typeface="微软雅黑" pitchFamily="34" charset="-122"/>
            </a:endParaRPr>
          </a:p>
        </p:txBody>
      </p:sp>
      <p:sp>
        <p:nvSpPr>
          <p:cNvPr id="47" name="矩形标注 46"/>
          <p:cNvSpPr/>
          <p:nvPr/>
        </p:nvSpPr>
        <p:spPr>
          <a:xfrm>
            <a:off x="162728" y="1955781"/>
            <a:ext cx="1944216" cy="830997"/>
          </a:xfrm>
          <a:prstGeom prst="wedgeRectCallout">
            <a:avLst>
              <a:gd name="adj1" fmla="val 42842"/>
              <a:gd name="adj2" fmla="val 99001"/>
            </a:avLst>
          </a:prstGeom>
          <a:solidFill>
            <a:schemeClr val="accent5"/>
          </a:solidFill>
          <a:ln w="28575">
            <a:solidFill>
              <a:schemeClr val="bg1"/>
            </a:solidFill>
          </a:ln>
        </p:spPr>
        <p:txBody>
          <a:bodyPr wrap="square">
            <a:spAutoFit/>
          </a:bodyPr>
          <a:lstStyle/>
          <a:p>
            <a:pPr>
              <a:defRPr/>
            </a:pPr>
            <a:r>
              <a:rPr lang="zh-CN" altLang="en-US" sz="1200" b="1" dirty="0" smtClean="0">
                <a:solidFill>
                  <a:schemeClr val="bg1"/>
                </a:solidFill>
                <a:latin typeface="微软雅黑" pitchFamily="34" charset="-122"/>
                <a:ea typeface="微软雅黑" pitchFamily="34" charset="-122"/>
              </a:rPr>
              <a:t>样式由</a:t>
            </a:r>
            <a:r>
              <a:rPr lang="en-US" altLang="zh-CN" sz="1200" b="1" dirty="0" smtClean="0">
                <a:solidFill>
                  <a:schemeClr val="bg1"/>
                </a:solidFill>
                <a:latin typeface="微软雅黑" pitchFamily="34" charset="-122"/>
                <a:ea typeface="微软雅黑" pitchFamily="34" charset="-122"/>
              </a:rPr>
              <a:t>4</a:t>
            </a:r>
            <a:r>
              <a:rPr lang="zh-CN" altLang="en-US" sz="1200" b="1" dirty="0" smtClean="0">
                <a:solidFill>
                  <a:schemeClr val="bg1"/>
                </a:solidFill>
                <a:latin typeface="微软雅黑" pitchFamily="34" charset="-122"/>
                <a:ea typeface="微软雅黑" pitchFamily="34" charset="-122"/>
              </a:rPr>
              <a:t>部分组成</a:t>
            </a:r>
            <a:endParaRPr lang="en-US" altLang="zh-CN" sz="1200" b="1" dirty="0" smtClean="0">
              <a:solidFill>
                <a:schemeClr val="bg1"/>
              </a:solidFill>
              <a:latin typeface="微软雅黑" pitchFamily="34" charset="-122"/>
              <a:ea typeface="微软雅黑" pitchFamily="34" charset="-122"/>
            </a:endParaRPr>
          </a:p>
          <a:p>
            <a:pPr>
              <a:defRPr/>
            </a:pPr>
            <a:r>
              <a:rPr lang="zh-CN" altLang="en-US" sz="1200" dirty="0" smtClean="0">
                <a:solidFill>
                  <a:schemeClr val="bg1"/>
                </a:solidFill>
                <a:latin typeface="微软雅黑" pitchFamily="34" charset="-122"/>
                <a:ea typeface="微软雅黑" pitchFamily="34" charset="-122"/>
              </a:rPr>
              <a:t>可以分别对咨询图标、邀请框、沟通窗口、留言板进行个性化设置</a:t>
            </a:r>
            <a:endParaRPr lang="en-US" altLang="zh-CN" sz="1200" dirty="0">
              <a:solidFill>
                <a:schemeClr val="bg1"/>
              </a:solidFill>
              <a:latin typeface="微软雅黑" pitchFamily="34" charset="-122"/>
              <a:ea typeface="微软雅黑" pitchFamily="34" charset="-122"/>
            </a:endParaRPr>
          </a:p>
        </p:txBody>
      </p:sp>
      <p:sp>
        <p:nvSpPr>
          <p:cNvPr id="23" name="矩形标注 22"/>
          <p:cNvSpPr/>
          <p:nvPr/>
        </p:nvSpPr>
        <p:spPr>
          <a:xfrm>
            <a:off x="2416943" y="1574659"/>
            <a:ext cx="2772817" cy="1200329"/>
          </a:xfrm>
          <a:prstGeom prst="wedgeRectCallout">
            <a:avLst>
              <a:gd name="adj1" fmla="val -47736"/>
              <a:gd name="adj2" fmla="val 130367"/>
            </a:avLst>
          </a:prstGeom>
          <a:solidFill>
            <a:schemeClr val="accent5"/>
          </a:solidFill>
          <a:ln w="19050">
            <a:solidFill>
              <a:schemeClr val="bg1"/>
            </a:solidFill>
          </a:ln>
        </p:spPr>
        <p:txBody>
          <a:bodyPr wrap="square">
            <a:spAutoFit/>
          </a:bodyPr>
          <a:lstStyle/>
          <a:p>
            <a:pPr>
              <a:defRPr/>
            </a:pPr>
            <a:r>
              <a:rPr lang="zh-CN" altLang="en-US" sz="1200" b="1" dirty="0" smtClean="0">
                <a:solidFill>
                  <a:schemeClr val="bg1"/>
                </a:solidFill>
                <a:latin typeface="微软雅黑" pitchFamily="34" charset="-122"/>
                <a:ea typeface="微软雅黑" pitchFamily="34" charset="-122"/>
              </a:rPr>
              <a:t>默认样式</a:t>
            </a:r>
            <a:endParaRPr lang="en-US" altLang="zh-CN" sz="1200" b="1" dirty="0" smtClean="0">
              <a:solidFill>
                <a:schemeClr val="bg1"/>
              </a:solidFill>
              <a:latin typeface="微软雅黑" pitchFamily="34" charset="-122"/>
              <a:ea typeface="微软雅黑" pitchFamily="34" charset="-122"/>
            </a:endParaRPr>
          </a:p>
          <a:p>
            <a:pPr marL="171450" indent="-171450">
              <a:buFont typeface="Arial" pitchFamily="34" charset="0"/>
              <a:buChar char="•"/>
              <a:defRPr/>
            </a:pPr>
            <a:r>
              <a:rPr lang="zh-CN" altLang="en-US" sz="1200" dirty="0" smtClean="0">
                <a:solidFill>
                  <a:schemeClr val="bg1"/>
                </a:solidFill>
                <a:latin typeface="微软雅黑" pitchFamily="34" charset="-122"/>
                <a:ea typeface="微软雅黑" pitchFamily="34" charset="-122"/>
              </a:rPr>
              <a:t>默认样式方便查看系统默认的设置值</a:t>
            </a:r>
            <a:endParaRPr lang="en-US" altLang="zh-CN" sz="1200" dirty="0">
              <a:solidFill>
                <a:schemeClr val="bg1"/>
              </a:solidFill>
              <a:latin typeface="微软雅黑" pitchFamily="34" charset="-122"/>
              <a:ea typeface="微软雅黑" pitchFamily="34" charset="-122"/>
            </a:endParaRPr>
          </a:p>
          <a:p>
            <a:pPr marL="171450" indent="-171450">
              <a:buFont typeface="Arial" pitchFamily="34" charset="0"/>
              <a:buChar char="•"/>
              <a:defRPr/>
            </a:pPr>
            <a:r>
              <a:rPr lang="zh-CN" altLang="en-US" sz="1200" dirty="0" smtClean="0">
                <a:solidFill>
                  <a:schemeClr val="bg1"/>
                </a:solidFill>
                <a:latin typeface="微软雅黑" pitchFamily="34" charset="-122"/>
                <a:ea typeface="微软雅黑" pitchFamily="34" charset="-122"/>
              </a:rPr>
              <a:t>默认样式不能删除，选项不能修改。可以通过新建样式来实现个性化的需求</a:t>
            </a:r>
            <a:endParaRPr lang="en-US" altLang="zh-CN" sz="1200" dirty="0">
              <a:solidFill>
                <a:schemeClr val="bg1"/>
              </a:solidFill>
              <a:latin typeface="微软雅黑" pitchFamily="34" charset="-122"/>
              <a:ea typeface="微软雅黑" pitchFamily="34" charset="-122"/>
            </a:endParaRPr>
          </a:p>
        </p:txBody>
      </p:sp>
      <p:sp>
        <p:nvSpPr>
          <p:cNvPr id="51" name="矩形 50"/>
          <p:cNvSpPr/>
          <p:nvPr/>
        </p:nvSpPr>
        <p:spPr>
          <a:xfrm>
            <a:off x="6427424" y="4641804"/>
            <a:ext cx="2465056" cy="1595508"/>
          </a:xfrm>
          <a:prstGeom prst="rect">
            <a:avLst/>
          </a:prstGeom>
          <a:solidFill>
            <a:schemeClr val="accent6">
              <a:lumMod val="20000"/>
              <a:lumOff val="80000"/>
            </a:schemeClr>
          </a:solidFill>
          <a:ln>
            <a:noFill/>
          </a:ln>
          <a:effectLst/>
        </p:spPr>
        <p:style>
          <a:lnRef idx="3">
            <a:schemeClr val="lt1"/>
          </a:lnRef>
          <a:fillRef idx="1">
            <a:schemeClr val="accent6"/>
          </a:fillRef>
          <a:effectRef idx="1">
            <a:schemeClr val="accent6"/>
          </a:effectRef>
          <a:fontRef idx="minor">
            <a:schemeClr val="lt1"/>
          </a:fontRef>
        </p:style>
        <p:txBody>
          <a:bodyPr anchor="ctr"/>
          <a:lstStyle/>
          <a:p>
            <a:pPr algn="ctr">
              <a:defRPr/>
            </a:pPr>
            <a:endParaRPr lang="zh-CN" altLang="en-US" dirty="0">
              <a:solidFill>
                <a:schemeClr val="tx1"/>
              </a:solidFill>
            </a:endParaRPr>
          </a:p>
        </p:txBody>
      </p:sp>
      <p:sp>
        <p:nvSpPr>
          <p:cNvPr id="52" name="矩形 51"/>
          <p:cNvSpPr/>
          <p:nvPr/>
        </p:nvSpPr>
        <p:spPr>
          <a:xfrm>
            <a:off x="6462005" y="4913878"/>
            <a:ext cx="2394850" cy="461665"/>
          </a:xfrm>
          <a:prstGeom prst="rect">
            <a:avLst/>
          </a:prstGeom>
        </p:spPr>
        <p:txBody>
          <a:bodyPr wrap="square">
            <a:spAutoFit/>
          </a:bodyPr>
          <a:lstStyle/>
          <a:p>
            <a:pPr>
              <a:defRPr/>
            </a:pPr>
            <a:r>
              <a:rPr lang="zh-CN" altLang="en-US" sz="1200" b="1" dirty="0" smtClean="0">
                <a:solidFill>
                  <a:srgbClr val="FF6600"/>
                </a:solidFill>
                <a:latin typeface="微软雅黑" pitchFamily="34" charset="-122"/>
                <a:ea typeface="微软雅黑" pitchFamily="34" charset="-122"/>
              </a:rPr>
              <a:t>小提示</a:t>
            </a:r>
            <a:endParaRPr lang="en-US" altLang="zh-CN" sz="1200" b="1" dirty="0">
              <a:solidFill>
                <a:srgbClr val="FF6600"/>
              </a:solidFill>
              <a:latin typeface="微软雅黑" pitchFamily="34" charset="-122"/>
              <a:ea typeface="微软雅黑" pitchFamily="34" charset="-122"/>
            </a:endParaRPr>
          </a:p>
          <a:p>
            <a:pPr>
              <a:defRPr/>
            </a:pPr>
            <a:r>
              <a:rPr lang="zh-CN" altLang="zh-CN" sz="1200" dirty="0" smtClean="0">
                <a:solidFill>
                  <a:srgbClr val="FF6600"/>
                </a:solidFill>
                <a:latin typeface="微软雅黑" pitchFamily="34" charset="-122"/>
                <a:ea typeface="微软雅黑" pitchFamily="34" charset="-122"/>
              </a:rPr>
              <a:t>网站</a:t>
            </a:r>
            <a:r>
              <a:rPr lang="zh-CN" altLang="zh-CN" sz="1200" dirty="0">
                <a:solidFill>
                  <a:srgbClr val="FF6600"/>
                </a:solidFill>
                <a:latin typeface="微软雅黑" pitchFamily="34" charset="-122"/>
                <a:ea typeface="微软雅黑" pitchFamily="34" charset="-122"/>
              </a:rPr>
              <a:t>页面和</a:t>
            </a:r>
            <a:r>
              <a:rPr lang="zh-CN" altLang="zh-CN" sz="1200" dirty="0" smtClean="0">
                <a:solidFill>
                  <a:srgbClr val="FF6600"/>
                </a:solidFill>
                <a:latin typeface="微软雅黑" pitchFamily="34" charset="-122"/>
                <a:ea typeface="微软雅黑" pitchFamily="34" charset="-122"/>
              </a:rPr>
              <a:t>样式</a:t>
            </a:r>
            <a:r>
              <a:rPr lang="zh-CN" altLang="en-US" sz="1200" dirty="0">
                <a:solidFill>
                  <a:srgbClr val="FF6600"/>
                </a:solidFill>
                <a:latin typeface="微软雅黑" pitchFamily="34" charset="-122"/>
                <a:ea typeface="微软雅黑" pitchFamily="34" charset="-122"/>
              </a:rPr>
              <a:t>可以</a:t>
            </a:r>
            <a:r>
              <a:rPr lang="zh-CN" altLang="zh-CN" sz="1200" dirty="0" smtClean="0">
                <a:solidFill>
                  <a:srgbClr val="FF6600"/>
                </a:solidFill>
                <a:latin typeface="微软雅黑" pitchFamily="34" charset="-122"/>
                <a:ea typeface="微软雅黑" pitchFamily="34" charset="-122"/>
              </a:rPr>
              <a:t>随意搭配</a:t>
            </a:r>
            <a:r>
              <a:rPr lang="zh-CN" altLang="en-US" sz="1200" dirty="0" smtClean="0">
                <a:solidFill>
                  <a:srgbClr val="FF6600"/>
                </a:solidFill>
                <a:latin typeface="微软雅黑" pitchFamily="34" charset="-122"/>
                <a:ea typeface="微软雅黑" pitchFamily="34" charset="-122"/>
              </a:rPr>
              <a:t>喔！</a:t>
            </a:r>
            <a:endParaRPr lang="zh-CN" altLang="zh-CN" sz="1200" dirty="0">
              <a:solidFill>
                <a:srgbClr val="FF6600"/>
              </a:solidFill>
              <a:latin typeface="微软雅黑" pitchFamily="34" charset="-122"/>
              <a:ea typeface="微软雅黑" pitchFamily="34" charset="-122"/>
            </a:endParaRPr>
          </a:p>
        </p:txBody>
      </p:sp>
      <p:sp>
        <p:nvSpPr>
          <p:cNvPr id="24" name="矩形 23"/>
          <p:cNvSpPr/>
          <p:nvPr/>
        </p:nvSpPr>
        <p:spPr>
          <a:xfrm>
            <a:off x="6504343" y="5372928"/>
            <a:ext cx="2236059" cy="646331"/>
          </a:xfrm>
          <a:prstGeom prst="rect">
            <a:avLst/>
          </a:prstGeom>
        </p:spPr>
        <p:txBody>
          <a:bodyPr wrap="square">
            <a:spAutoFit/>
          </a:bodyPr>
          <a:lstStyle/>
          <a:p>
            <a:r>
              <a:rPr lang="zh-CN" altLang="en-US" sz="1200" dirty="0" smtClean="0">
                <a:latin typeface="微软雅黑" pitchFamily="34" charset="-122"/>
                <a:ea typeface="微软雅黑" pitchFamily="34" charset="-122"/>
              </a:rPr>
              <a:t>可以在</a:t>
            </a:r>
            <a:r>
              <a:rPr lang="zh-CN" altLang="zh-CN" sz="1200" dirty="0" smtClean="0">
                <a:latin typeface="微软雅黑" pitchFamily="34" charset="-122"/>
                <a:ea typeface="微软雅黑" pitchFamily="34" charset="-122"/>
              </a:rPr>
              <a:t>不同站点</a:t>
            </a:r>
            <a:r>
              <a:rPr lang="zh-CN" altLang="en-US" sz="1200" dirty="0" smtClean="0">
                <a:latin typeface="微软雅黑" pitchFamily="34" charset="-122"/>
                <a:ea typeface="微软雅黑" pitchFamily="34" charset="-122"/>
              </a:rPr>
              <a:t>上</a:t>
            </a:r>
            <a:r>
              <a:rPr lang="zh-CN" altLang="zh-CN" sz="1200" dirty="0" smtClean="0">
                <a:latin typeface="微软雅黑" pitchFamily="34" charset="-122"/>
                <a:ea typeface="微软雅黑" pitchFamily="34" charset="-122"/>
              </a:rPr>
              <a:t>用</a:t>
            </a:r>
            <a:r>
              <a:rPr lang="zh-CN" altLang="zh-CN" sz="1200" dirty="0">
                <a:latin typeface="微软雅黑" pitchFamily="34" charset="-122"/>
                <a:ea typeface="微软雅黑" pitchFamily="34" charset="-122"/>
              </a:rPr>
              <a:t>同一套样式</a:t>
            </a:r>
            <a:r>
              <a:rPr lang="zh-CN" altLang="zh-CN" sz="12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也可以让</a:t>
            </a:r>
            <a:r>
              <a:rPr lang="zh-CN" altLang="zh-CN" sz="1200" dirty="0" smtClean="0">
                <a:latin typeface="微软雅黑" pitchFamily="34" charset="-122"/>
                <a:ea typeface="微软雅黑" pitchFamily="34" charset="-122"/>
              </a:rPr>
              <a:t>一</a:t>
            </a:r>
            <a:r>
              <a:rPr lang="zh-CN" altLang="zh-CN" sz="1200" dirty="0">
                <a:latin typeface="微软雅黑" pitchFamily="34" charset="-122"/>
                <a:ea typeface="微软雅黑" pitchFamily="34" charset="-122"/>
              </a:rPr>
              <a:t>个站点下的不同</a:t>
            </a:r>
            <a:r>
              <a:rPr lang="zh-CN" altLang="zh-CN" sz="1200" dirty="0" smtClean="0">
                <a:latin typeface="微软雅黑" pitchFamily="34" charset="-122"/>
                <a:ea typeface="微软雅黑" pitchFamily="34" charset="-122"/>
              </a:rPr>
              <a:t>页面用</a:t>
            </a:r>
            <a:r>
              <a:rPr lang="zh-CN" altLang="zh-CN" sz="1200" dirty="0">
                <a:latin typeface="微软雅黑" pitchFamily="34" charset="-122"/>
                <a:ea typeface="微软雅黑" pitchFamily="34" charset="-122"/>
              </a:rPr>
              <a:t>不同的</a:t>
            </a:r>
            <a:r>
              <a:rPr lang="zh-CN" altLang="zh-CN" sz="1200" dirty="0" smtClean="0">
                <a:latin typeface="微软雅黑" pitchFamily="34" charset="-122"/>
                <a:ea typeface="微软雅黑" pitchFamily="34" charset="-122"/>
              </a:rPr>
              <a:t>样式</a:t>
            </a:r>
            <a:endParaRPr lang="en-US" altLang="zh-CN" sz="1200" dirty="0" smtClean="0">
              <a:latin typeface="微软雅黑" pitchFamily="34" charset="-122"/>
              <a:ea typeface="微软雅黑" pitchFamily="34" charset="-122"/>
            </a:endParaRPr>
          </a:p>
        </p:txBody>
      </p:sp>
      <p:sp>
        <p:nvSpPr>
          <p:cNvPr id="29" name="TextBox 28"/>
          <p:cNvSpPr txBox="1"/>
          <p:nvPr/>
        </p:nvSpPr>
        <p:spPr>
          <a:xfrm>
            <a:off x="285750" y="955675"/>
            <a:ext cx="7572375" cy="276225"/>
          </a:xfrm>
          <a:prstGeom prst="rect">
            <a:avLst/>
          </a:prstGeom>
          <a:noFill/>
        </p:spPr>
        <p:txBody>
          <a:bodyPr>
            <a:spAutoFit/>
          </a:bodyPr>
          <a:lstStyle/>
          <a:p>
            <a:pPr fontAlgn="auto">
              <a:spcBef>
                <a:spcPts val="0"/>
              </a:spcBef>
              <a:spcAft>
                <a:spcPts val="0"/>
              </a:spcAft>
              <a:defRPr/>
            </a:pPr>
            <a:r>
              <a:rPr lang="zh-CN" altLang="en-US" sz="1200" dirty="0" smtClean="0">
                <a:solidFill>
                  <a:schemeClr val="tx1">
                    <a:lumMod val="50000"/>
                    <a:lumOff val="50000"/>
                  </a:schemeClr>
                </a:solidFill>
                <a:latin typeface="微软雅黑" pitchFamily="34" charset="-122"/>
                <a:ea typeface="微软雅黑" pitchFamily="34" charset="-122"/>
              </a:rPr>
              <a:t>管</a:t>
            </a:r>
            <a:r>
              <a:rPr lang="zh-CN" altLang="en-US" sz="1200" dirty="0">
                <a:solidFill>
                  <a:schemeClr val="tx1">
                    <a:lumMod val="50000"/>
                    <a:lumOff val="50000"/>
                  </a:schemeClr>
                </a:solidFill>
                <a:latin typeface="微软雅黑" pitchFamily="34" charset="-122"/>
                <a:ea typeface="微软雅黑" pitchFamily="34" charset="-122"/>
              </a:rPr>
              <a:t>理员可</a:t>
            </a:r>
            <a:r>
              <a:rPr lang="zh-CN" altLang="en-US" sz="1200" dirty="0" smtClean="0">
                <a:solidFill>
                  <a:schemeClr val="tx1">
                    <a:lumMod val="50000"/>
                    <a:lumOff val="50000"/>
                  </a:schemeClr>
                </a:solidFill>
                <a:latin typeface="微软雅黑" pitchFamily="34" charset="-122"/>
                <a:ea typeface="微软雅黑" pitchFamily="34" charset="-122"/>
              </a:rPr>
              <a:t>以在系统设置</a:t>
            </a:r>
            <a:r>
              <a:rPr lang="en-US" altLang="zh-CN" sz="1200" dirty="0" smtClean="0">
                <a:solidFill>
                  <a:schemeClr val="tx1">
                    <a:lumMod val="50000"/>
                    <a:lumOff val="50000"/>
                  </a:schemeClr>
                </a:solidFill>
                <a:latin typeface="微软雅黑" pitchFamily="34" charset="-122"/>
                <a:ea typeface="微软雅黑" pitchFamily="34" charset="-122"/>
              </a:rPr>
              <a:t>-</a:t>
            </a:r>
            <a:r>
              <a:rPr lang="zh-CN" altLang="en-US" sz="1200" dirty="0" smtClean="0">
                <a:solidFill>
                  <a:schemeClr val="tx1">
                    <a:lumMod val="50000"/>
                    <a:lumOff val="50000"/>
                  </a:schemeClr>
                </a:solidFill>
                <a:latin typeface="微软雅黑" pitchFamily="34" charset="-122"/>
                <a:ea typeface="微软雅黑" pitchFamily="34" charset="-122"/>
              </a:rPr>
              <a:t>样式管理中设置自己网站的咨询图标等样式。</a:t>
            </a:r>
            <a:endParaRPr lang="zh-CN" altLang="en-US" sz="1200" dirty="0">
              <a:solidFill>
                <a:schemeClr val="bg1">
                  <a:lumMod val="50000"/>
                </a:schemeClr>
              </a:solidFill>
              <a:latin typeface="微软雅黑" pitchFamily="34" charset="-122"/>
              <a:ea typeface="微软雅黑" pitchFamily="34" charset="-122"/>
            </a:endParaRPr>
          </a:p>
        </p:txBody>
      </p:sp>
    </p:spTree>
    <p:extLst>
      <p:ext uri="{BB962C8B-B14F-4D97-AF65-F5344CB8AC3E}">
        <p14:creationId xmlns="" xmlns:p14="http://schemas.microsoft.com/office/powerpoint/2010/main" val="20933303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3186085" y="1825259"/>
            <a:ext cx="2520280" cy="3705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dirty="0" smtClean="0">
              <a:latin typeface="微软雅黑" pitchFamily="34" charset="-122"/>
              <a:ea typeface="微软雅黑" pitchFamily="34" charset="-122"/>
            </a:endParaRPr>
          </a:p>
        </p:txBody>
      </p:sp>
      <p:sp>
        <p:nvSpPr>
          <p:cNvPr id="32" name="矩形 31"/>
          <p:cNvSpPr/>
          <p:nvPr/>
        </p:nvSpPr>
        <p:spPr>
          <a:xfrm>
            <a:off x="6100809" y="1825259"/>
            <a:ext cx="2520280" cy="3705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dirty="0" smtClean="0">
              <a:latin typeface="微软雅黑" pitchFamily="34" charset="-122"/>
              <a:ea typeface="微软雅黑" pitchFamily="34" charset="-122"/>
            </a:endParaRPr>
          </a:p>
        </p:txBody>
      </p:sp>
      <p:sp>
        <p:nvSpPr>
          <p:cNvPr id="25" name="矩形 24"/>
          <p:cNvSpPr/>
          <p:nvPr/>
        </p:nvSpPr>
        <p:spPr>
          <a:xfrm>
            <a:off x="323529" y="1825259"/>
            <a:ext cx="2520280" cy="3705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dirty="0" smtClean="0">
              <a:latin typeface="微软雅黑" pitchFamily="34" charset="-122"/>
              <a:ea typeface="微软雅黑" pitchFamily="34" charset="-122"/>
            </a:endParaRPr>
          </a:p>
        </p:txBody>
      </p:sp>
      <p:sp>
        <p:nvSpPr>
          <p:cNvPr id="2" name="标题 1"/>
          <p:cNvSpPr>
            <a:spLocks noGrp="1"/>
          </p:cNvSpPr>
          <p:nvPr>
            <p:ph type="title"/>
          </p:nvPr>
        </p:nvSpPr>
        <p:spPr/>
        <p:txBody>
          <a:bodyPr/>
          <a:lstStyle/>
          <a:p>
            <a:r>
              <a:rPr lang="zh-CN" altLang="en-US" dirty="0" smtClean="0"/>
              <a:t>如何使用商桥</a:t>
            </a:r>
            <a:r>
              <a:rPr lang="en-US" altLang="zh-CN" dirty="0" smtClean="0"/>
              <a:t>-</a:t>
            </a:r>
            <a:r>
              <a:rPr lang="zh-CN" altLang="en-US" dirty="0" smtClean="0"/>
              <a:t>样式管理</a:t>
            </a:r>
            <a:endParaRPr lang="zh-CN" altLang="en-US" dirty="0">
              <a:solidFill>
                <a:srgbClr val="FF0000"/>
              </a:solidFill>
            </a:endParaRPr>
          </a:p>
        </p:txBody>
      </p:sp>
      <p:sp>
        <p:nvSpPr>
          <p:cNvPr id="27" name="内容占位符 2"/>
          <p:cNvSpPr txBox="1">
            <a:spLocks/>
          </p:cNvSpPr>
          <p:nvPr/>
        </p:nvSpPr>
        <p:spPr>
          <a:xfrm>
            <a:off x="6084168" y="1900091"/>
            <a:ext cx="2664296" cy="936104"/>
          </a:xfrm>
          <a:prstGeom prst="rect">
            <a:avLst/>
          </a:prstGeom>
        </p:spPr>
        <p:txBody>
          <a:bodyPr>
            <a:normAutofit lnSpcReduction="10000"/>
          </a:bodyPr>
          <a:lstStyle/>
          <a:p>
            <a:pPr fontAlgn="auto">
              <a:spcBef>
                <a:spcPts val="600"/>
              </a:spcBef>
              <a:spcAft>
                <a:spcPts val="0"/>
              </a:spcAft>
              <a:buClr>
                <a:schemeClr val="accent1"/>
              </a:buClr>
              <a:buSzPct val="76000"/>
              <a:defRPr/>
            </a:pPr>
            <a:r>
              <a:rPr lang="zh-CN" altLang="en-US" sz="1600" b="1" dirty="0">
                <a:solidFill>
                  <a:schemeClr val="bg1"/>
                </a:solidFill>
                <a:latin typeface="微软雅黑" pitchFamily="34" charset="-122"/>
                <a:ea typeface="微软雅黑" pitchFamily="34" charset="-122"/>
              </a:rPr>
              <a:t>内嵌型</a:t>
            </a:r>
            <a:endParaRPr lang="en-US" altLang="zh-CN" sz="1600" b="1" dirty="0">
              <a:solidFill>
                <a:schemeClr val="bg1"/>
              </a:solidFill>
              <a:latin typeface="微软雅黑" pitchFamily="34" charset="-122"/>
              <a:ea typeface="微软雅黑" pitchFamily="34" charset="-122"/>
            </a:endParaRPr>
          </a:p>
          <a:p>
            <a:pPr indent="-182880">
              <a:spcBef>
                <a:spcPts val="500"/>
              </a:spcBef>
              <a:buClr>
                <a:schemeClr val="accent2"/>
              </a:buClr>
              <a:buSzPct val="76000"/>
              <a:buFont typeface="Arial" pitchFamily="34" charset="0"/>
              <a:buChar char="•"/>
              <a:defRPr/>
            </a:pPr>
            <a:r>
              <a:rPr lang="zh-CN" altLang="en-US" sz="1200" dirty="0" smtClean="0">
                <a:latin typeface="微软雅黑" pitchFamily="34" charset="-122"/>
                <a:ea typeface="微软雅黑" pitchFamily="34" charset="-122"/>
              </a:rPr>
              <a:t>除</a:t>
            </a:r>
            <a:r>
              <a:rPr lang="zh-CN" altLang="en-US" sz="1200" dirty="0">
                <a:latin typeface="微软雅黑" pitchFamily="34" charset="-122"/>
                <a:ea typeface="微软雅黑" pitchFamily="34" charset="-122"/>
              </a:rPr>
              <a:t>原商桥代码外，还需要额外嵌入一段</a:t>
            </a:r>
            <a:r>
              <a:rPr lang="en-US" altLang="zh-CN" sz="1200" dirty="0">
                <a:latin typeface="微软雅黑" pitchFamily="34" charset="-122"/>
                <a:ea typeface="微软雅黑" pitchFamily="34" charset="-122"/>
              </a:rPr>
              <a:t>HTML</a:t>
            </a:r>
            <a:r>
              <a:rPr lang="zh-CN" altLang="en-US" sz="1200" dirty="0" smtClean="0">
                <a:latin typeface="微软雅黑" pitchFamily="34" charset="-122"/>
                <a:ea typeface="微软雅黑" pitchFamily="34" charset="-122"/>
              </a:rPr>
              <a:t>代码</a:t>
            </a:r>
            <a:endParaRPr lang="en-US" altLang="zh-CN" sz="1200" dirty="0" smtClean="0">
              <a:latin typeface="微软雅黑" pitchFamily="34" charset="-122"/>
              <a:ea typeface="微软雅黑" pitchFamily="34" charset="-122"/>
            </a:endParaRPr>
          </a:p>
          <a:p>
            <a:pPr indent="-182880">
              <a:spcBef>
                <a:spcPts val="500"/>
              </a:spcBef>
              <a:buClr>
                <a:schemeClr val="accent2"/>
              </a:buClr>
              <a:buSzPct val="76000"/>
              <a:buFont typeface="Arial" pitchFamily="34" charset="0"/>
              <a:buChar char="•"/>
              <a:defRPr/>
            </a:pPr>
            <a:r>
              <a:rPr lang="zh-CN" altLang="en-US" sz="1200" dirty="0">
                <a:latin typeface="微软雅黑" pitchFamily="34" charset="-122"/>
                <a:ea typeface="微软雅黑" pitchFamily="34" charset="-122"/>
              </a:rPr>
              <a:t>图标不能移动或最小</a:t>
            </a:r>
            <a:r>
              <a:rPr lang="zh-CN" altLang="en-US" sz="1200" dirty="0" smtClean="0">
                <a:latin typeface="微软雅黑" pitchFamily="34" charset="-122"/>
                <a:ea typeface="微软雅黑" pitchFamily="34" charset="-122"/>
              </a:rPr>
              <a:t>化</a:t>
            </a:r>
            <a:endParaRPr lang="zh-CN" altLang="en-US" sz="1200" dirty="0">
              <a:latin typeface="微软雅黑" pitchFamily="34" charset="-122"/>
              <a:ea typeface="微软雅黑" pitchFamily="34" charset="-122"/>
            </a:endParaRPr>
          </a:p>
        </p:txBody>
      </p:sp>
      <p:pic>
        <p:nvPicPr>
          <p:cNvPr id="28" name="Picture 9"/>
          <p:cNvPicPr>
            <a:picLocks noChangeAspect="1" noChangeArrowheads="1"/>
          </p:cNvPicPr>
          <p:nvPr/>
        </p:nvPicPr>
        <p:blipFill>
          <a:blip r:embed="rId2" cstate="email">
            <a:extLst/>
          </a:blip>
          <a:srcRect/>
          <a:stretch>
            <a:fillRect/>
          </a:stretch>
        </p:blipFill>
        <p:spPr bwMode="auto">
          <a:xfrm>
            <a:off x="467544" y="3182086"/>
            <a:ext cx="2096350" cy="2551170"/>
          </a:xfrm>
          <a:prstGeom prst="rect">
            <a:avLst/>
          </a:prstGeom>
          <a:ln>
            <a:noFill/>
          </a:ln>
          <a:effectLst>
            <a:softEdge rad="112500"/>
          </a:effectLst>
        </p:spPr>
      </p:pic>
      <p:cxnSp>
        <p:nvCxnSpPr>
          <p:cNvPr id="30" name="直接连接符 29"/>
          <p:cNvCxnSpPr/>
          <p:nvPr/>
        </p:nvCxnSpPr>
        <p:spPr>
          <a:xfrm>
            <a:off x="2915816" y="1884161"/>
            <a:ext cx="0" cy="3849095"/>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页脚占位符 1"/>
          <p:cNvSpPr>
            <a:spLocks noGrp="1"/>
          </p:cNvSpPr>
          <p:nvPr>
            <p:ph type="ftr" sz="quarter" idx="11"/>
          </p:nvPr>
        </p:nvSpPr>
        <p:spPr>
          <a:xfrm>
            <a:off x="3124200" y="6506544"/>
            <a:ext cx="2895600" cy="288000"/>
          </a:xfrm>
          <a:prstGeom prst="rect">
            <a:avLst/>
          </a:prstGeom>
        </p:spPr>
        <p:txBody>
          <a:bodyPr anchor="ctr"/>
          <a:lstStyle/>
          <a:p>
            <a:pPr algn="ctr"/>
            <a:r>
              <a:rPr lang="zh-CN" altLang="en-US" sz="1400" b="1" dirty="0" smtClean="0">
                <a:solidFill>
                  <a:schemeClr val="bg1"/>
                </a:solidFill>
                <a:latin typeface="微软雅黑" pitchFamily="34" charset="-122"/>
                <a:ea typeface="微软雅黑" pitchFamily="34" charset="-122"/>
              </a:rPr>
              <a:t>百度商桥</a:t>
            </a:r>
            <a:endParaRPr lang="zh-CN" altLang="en-US" sz="1400" b="1" dirty="0">
              <a:solidFill>
                <a:schemeClr val="bg1"/>
              </a:solidFill>
              <a:latin typeface="微软雅黑" pitchFamily="34" charset="-122"/>
              <a:ea typeface="微软雅黑" pitchFamily="34" charset="-122"/>
            </a:endParaRPr>
          </a:p>
        </p:txBody>
      </p:sp>
      <p:sp>
        <p:nvSpPr>
          <p:cNvPr id="12" name="内容占位符 2"/>
          <p:cNvSpPr txBox="1">
            <a:spLocks/>
          </p:cNvSpPr>
          <p:nvPr/>
        </p:nvSpPr>
        <p:spPr>
          <a:xfrm>
            <a:off x="288033" y="1867072"/>
            <a:ext cx="2699791" cy="1315013"/>
          </a:xfrm>
          <a:prstGeom prst="rect">
            <a:avLst/>
          </a:prstGeom>
        </p:spPr>
        <p:txBody>
          <a:bodyPr>
            <a:normAutofit lnSpcReduction="10000"/>
          </a:bodyPr>
          <a:lstStyle/>
          <a:p>
            <a:pPr fontAlgn="auto">
              <a:lnSpc>
                <a:spcPct val="120000"/>
              </a:lnSpc>
              <a:spcBef>
                <a:spcPts val="600"/>
              </a:spcBef>
              <a:spcAft>
                <a:spcPts val="0"/>
              </a:spcAft>
              <a:buClr>
                <a:schemeClr val="accent1"/>
              </a:buClr>
              <a:buSzPct val="76000"/>
              <a:defRPr/>
            </a:pPr>
            <a:r>
              <a:rPr lang="zh-CN" altLang="en-US" sz="1600" b="1" dirty="0" smtClean="0">
                <a:solidFill>
                  <a:schemeClr val="bg1"/>
                </a:solidFill>
                <a:latin typeface="微软雅黑" pitchFamily="34" charset="-122"/>
                <a:ea typeface="微软雅黑" pitchFamily="34" charset="-122"/>
              </a:rPr>
              <a:t>浮动</a:t>
            </a:r>
            <a:r>
              <a:rPr lang="zh-CN" altLang="en-US" sz="1600" b="1" dirty="0">
                <a:solidFill>
                  <a:schemeClr val="bg1"/>
                </a:solidFill>
                <a:latin typeface="微软雅黑" pitchFamily="34" charset="-122"/>
                <a:ea typeface="微软雅黑" pitchFamily="34" charset="-122"/>
              </a:rPr>
              <a:t>型</a:t>
            </a:r>
            <a:endParaRPr lang="en-US" altLang="zh-CN" sz="1600" b="1" dirty="0" smtClean="0">
              <a:solidFill>
                <a:schemeClr val="bg1"/>
              </a:solidFill>
              <a:latin typeface="微软雅黑" pitchFamily="34" charset="-122"/>
              <a:ea typeface="微软雅黑" pitchFamily="34" charset="-122"/>
            </a:endParaRPr>
          </a:p>
          <a:p>
            <a:pPr indent="-182880">
              <a:lnSpc>
                <a:spcPct val="120000"/>
              </a:lnSpc>
              <a:spcBef>
                <a:spcPts val="500"/>
              </a:spcBef>
              <a:buClr>
                <a:schemeClr val="accent2"/>
              </a:buClr>
              <a:buSzPct val="76000"/>
              <a:buFont typeface="Arial" pitchFamily="34" charset="0"/>
              <a:buChar char="•"/>
              <a:defRPr/>
            </a:pPr>
            <a:r>
              <a:rPr lang="zh-CN" altLang="en-US" sz="1200" dirty="0" smtClean="0">
                <a:latin typeface="微软雅黑" pitchFamily="34" charset="-122"/>
                <a:ea typeface="微软雅黑" pitchFamily="34" charset="-122"/>
              </a:rPr>
              <a:t>皮肤、按钮、尺寸等都可设置，并且可上传使用企业自己的图片，做出个性化的图标样式</a:t>
            </a:r>
            <a:endParaRPr lang="en-US" altLang="zh-CN" sz="1200" dirty="0">
              <a:latin typeface="微软雅黑" pitchFamily="34" charset="-122"/>
              <a:ea typeface="微软雅黑" pitchFamily="34" charset="-122"/>
            </a:endParaRPr>
          </a:p>
          <a:p>
            <a:pPr indent="-182880">
              <a:lnSpc>
                <a:spcPct val="120000"/>
              </a:lnSpc>
              <a:spcBef>
                <a:spcPts val="500"/>
              </a:spcBef>
              <a:buClr>
                <a:schemeClr val="accent2"/>
              </a:buClr>
              <a:buSzPct val="76000"/>
              <a:buFont typeface="Arial" pitchFamily="34" charset="0"/>
              <a:buChar char="•"/>
              <a:defRPr/>
            </a:pPr>
            <a:r>
              <a:rPr lang="zh-CN" altLang="en-US" sz="1200" dirty="0" smtClean="0">
                <a:latin typeface="微软雅黑" pitchFamily="34" charset="-122"/>
                <a:ea typeface="微软雅黑" pitchFamily="34" charset="-122"/>
              </a:rPr>
              <a:t>访客</a:t>
            </a:r>
            <a:r>
              <a:rPr lang="zh-CN" altLang="en-US" sz="1200" dirty="0">
                <a:latin typeface="微软雅黑" pitchFamily="34" charset="-122"/>
                <a:ea typeface="微软雅黑" pitchFamily="34" charset="-122"/>
              </a:rPr>
              <a:t>可以最小化收起或恢复图标</a:t>
            </a:r>
          </a:p>
        </p:txBody>
      </p:sp>
      <p:sp>
        <p:nvSpPr>
          <p:cNvPr id="13" name="灯片编号占位符 4"/>
          <p:cNvSpPr txBox="1">
            <a:spLocks/>
          </p:cNvSpPr>
          <p:nvPr/>
        </p:nvSpPr>
        <p:spPr>
          <a:xfrm>
            <a:off x="6838950" y="6459538"/>
            <a:ext cx="2133600" cy="365125"/>
          </a:xfrm>
          <a:prstGeom prst="rect">
            <a:avLst/>
          </a:prstGeom>
        </p:spPr>
        <p:txBody>
          <a:bodyPr anchor="ctr"/>
          <a:lstStyle/>
          <a:p>
            <a:pPr algn="r" fontAlgn="auto">
              <a:spcBef>
                <a:spcPts val="0"/>
              </a:spcBef>
              <a:spcAft>
                <a:spcPts val="0"/>
              </a:spcAft>
              <a:defRPr/>
            </a:pPr>
            <a:fld id="{157D729A-D8D0-4746-AB48-D44D9057A6C2}" type="slidenum">
              <a:rPr lang="zh-CN" altLang="en-US" sz="1200">
                <a:solidFill>
                  <a:schemeClr val="bg1"/>
                </a:solidFill>
                <a:latin typeface="+mn-lt"/>
                <a:ea typeface="+mn-ea"/>
              </a:rPr>
              <a:pPr algn="r" fontAlgn="auto">
                <a:spcBef>
                  <a:spcPts val="0"/>
                </a:spcBef>
                <a:spcAft>
                  <a:spcPts val="0"/>
                </a:spcAft>
                <a:defRPr/>
              </a:pPr>
              <a:t>22</a:t>
            </a:fld>
            <a:endParaRPr lang="zh-CN" altLang="en-US" sz="1200" dirty="0">
              <a:solidFill>
                <a:schemeClr val="bg1"/>
              </a:solidFill>
              <a:latin typeface="+mn-lt"/>
              <a:ea typeface="+mn-ea"/>
            </a:endParaRPr>
          </a:p>
        </p:txBody>
      </p:sp>
      <p:sp>
        <p:nvSpPr>
          <p:cNvPr id="15" name="内容占位符 2"/>
          <p:cNvSpPr txBox="1">
            <a:spLocks/>
          </p:cNvSpPr>
          <p:nvPr/>
        </p:nvSpPr>
        <p:spPr>
          <a:xfrm>
            <a:off x="3172158" y="1867073"/>
            <a:ext cx="2695986" cy="1512168"/>
          </a:xfrm>
          <a:prstGeom prst="rect">
            <a:avLst/>
          </a:prstGeom>
        </p:spPr>
        <p:txBody>
          <a:bodyPr>
            <a:normAutofit/>
          </a:bodyPr>
          <a:lstStyle/>
          <a:p>
            <a:pPr fontAlgn="auto">
              <a:spcBef>
                <a:spcPts val="600"/>
              </a:spcBef>
              <a:spcAft>
                <a:spcPts val="0"/>
              </a:spcAft>
              <a:buClr>
                <a:schemeClr val="accent1"/>
              </a:buClr>
              <a:buSzPct val="76000"/>
              <a:defRPr/>
            </a:pPr>
            <a:r>
              <a:rPr lang="zh-CN" altLang="en-US" sz="1600" b="1" dirty="0">
                <a:solidFill>
                  <a:schemeClr val="bg1"/>
                </a:solidFill>
                <a:latin typeface="微软雅黑" pitchFamily="34" charset="-122"/>
                <a:ea typeface="微软雅黑" pitchFamily="34" charset="-122"/>
              </a:rPr>
              <a:t>炫彩</a:t>
            </a:r>
            <a:r>
              <a:rPr lang="zh-CN" altLang="en-US" sz="1600" b="1" dirty="0" smtClean="0">
                <a:solidFill>
                  <a:schemeClr val="bg1"/>
                </a:solidFill>
                <a:latin typeface="微软雅黑" pitchFamily="34" charset="-122"/>
                <a:ea typeface="微软雅黑" pitchFamily="34" charset="-122"/>
              </a:rPr>
              <a:t>型</a:t>
            </a:r>
          </a:p>
          <a:p>
            <a:pPr indent="-182880">
              <a:spcBef>
                <a:spcPts val="500"/>
              </a:spcBef>
              <a:buClr>
                <a:schemeClr val="accent2"/>
              </a:buClr>
              <a:buSzPct val="76000"/>
              <a:buFont typeface="Arial" pitchFamily="34" charset="0"/>
              <a:buChar char="•"/>
              <a:defRPr/>
            </a:pPr>
            <a:r>
              <a:rPr lang="zh-CN" altLang="en-US" sz="1200" dirty="0" smtClean="0">
                <a:latin typeface="微软雅黑" pitchFamily="34" charset="-122"/>
                <a:ea typeface="微软雅黑" pitchFamily="34" charset="-122"/>
              </a:rPr>
              <a:t>无需繁琐的设置，数十套风格，一定有最适合的！</a:t>
            </a:r>
            <a:endParaRPr lang="en-US" altLang="zh-CN" sz="1200" dirty="0" smtClean="0">
              <a:latin typeface="微软雅黑" pitchFamily="34" charset="-122"/>
              <a:ea typeface="微软雅黑" pitchFamily="34" charset="-122"/>
            </a:endParaRPr>
          </a:p>
          <a:p>
            <a:pPr indent="-182880">
              <a:spcBef>
                <a:spcPts val="500"/>
              </a:spcBef>
              <a:buClr>
                <a:schemeClr val="accent2"/>
              </a:buClr>
              <a:buSzPct val="76000"/>
              <a:buFont typeface="Arial" pitchFamily="34" charset="0"/>
              <a:buChar char="•"/>
              <a:defRPr/>
            </a:pPr>
            <a:r>
              <a:rPr lang="zh-CN" altLang="en-US" sz="1200" dirty="0" smtClean="0">
                <a:latin typeface="微软雅黑" pitchFamily="34" charset="-122"/>
                <a:ea typeface="微软雅黑" pitchFamily="34" charset="-122"/>
              </a:rPr>
              <a:t>小提示：每套都有配套的邀请框</a:t>
            </a:r>
            <a:r>
              <a:rPr lang="en-US" altLang="zh-CN" sz="1200" dirty="0" smtClean="0">
                <a:latin typeface="微软雅黑" pitchFamily="34" charset="-122"/>
                <a:ea typeface="微软雅黑" pitchFamily="34" charset="-122"/>
              </a:rPr>
              <a:t>~</a:t>
            </a:r>
            <a:endParaRPr lang="zh-CN" altLang="en-US" sz="1200" dirty="0">
              <a:latin typeface="微软雅黑" pitchFamily="34" charset="-122"/>
              <a:ea typeface="微软雅黑" pitchFamily="34" charset="-122"/>
            </a:endParaRPr>
          </a:p>
        </p:txBody>
      </p:sp>
      <p:sp>
        <p:nvSpPr>
          <p:cNvPr id="4" name="矩形 3"/>
          <p:cNvSpPr/>
          <p:nvPr/>
        </p:nvSpPr>
        <p:spPr>
          <a:xfrm>
            <a:off x="323528" y="5805264"/>
            <a:ext cx="5597213"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itchFamily="34" charset="-122"/>
                <a:ea typeface="微软雅黑" pitchFamily="34" charset="-122"/>
              </a:rPr>
              <a:t>浮动</a:t>
            </a:r>
            <a:r>
              <a:rPr lang="zh-CN" altLang="en-US" sz="1400" dirty="0">
                <a:latin typeface="微软雅黑" pitchFamily="34" charset="-122"/>
                <a:ea typeface="微软雅黑" pitchFamily="34" charset="-122"/>
              </a:rPr>
              <a:t>于网页之上，始终</a:t>
            </a:r>
            <a:r>
              <a:rPr lang="zh-CN" altLang="en-US" sz="1400" dirty="0" smtClean="0">
                <a:latin typeface="微软雅黑" pitchFamily="34" charset="-122"/>
                <a:ea typeface="微软雅黑" pitchFamily="34" charset="-122"/>
              </a:rPr>
              <a:t>醒目</a:t>
            </a:r>
            <a:endParaRPr lang="en-US" altLang="zh-CN" sz="1400" dirty="0" smtClean="0">
              <a:latin typeface="微软雅黑" pitchFamily="34" charset="-122"/>
              <a:ea typeface="微软雅黑" pitchFamily="34" charset="-122"/>
            </a:endParaRPr>
          </a:p>
        </p:txBody>
      </p:sp>
      <p:pic>
        <p:nvPicPr>
          <p:cNvPr id="102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131840" y="3380337"/>
            <a:ext cx="887181" cy="107371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087931" y="3379241"/>
            <a:ext cx="797315" cy="10748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163705" y="4481968"/>
            <a:ext cx="709005" cy="11294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4269288" y="4567198"/>
            <a:ext cx="493097" cy="10142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5084476" y="4603311"/>
            <a:ext cx="800770" cy="100287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4229062" y="3366362"/>
            <a:ext cx="712439" cy="11141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6" name="矩形 25"/>
          <p:cNvSpPr/>
          <p:nvPr/>
        </p:nvSpPr>
        <p:spPr>
          <a:xfrm>
            <a:off x="6115859" y="5805264"/>
            <a:ext cx="2928699" cy="5040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itchFamily="34" charset="-122"/>
                <a:ea typeface="微软雅黑" pitchFamily="34" charset="-122"/>
              </a:rPr>
              <a:t>嵌入网页中，浑然一体</a:t>
            </a:r>
            <a:endParaRPr lang="zh-CN" altLang="en-US" sz="1400" dirty="0">
              <a:latin typeface="微软雅黑" pitchFamily="34" charset="-122"/>
              <a:ea typeface="微软雅黑" pitchFamily="34" charset="-122"/>
            </a:endParaRPr>
          </a:p>
        </p:txBody>
      </p:sp>
      <p:pic>
        <p:nvPicPr>
          <p:cNvPr id="31" name="Picture 2"/>
          <p:cNvPicPr>
            <a:picLocks noChangeAspect="1" noChangeArrowheads="1"/>
          </p:cNvPicPr>
          <p:nvPr/>
        </p:nvPicPr>
        <p:blipFill rotWithShape="1">
          <a:blip r:embed="rId9" cstate="print">
            <a:extLst>
              <a:ext uri="{28A0092B-C50C-407E-A947-70E740481C1C}">
                <a14:useLocalDpi xmlns="" xmlns:a14="http://schemas.microsoft.com/office/drawing/2010/main" val="0"/>
              </a:ext>
            </a:extLst>
          </a:blip>
          <a:srcRect r="22947"/>
          <a:stretch/>
        </p:blipFill>
        <p:spPr bwMode="auto">
          <a:xfrm>
            <a:off x="2267007" y="918648"/>
            <a:ext cx="3276541" cy="5999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10" cstate="print">
            <a:extLst>
              <a:ext uri="{28A0092B-C50C-407E-A947-70E740481C1C}">
                <a14:useLocalDpi xmlns="" xmlns:a14="http://schemas.microsoft.com/office/drawing/2010/main" val="0"/>
              </a:ext>
            </a:extLst>
          </a:blip>
          <a:srcRect/>
          <a:stretch>
            <a:fillRect/>
          </a:stretch>
        </p:blipFill>
        <p:spPr bwMode="auto">
          <a:xfrm>
            <a:off x="6300192" y="3249819"/>
            <a:ext cx="2320897" cy="179303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11" cstate="print">
            <a:extLst>
              <a:ext uri="{28A0092B-C50C-407E-A947-70E740481C1C}">
                <a14:useLocalDpi xmlns="" xmlns:a14="http://schemas.microsoft.com/office/drawing/2010/main" val="0"/>
              </a:ext>
            </a:extLst>
          </a:blip>
          <a:srcRect/>
          <a:stretch>
            <a:fillRect/>
          </a:stretch>
        </p:blipFill>
        <p:spPr bwMode="auto">
          <a:xfrm>
            <a:off x="6325592" y="3981684"/>
            <a:ext cx="979638" cy="5046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矩形 5"/>
          <p:cNvSpPr/>
          <p:nvPr/>
        </p:nvSpPr>
        <p:spPr>
          <a:xfrm>
            <a:off x="6300192" y="3942048"/>
            <a:ext cx="1043138" cy="5696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107504" y="1026005"/>
            <a:ext cx="1800493" cy="307777"/>
          </a:xfrm>
          <a:prstGeom prst="rect">
            <a:avLst/>
          </a:prstGeom>
        </p:spPr>
        <p:txBody>
          <a:bodyPr wrap="none">
            <a:spAutoFit/>
          </a:bodyPr>
          <a:lstStyle/>
          <a:p>
            <a:r>
              <a:rPr lang="zh-CN" altLang="en-US" sz="1400" b="1" dirty="0" smtClean="0">
                <a:latin typeface="微软雅黑" pitchFamily="34" charset="-122"/>
                <a:ea typeface="微软雅黑" pitchFamily="34" charset="-122"/>
              </a:rPr>
              <a:t>咨询图标有三种类型</a:t>
            </a:r>
            <a:endParaRPr lang="zh-CN" altLang="en-US" sz="1400" b="1" dirty="0">
              <a:latin typeface="微软雅黑" pitchFamily="34" charset="-122"/>
              <a:ea typeface="微软雅黑" pitchFamily="34" charset="-122"/>
            </a:endParaRPr>
          </a:p>
        </p:txBody>
      </p:sp>
      <p:cxnSp>
        <p:nvCxnSpPr>
          <p:cNvPr id="34" name="直接连接符 33"/>
          <p:cNvCxnSpPr/>
          <p:nvPr/>
        </p:nvCxnSpPr>
        <p:spPr>
          <a:xfrm>
            <a:off x="5997571" y="1884161"/>
            <a:ext cx="0" cy="3849095"/>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8655838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如何使用商桥</a:t>
            </a:r>
            <a:r>
              <a:rPr lang="en-US" altLang="zh-CN" dirty="0" smtClean="0"/>
              <a:t>-</a:t>
            </a:r>
            <a:r>
              <a:rPr lang="zh-CN" altLang="en-US" dirty="0" smtClean="0"/>
              <a:t>浮动型图标设置 </a:t>
            </a:r>
            <a:endParaRPr lang="zh-CN" altLang="en-US" dirty="0"/>
          </a:p>
        </p:txBody>
      </p:sp>
      <p:sp>
        <p:nvSpPr>
          <p:cNvPr id="34" name="页脚占位符 1"/>
          <p:cNvSpPr>
            <a:spLocks noGrp="1"/>
          </p:cNvSpPr>
          <p:nvPr>
            <p:ph type="ftr" sz="quarter" idx="11"/>
          </p:nvPr>
        </p:nvSpPr>
        <p:spPr>
          <a:xfrm>
            <a:off x="3124200" y="6506544"/>
            <a:ext cx="2895600" cy="288000"/>
          </a:xfrm>
          <a:prstGeom prst="rect">
            <a:avLst/>
          </a:prstGeom>
        </p:spPr>
        <p:txBody>
          <a:bodyPr anchor="ctr"/>
          <a:lstStyle/>
          <a:p>
            <a:pPr algn="ctr"/>
            <a:r>
              <a:rPr lang="zh-CN" altLang="en-US" sz="1400" b="1" dirty="0" smtClean="0">
                <a:solidFill>
                  <a:schemeClr val="bg1"/>
                </a:solidFill>
                <a:latin typeface="微软雅黑" pitchFamily="34" charset="-122"/>
                <a:ea typeface="微软雅黑" pitchFamily="34" charset="-122"/>
              </a:rPr>
              <a:t>百度商桥</a:t>
            </a:r>
            <a:endParaRPr lang="zh-CN" altLang="en-US" sz="1400" b="1" dirty="0">
              <a:solidFill>
                <a:schemeClr val="bg1"/>
              </a:solidFill>
              <a:latin typeface="微软雅黑" pitchFamily="34" charset="-122"/>
              <a:ea typeface="微软雅黑" pitchFamily="34" charset="-122"/>
            </a:endParaRPr>
          </a:p>
        </p:txBody>
      </p:sp>
      <p:sp>
        <p:nvSpPr>
          <p:cNvPr id="41" name="灯片编号占位符 4"/>
          <p:cNvSpPr txBox="1">
            <a:spLocks/>
          </p:cNvSpPr>
          <p:nvPr/>
        </p:nvSpPr>
        <p:spPr>
          <a:xfrm>
            <a:off x="6838950" y="6459538"/>
            <a:ext cx="2133600" cy="365125"/>
          </a:xfrm>
          <a:prstGeom prst="rect">
            <a:avLst/>
          </a:prstGeom>
        </p:spPr>
        <p:txBody>
          <a:bodyPr anchor="ctr"/>
          <a:lstStyle/>
          <a:p>
            <a:pPr algn="r" fontAlgn="auto">
              <a:spcBef>
                <a:spcPts val="0"/>
              </a:spcBef>
              <a:spcAft>
                <a:spcPts val="0"/>
              </a:spcAft>
              <a:defRPr/>
            </a:pPr>
            <a:fld id="{157D729A-D8D0-4746-AB48-D44D9057A6C2}" type="slidenum">
              <a:rPr lang="zh-CN" altLang="en-US" sz="1200">
                <a:solidFill>
                  <a:schemeClr val="bg1"/>
                </a:solidFill>
                <a:latin typeface="+mn-lt"/>
                <a:ea typeface="+mn-ea"/>
              </a:rPr>
              <a:pPr algn="r" fontAlgn="auto">
                <a:spcBef>
                  <a:spcPts val="0"/>
                </a:spcBef>
                <a:spcAft>
                  <a:spcPts val="0"/>
                </a:spcAft>
                <a:defRPr/>
              </a:pPr>
              <a:t>23</a:t>
            </a:fld>
            <a:endParaRPr lang="zh-CN" altLang="en-US" sz="1200" dirty="0">
              <a:solidFill>
                <a:schemeClr val="bg1"/>
              </a:solidFill>
              <a:latin typeface="+mn-lt"/>
              <a:ea typeface="+mn-ea"/>
            </a:endParaRPr>
          </a:p>
        </p:txBody>
      </p:sp>
      <p:sp>
        <p:nvSpPr>
          <p:cNvPr id="4" name="矩形标注 3"/>
          <p:cNvSpPr/>
          <p:nvPr/>
        </p:nvSpPr>
        <p:spPr>
          <a:xfrm>
            <a:off x="179512" y="1268760"/>
            <a:ext cx="2484804" cy="523220"/>
          </a:xfrm>
          <a:prstGeom prst="wedgeRectCallout">
            <a:avLst>
              <a:gd name="adj1" fmla="val 61260"/>
              <a:gd name="adj2" fmla="val 17177"/>
            </a:avLst>
          </a:prstGeom>
          <a:solidFill>
            <a:schemeClr val="accent5"/>
          </a:solidFill>
        </p:spPr>
        <p:txBody>
          <a:bodyPr wrap="square">
            <a:spAutoFit/>
          </a:bodyPr>
          <a:lstStyle/>
          <a:p>
            <a:pPr>
              <a:defRPr/>
            </a:pPr>
            <a:r>
              <a:rPr lang="zh-CN" altLang="en-US" sz="1600" b="1" dirty="0" smtClean="0">
                <a:solidFill>
                  <a:schemeClr val="bg1"/>
                </a:solidFill>
                <a:latin typeface="微软雅黑" pitchFamily="34" charset="-122"/>
                <a:ea typeface="微软雅黑" pitchFamily="34" charset="-122"/>
              </a:rPr>
              <a:t>先选类型</a:t>
            </a:r>
            <a:endParaRPr lang="en-US" altLang="zh-CN" sz="1600" b="1" dirty="0" smtClean="0">
              <a:solidFill>
                <a:schemeClr val="bg1"/>
              </a:solidFill>
              <a:latin typeface="微软雅黑" pitchFamily="34" charset="-122"/>
              <a:ea typeface="微软雅黑" pitchFamily="34" charset="-122"/>
            </a:endParaRPr>
          </a:p>
          <a:p>
            <a:pPr>
              <a:defRPr/>
            </a:pPr>
            <a:r>
              <a:rPr lang="zh-CN" altLang="en-US" sz="1200" dirty="0" smtClean="0">
                <a:solidFill>
                  <a:schemeClr val="bg1"/>
                </a:solidFill>
                <a:latin typeface="微软雅黑" pitchFamily="34" charset="-122"/>
                <a:ea typeface="微软雅黑" pitchFamily="34" charset="-122"/>
              </a:rPr>
              <a:t>选择</a:t>
            </a:r>
            <a:r>
              <a:rPr lang="zh-CN" altLang="en-US" sz="1200" dirty="0">
                <a:solidFill>
                  <a:schemeClr val="bg1"/>
                </a:solidFill>
                <a:latin typeface="微软雅黑" pitchFamily="34" charset="-122"/>
                <a:ea typeface="微软雅黑" pitchFamily="34" charset="-122"/>
              </a:rPr>
              <a:t>图标为浮动、炫彩还是内嵌型</a:t>
            </a:r>
            <a:endParaRPr lang="en-US" altLang="zh-CN" sz="1200" dirty="0">
              <a:solidFill>
                <a:schemeClr val="bg1"/>
              </a:solidFill>
              <a:latin typeface="微软雅黑" pitchFamily="34" charset="-122"/>
              <a:ea typeface="微软雅黑" pitchFamily="34" charset="-122"/>
            </a:endParaRPr>
          </a:p>
        </p:txBody>
      </p:sp>
      <p:sp>
        <p:nvSpPr>
          <p:cNvPr id="42" name="矩形标注 41"/>
          <p:cNvSpPr/>
          <p:nvPr/>
        </p:nvSpPr>
        <p:spPr>
          <a:xfrm>
            <a:off x="179512" y="2389251"/>
            <a:ext cx="2484804" cy="523220"/>
          </a:xfrm>
          <a:prstGeom prst="wedgeRectCallout">
            <a:avLst>
              <a:gd name="adj1" fmla="val 64053"/>
              <a:gd name="adj2" fmla="val 54906"/>
            </a:avLst>
          </a:prstGeom>
          <a:solidFill>
            <a:schemeClr val="accent5"/>
          </a:solidFill>
        </p:spPr>
        <p:txBody>
          <a:bodyPr wrap="square">
            <a:spAutoFit/>
          </a:bodyPr>
          <a:lstStyle/>
          <a:p>
            <a:pPr>
              <a:defRPr/>
            </a:pPr>
            <a:r>
              <a:rPr lang="zh-CN" altLang="en-US" sz="1600" b="1" dirty="0" smtClean="0">
                <a:solidFill>
                  <a:schemeClr val="bg1"/>
                </a:solidFill>
                <a:latin typeface="微软雅黑" pitchFamily="34" charset="-122"/>
                <a:ea typeface="微软雅黑" pitchFamily="34" charset="-122"/>
              </a:rPr>
              <a:t>皮肤样式</a:t>
            </a:r>
            <a:endParaRPr lang="en-US" altLang="zh-CN" sz="1600" b="1" dirty="0" smtClean="0">
              <a:solidFill>
                <a:schemeClr val="bg1"/>
              </a:solidFill>
              <a:latin typeface="微软雅黑" pitchFamily="34" charset="-122"/>
              <a:ea typeface="微软雅黑" pitchFamily="34" charset="-122"/>
            </a:endParaRPr>
          </a:p>
          <a:p>
            <a:pPr>
              <a:defRPr/>
            </a:pPr>
            <a:r>
              <a:rPr lang="zh-CN" altLang="en-US" sz="1200" dirty="0" smtClean="0">
                <a:solidFill>
                  <a:schemeClr val="bg1"/>
                </a:solidFill>
                <a:latin typeface="微软雅黑" pitchFamily="34" charset="-122"/>
                <a:ea typeface="微软雅黑" pitchFamily="34" charset="-122"/>
              </a:rPr>
              <a:t>有主题、纯色、自定义三种</a:t>
            </a:r>
            <a:endParaRPr lang="zh-CN" altLang="en-US" sz="1200" dirty="0">
              <a:solidFill>
                <a:schemeClr val="bg1"/>
              </a:solidFill>
              <a:latin typeface="微软雅黑" pitchFamily="34" charset="-122"/>
              <a:ea typeface="微软雅黑" pitchFamily="34" charset="-122"/>
            </a:endParaRPr>
          </a:p>
        </p:txBody>
      </p:sp>
      <p:pic>
        <p:nvPicPr>
          <p:cNvPr id="3075"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928466" y="1253102"/>
            <a:ext cx="4638675" cy="666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nvGrpSpPr>
          <p:cNvPr id="27" name="组合 26"/>
          <p:cNvGrpSpPr/>
          <p:nvPr/>
        </p:nvGrpSpPr>
        <p:grpSpPr>
          <a:xfrm>
            <a:off x="286995" y="3683195"/>
            <a:ext cx="2412797" cy="1590644"/>
            <a:chOff x="89293" y="3426800"/>
            <a:chExt cx="2412797" cy="1590644"/>
          </a:xfrm>
        </p:grpSpPr>
        <p:sp>
          <p:nvSpPr>
            <p:cNvPr id="47" name="矩形 46"/>
            <p:cNvSpPr/>
            <p:nvPr/>
          </p:nvSpPr>
          <p:spPr>
            <a:xfrm>
              <a:off x="89293" y="3426800"/>
              <a:ext cx="2373766" cy="276999"/>
            </a:xfrm>
            <a:prstGeom prst="rect">
              <a:avLst/>
            </a:prstGeom>
            <a:solidFill>
              <a:schemeClr val="accent5"/>
            </a:solidFill>
          </p:spPr>
          <p:txBody>
            <a:bodyPr wrap="square">
              <a:spAutoFit/>
            </a:bodyPr>
            <a:lstStyle/>
            <a:p>
              <a:pPr>
                <a:defRPr/>
              </a:pPr>
              <a:r>
                <a:rPr lang="zh-CN" altLang="en-US" sz="1200" dirty="0" smtClean="0">
                  <a:solidFill>
                    <a:schemeClr val="bg1"/>
                  </a:solidFill>
                  <a:latin typeface="微软雅黑" pitchFamily="34" charset="-122"/>
                  <a:ea typeface="微软雅黑" pitchFamily="34" charset="-122"/>
                </a:rPr>
                <a:t>主题：选择</a:t>
              </a:r>
              <a:r>
                <a:rPr lang="zh-CN" altLang="en-US" sz="1200" dirty="0">
                  <a:solidFill>
                    <a:schemeClr val="bg1"/>
                  </a:solidFill>
                  <a:latin typeface="微软雅黑" pitchFamily="34" charset="-122"/>
                  <a:ea typeface="微软雅黑" pitchFamily="34" charset="-122"/>
                </a:rPr>
                <a:t>百度提供的背景皮肤</a:t>
              </a:r>
            </a:p>
          </p:txBody>
        </p:sp>
        <p:pic>
          <p:nvPicPr>
            <p:cNvPr id="3076"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9294" y="3767767"/>
              <a:ext cx="2412796" cy="12496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20" name="组合 19"/>
          <p:cNvGrpSpPr/>
          <p:nvPr/>
        </p:nvGrpSpPr>
        <p:grpSpPr>
          <a:xfrm>
            <a:off x="2801197" y="4045435"/>
            <a:ext cx="2778915" cy="1741632"/>
            <a:chOff x="2555776" y="4135640"/>
            <a:chExt cx="2778915" cy="1741632"/>
          </a:xfrm>
        </p:grpSpPr>
        <p:pic>
          <p:nvPicPr>
            <p:cNvPr id="45" name="Picture 4"/>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555776" y="4404999"/>
              <a:ext cx="2778915" cy="14722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7" name="矩形 56"/>
            <p:cNvSpPr/>
            <p:nvPr/>
          </p:nvSpPr>
          <p:spPr>
            <a:xfrm>
              <a:off x="2602689" y="4135640"/>
              <a:ext cx="2706601" cy="276999"/>
            </a:xfrm>
            <a:prstGeom prst="rect">
              <a:avLst/>
            </a:prstGeom>
            <a:solidFill>
              <a:schemeClr val="accent5"/>
            </a:solidFill>
          </p:spPr>
          <p:txBody>
            <a:bodyPr wrap="square">
              <a:spAutoFit/>
            </a:bodyPr>
            <a:lstStyle/>
            <a:p>
              <a:pPr>
                <a:defRPr/>
              </a:pPr>
              <a:r>
                <a:rPr lang="zh-CN" altLang="en-US" sz="1200" dirty="0">
                  <a:solidFill>
                    <a:schemeClr val="bg1"/>
                  </a:solidFill>
                  <a:latin typeface="微软雅黑" pitchFamily="34" charset="-122"/>
                  <a:ea typeface="微软雅黑" pitchFamily="34" charset="-122"/>
                </a:rPr>
                <a:t>纯色：为背景制定一个特定颜色</a:t>
              </a:r>
            </a:p>
          </p:txBody>
        </p:sp>
      </p:grpSp>
      <p:sp>
        <p:nvSpPr>
          <p:cNvPr id="61" name="矩形 60"/>
          <p:cNvSpPr/>
          <p:nvPr/>
        </p:nvSpPr>
        <p:spPr>
          <a:xfrm>
            <a:off x="5722756" y="2814754"/>
            <a:ext cx="3097716" cy="276999"/>
          </a:xfrm>
          <a:prstGeom prst="rect">
            <a:avLst/>
          </a:prstGeom>
          <a:solidFill>
            <a:schemeClr val="accent5"/>
          </a:solidFill>
        </p:spPr>
        <p:txBody>
          <a:bodyPr wrap="square">
            <a:spAutoFit/>
          </a:bodyPr>
          <a:lstStyle/>
          <a:p>
            <a:pPr>
              <a:defRPr/>
            </a:pPr>
            <a:r>
              <a:rPr lang="zh-CN" altLang="en-US" sz="1200" dirty="0" smtClean="0">
                <a:solidFill>
                  <a:schemeClr val="bg1"/>
                </a:solidFill>
                <a:latin typeface="微软雅黑" pitchFamily="34" charset="-122"/>
                <a:ea typeface="微软雅黑" pitchFamily="34" charset="-122"/>
              </a:rPr>
              <a:t>自定义：用您自己的图片制作咨询图标</a:t>
            </a:r>
            <a:endParaRPr lang="zh-CN" altLang="en-US" sz="1200" dirty="0">
              <a:solidFill>
                <a:schemeClr val="bg1"/>
              </a:solidFill>
              <a:latin typeface="微软雅黑" pitchFamily="34" charset="-122"/>
              <a:ea typeface="微软雅黑" pitchFamily="34" charset="-122"/>
            </a:endParaRPr>
          </a:p>
        </p:txBody>
      </p:sp>
      <p:pic>
        <p:nvPicPr>
          <p:cNvPr id="3077" name="Picture 5"/>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5812030" y="3121968"/>
            <a:ext cx="2679050" cy="22034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5" name="矩形标注 64"/>
          <p:cNvSpPr/>
          <p:nvPr/>
        </p:nvSpPr>
        <p:spPr>
          <a:xfrm>
            <a:off x="6372200" y="5413587"/>
            <a:ext cx="2600350" cy="787819"/>
          </a:xfrm>
          <a:prstGeom prst="wedgeRectCallout">
            <a:avLst>
              <a:gd name="adj1" fmla="val -53061"/>
              <a:gd name="adj2" fmla="val -12041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zh-CN" altLang="en-US" sz="1200" dirty="0" smtClean="0">
                <a:latin typeface="微软雅黑" pitchFamily="34" charset="-122"/>
                <a:ea typeface="微软雅黑" pitchFamily="34" charset="-122"/>
              </a:rPr>
              <a:t>背景颜色</a:t>
            </a:r>
            <a:endParaRPr lang="en-US" altLang="zh-CN" sz="1200" dirty="0" smtClean="0">
              <a:latin typeface="微软雅黑" pitchFamily="34" charset="-122"/>
              <a:ea typeface="微软雅黑" pitchFamily="34" charset="-122"/>
            </a:endParaRPr>
          </a:p>
          <a:p>
            <a:pPr>
              <a:defRPr/>
            </a:pPr>
            <a:r>
              <a:rPr lang="zh-CN" altLang="en-US" sz="1200" dirty="0" smtClean="0">
                <a:latin typeface="微软雅黑" pitchFamily="34" charset="-122"/>
                <a:ea typeface="微软雅黑" pitchFamily="34" charset="-122"/>
              </a:rPr>
              <a:t>选择</a:t>
            </a:r>
            <a:r>
              <a:rPr lang="zh-CN" altLang="en-US" sz="1200" dirty="0">
                <a:latin typeface="微软雅黑" pitchFamily="34" charset="-122"/>
                <a:ea typeface="微软雅黑" pitchFamily="34" charset="-122"/>
              </a:rPr>
              <a:t>与自己网页相近的颜色，便于设置与网站相配的图标视觉样式</a:t>
            </a:r>
            <a:endParaRPr lang="en-US" altLang="zh-CN" sz="1200" dirty="0">
              <a:latin typeface="微软雅黑" pitchFamily="34" charset="-122"/>
              <a:ea typeface="微软雅黑" pitchFamily="34" charset="-122"/>
            </a:endParaRPr>
          </a:p>
        </p:txBody>
      </p:sp>
      <p:sp>
        <p:nvSpPr>
          <p:cNvPr id="23" name="矩形 22"/>
          <p:cNvSpPr/>
          <p:nvPr/>
        </p:nvSpPr>
        <p:spPr>
          <a:xfrm>
            <a:off x="3491880" y="1635003"/>
            <a:ext cx="692833" cy="2848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a:stCxn id="42" idx="4"/>
            <a:endCxn id="61" idx="1"/>
          </p:cNvCxnSpPr>
          <p:nvPr/>
        </p:nvCxnSpPr>
        <p:spPr>
          <a:xfrm>
            <a:off x="3013506" y="2938140"/>
            <a:ext cx="2709250" cy="15114"/>
          </a:xfrm>
          <a:prstGeom prst="line">
            <a:avLst/>
          </a:prstGeom>
          <a:ln>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cxnSp>
        <p:nvCxnSpPr>
          <p:cNvPr id="25" name="直接连接符 24"/>
          <p:cNvCxnSpPr>
            <a:stCxn id="42" idx="4"/>
            <a:endCxn id="57" idx="0"/>
          </p:cNvCxnSpPr>
          <p:nvPr/>
        </p:nvCxnSpPr>
        <p:spPr>
          <a:xfrm>
            <a:off x="3013506" y="2938140"/>
            <a:ext cx="1187905" cy="1107295"/>
          </a:xfrm>
          <a:prstGeom prst="line">
            <a:avLst/>
          </a:prstGeom>
          <a:ln>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cxnSp>
        <p:nvCxnSpPr>
          <p:cNvPr id="26" name="直接连接符 25"/>
          <p:cNvCxnSpPr>
            <a:stCxn id="42" idx="4"/>
            <a:endCxn id="47" idx="0"/>
          </p:cNvCxnSpPr>
          <p:nvPr/>
        </p:nvCxnSpPr>
        <p:spPr>
          <a:xfrm flipH="1">
            <a:off x="1473878" y="2938140"/>
            <a:ext cx="1539628" cy="745055"/>
          </a:xfrm>
          <a:prstGeom prst="line">
            <a:avLst/>
          </a:prstGeom>
          <a:ln>
            <a:solidFill>
              <a:schemeClr val="tx1">
                <a:lumMod val="65000"/>
                <a:lumOff val="35000"/>
              </a:schemeClr>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 xmlns:p14="http://schemas.microsoft.com/office/powerpoint/2010/main" val="28856502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如何使用商桥</a:t>
            </a:r>
            <a:r>
              <a:rPr lang="en-US" altLang="zh-CN" dirty="0" smtClean="0"/>
              <a:t>-</a:t>
            </a:r>
            <a:r>
              <a:rPr lang="zh-CN" altLang="en-US" dirty="0" smtClean="0"/>
              <a:t>浮动型图标设置 </a:t>
            </a:r>
            <a:endParaRPr lang="zh-CN" altLang="en-US" dirty="0">
              <a:solidFill>
                <a:srgbClr val="FF0000"/>
              </a:solidFill>
            </a:endParaRPr>
          </a:p>
        </p:txBody>
      </p:sp>
      <p:sp>
        <p:nvSpPr>
          <p:cNvPr id="34" name="页脚占位符 1"/>
          <p:cNvSpPr>
            <a:spLocks noGrp="1"/>
          </p:cNvSpPr>
          <p:nvPr>
            <p:ph type="ftr" sz="quarter" idx="11"/>
          </p:nvPr>
        </p:nvSpPr>
        <p:spPr>
          <a:xfrm>
            <a:off x="3124200" y="6506544"/>
            <a:ext cx="2895600" cy="288000"/>
          </a:xfrm>
          <a:prstGeom prst="rect">
            <a:avLst/>
          </a:prstGeom>
        </p:spPr>
        <p:txBody>
          <a:bodyPr anchor="ctr"/>
          <a:lstStyle/>
          <a:p>
            <a:pPr algn="ctr"/>
            <a:r>
              <a:rPr lang="zh-CN" altLang="en-US" sz="1400" b="1" dirty="0" smtClean="0">
                <a:solidFill>
                  <a:schemeClr val="bg1"/>
                </a:solidFill>
                <a:latin typeface="微软雅黑" pitchFamily="34" charset="-122"/>
                <a:ea typeface="微软雅黑" pitchFamily="34" charset="-122"/>
              </a:rPr>
              <a:t>百度商桥</a:t>
            </a:r>
            <a:endParaRPr lang="zh-CN" altLang="en-US" sz="1400" b="1" dirty="0">
              <a:solidFill>
                <a:schemeClr val="bg1"/>
              </a:solidFill>
              <a:latin typeface="微软雅黑" pitchFamily="34" charset="-122"/>
              <a:ea typeface="微软雅黑" pitchFamily="34" charset="-122"/>
            </a:endParaRPr>
          </a:p>
        </p:txBody>
      </p:sp>
      <p:sp>
        <p:nvSpPr>
          <p:cNvPr id="41" name="灯片编号占位符 4"/>
          <p:cNvSpPr txBox="1">
            <a:spLocks/>
          </p:cNvSpPr>
          <p:nvPr/>
        </p:nvSpPr>
        <p:spPr>
          <a:xfrm>
            <a:off x="6838950" y="6459538"/>
            <a:ext cx="2133600" cy="365125"/>
          </a:xfrm>
          <a:prstGeom prst="rect">
            <a:avLst/>
          </a:prstGeom>
        </p:spPr>
        <p:txBody>
          <a:bodyPr anchor="ctr"/>
          <a:lstStyle/>
          <a:p>
            <a:pPr algn="r" fontAlgn="auto">
              <a:spcBef>
                <a:spcPts val="0"/>
              </a:spcBef>
              <a:spcAft>
                <a:spcPts val="0"/>
              </a:spcAft>
              <a:defRPr/>
            </a:pPr>
            <a:fld id="{157D729A-D8D0-4746-AB48-D44D9057A6C2}" type="slidenum">
              <a:rPr lang="zh-CN" altLang="en-US" sz="1200">
                <a:solidFill>
                  <a:schemeClr val="bg1"/>
                </a:solidFill>
                <a:latin typeface="+mn-lt"/>
                <a:ea typeface="+mn-ea"/>
              </a:rPr>
              <a:pPr algn="r" fontAlgn="auto">
                <a:spcBef>
                  <a:spcPts val="0"/>
                </a:spcBef>
                <a:spcAft>
                  <a:spcPts val="0"/>
                </a:spcAft>
                <a:defRPr/>
              </a:pPr>
              <a:t>24</a:t>
            </a:fld>
            <a:endParaRPr lang="zh-CN" altLang="en-US" sz="1200" dirty="0">
              <a:solidFill>
                <a:schemeClr val="bg1"/>
              </a:solidFill>
              <a:latin typeface="+mn-lt"/>
              <a:ea typeface="+mn-ea"/>
            </a:endParaRPr>
          </a:p>
        </p:txBody>
      </p:sp>
      <p:pic>
        <p:nvPicPr>
          <p:cNvPr id="409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072254" y="1200628"/>
            <a:ext cx="2960389" cy="7520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3" name="矩形标注 22"/>
          <p:cNvSpPr/>
          <p:nvPr/>
        </p:nvSpPr>
        <p:spPr>
          <a:xfrm>
            <a:off x="250379" y="1256160"/>
            <a:ext cx="2521421" cy="523220"/>
          </a:xfrm>
          <a:prstGeom prst="wedgeRectCallout">
            <a:avLst>
              <a:gd name="adj1" fmla="val 61260"/>
              <a:gd name="adj2" fmla="val 17177"/>
            </a:avLst>
          </a:prstGeom>
          <a:solidFill>
            <a:schemeClr val="accent5"/>
          </a:solidFill>
        </p:spPr>
        <p:txBody>
          <a:bodyPr wrap="square">
            <a:spAutoFit/>
          </a:bodyPr>
          <a:lstStyle/>
          <a:p>
            <a:pPr>
              <a:defRPr/>
            </a:pPr>
            <a:r>
              <a:rPr lang="zh-CN" altLang="en-US" sz="1600" b="1" dirty="0" smtClean="0">
                <a:solidFill>
                  <a:schemeClr val="bg1"/>
                </a:solidFill>
                <a:latin typeface="微软雅黑" pitchFamily="34" charset="-122"/>
                <a:ea typeface="微软雅黑" pitchFamily="34" charset="-122"/>
              </a:rPr>
              <a:t>图标尺寸</a:t>
            </a:r>
            <a:endParaRPr lang="en-US" altLang="zh-CN" sz="1600" b="1" dirty="0" smtClean="0">
              <a:solidFill>
                <a:schemeClr val="bg1"/>
              </a:solidFill>
              <a:latin typeface="微软雅黑" pitchFamily="34" charset="-122"/>
              <a:ea typeface="微软雅黑" pitchFamily="34" charset="-122"/>
            </a:endParaRPr>
          </a:p>
          <a:p>
            <a:pPr>
              <a:defRPr/>
            </a:pPr>
            <a:r>
              <a:rPr lang="zh-CN" altLang="en-US" sz="1200" dirty="0" smtClean="0">
                <a:solidFill>
                  <a:schemeClr val="bg1"/>
                </a:solidFill>
                <a:latin typeface="微软雅黑" pitchFamily="34" charset="-122"/>
                <a:ea typeface="微软雅黑" pitchFamily="34" charset="-122"/>
              </a:rPr>
              <a:t>可根据需要调整宽和高</a:t>
            </a:r>
            <a:endParaRPr lang="en-US" altLang="zh-CN" sz="1200" dirty="0" smtClean="0">
              <a:solidFill>
                <a:schemeClr val="bg1"/>
              </a:solidFill>
              <a:latin typeface="微软雅黑" pitchFamily="34" charset="-122"/>
              <a:ea typeface="微软雅黑" pitchFamily="34" charset="-122"/>
            </a:endParaRPr>
          </a:p>
        </p:txBody>
      </p:sp>
      <p:pic>
        <p:nvPicPr>
          <p:cNvPr id="4099"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100571" y="1995404"/>
            <a:ext cx="2414205" cy="12277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5" name="矩形标注 24"/>
          <p:cNvSpPr/>
          <p:nvPr/>
        </p:nvSpPr>
        <p:spPr>
          <a:xfrm>
            <a:off x="250379" y="1995404"/>
            <a:ext cx="2521421" cy="523220"/>
          </a:xfrm>
          <a:prstGeom prst="wedgeRectCallout">
            <a:avLst>
              <a:gd name="adj1" fmla="val 61260"/>
              <a:gd name="adj2" fmla="val 17177"/>
            </a:avLst>
          </a:prstGeom>
          <a:solidFill>
            <a:schemeClr val="accent5"/>
          </a:solidFill>
        </p:spPr>
        <p:txBody>
          <a:bodyPr wrap="square">
            <a:spAutoFit/>
          </a:bodyPr>
          <a:lstStyle/>
          <a:p>
            <a:pPr>
              <a:defRPr/>
            </a:pPr>
            <a:r>
              <a:rPr lang="zh-CN" altLang="en-US" sz="1600" b="1" dirty="0" smtClean="0">
                <a:solidFill>
                  <a:schemeClr val="bg1"/>
                </a:solidFill>
                <a:latin typeface="微软雅黑" pitchFamily="34" charset="-122"/>
                <a:ea typeface="微软雅黑" pitchFamily="34" charset="-122"/>
              </a:rPr>
              <a:t>标题样式</a:t>
            </a:r>
            <a:endParaRPr lang="en-US" altLang="zh-CN" sz="1600" b="1" dirty="0" smtClean="0">
              <a:solidFill>
                <a:schemeClr val="bg1"/>
              </a:solidFill>
              <a:latin typeface="微软雅黑" pitchFamily="34" charset="-122"/>
              <a:ea typeface="微软雅黑" pitchFamily="34" charset="-122"/>
            </a:endParaRPr>
          </a:p>
          <a:p>
            <a:pPr>
              <a:defRPr/>
            </a:pPr>
            <a:r>
              <a:rPr lang="zh-CN" altLang="en-US" sz="1200" dirty="0">
                <a:solidFill>
                  <a:schemeClr val="bg1"/>
                </a:solidFill>
                <a:latin typeface="微软雅黑" pitchFamily="34" charset="-122"/>
                <a:ea typeface="微软雅黑" pitchFamily="34" charset="-122"/>
              </a:rPr>
              <a:t>选择与皮肤相匹配的文字</a:t>
            </a:r>
            <a:r>
              <a:rPr lang="zh-CN" altLang="en-US" sz="1200" dirty="0" smtClean="0">
                <a:solidFill>
                  <a:schemeClr val="bg1"/>
                </a:solidFill>
                <a:latin typeface="微软雅黑" pitchFamily="34" charset="-122"/>
                <a:ea typeface="微软雅黑" pitchFamily="34" charset="-122"/>
              </a:rPr>
              <a:t>样式</a:t>
            </a:r>
            <a:endParaRPr lang="zh-CN" altLang="en-US" sz="1200" dirty="0">
              <a:solidFill>
                <a:schemeClr val="bg1"/>
              </a:solidFill>
              <a:latin typeface="微软雅黑" pitchFamily="34" charset="-122"/>
              <a:ea typeface="微软雅黑" pitchFamily="34" charset="-122"/>
            </a:endParaRPr>
          </a:p>
        </p:txBody>
      </p:sp>
      <p:pic>
        <p:nvPicPr>
          <p:cNvPr id="4100" name="Picture 4"/>
          <p:cNvPicPr>
            <a:picLocks noChangeAspect="1" noChangeArrowheads="1"/>
          </p:cNvPicPr>
          <p:nvPr/>
        </p:nvPicPr>
        <p:blipFill rotWithShape="1">
          <a:blip r:embed="rId4" cstate="print">
            <a:extLst>
              <a:ext uri="{28A0092B-C50C-407E-A947-70E740481C1C}">
                <a14:useLocalDpi xmlns="" xmlns:a14="http://schemas.microsoft.com/office/drawing/2010/main" val="0"/>
              </a:ext>
            </a:extLst>
          </a:blip>
          <a:srcRect t="4978"/>
          <a:stretch/>
        </p:blipFill>
        <p:spPr bwMode="auto">
          <a:xfrm>
            <a:off x="2771800" y="4357578"/>
            <a:ext cx="2190350" cy="2023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444207" y="4345392"/>
            <a:ext cx="1872209" cy="100735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103" name="Picture 7"/>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395536" y="4437112"/>
            <a:ext cx="2110622" cy="2130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2" name="矩形 31"/>
          <p:cNvSpPr/>
          <p:nvPr/>
        </p:nvSpPr>
        <p:spPr>
          <a:xfrm>
            <a:off x="507735" y="3803863"/>
            <a:ext cx="1998423" cy="276999"/>
          </a:xfrm>
          <a:prstGeom prst="rect">
            <a:avLst/>
          </a:prstGeom>
          <a:solidFill>
            <a:schemeClr val="accent5">
              <a:lumMod val="60000"/>
              <a:lumOff val="40000"/>
            </a:schemeClr>
          </a:solidFill>
        </p:spPr>
        <p:txBody>
          <a:bodyPr wrap="square">
            <a:spAutoFit/>
          </a:bodyPr>
          <a:lstStyle/>
          <a:p>
            <a:pPr>
              <a:defRPr/>
            </a:pPr>
            <a:r>
              <a:rPr lang="zh-CN" altLang="en-US" sz="1200" dirty="0" smtClean="0">
                <a:solidFill>
                  <a:schemeClr val="bg1"/>
                </a:solidFill>
                <a:latin typeface="微软雅黑" pitchFamily="34" charset="-122"/>
                <a:ea typeface="微软雅黑" pitchFamily="34" charset="-122"/>
              </a:rPr>
              <a:t>只显示图标</a:t>
            </a:r>
            <a:endParaRPr lang="zh-CN" altLang="en-US" sz="1200" dirty="0">
              <a:solidFill>
                <a:schemeClr val="bg1"/>
              </a:solidFill>
              <a:latin typeface="微软雅黑" pitchFamily="34" charset="-122"/>
              <a:ea typeface="微软雅黑" pitchFamily="34" charset="-122"/>
            </a:endParaRPr>
          </a:p>
        </p:txBody>
      </p:sp>
      <p:sp>
        <p:nvSpPr>
          <p:cNvPr id="35" name="TextBox 95"/>
          <p:cNvSpPr txBox="1">
            <a:spLocks noChangeArrowheads="1"/>
          </p:cNvSpPr>
          <p:nvPr/>
        </p:nvSpPr>
        <p:spPr bwMode="auto">
          <a:xfrm>
            <a:off x="470591" y="4091393"/>
            <a:ext cx="2357437"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200" dirty="0" smtClean="0">
                <a:latin typeface="微软雅黑" pitchFamily="34" charset="-122"/>
                <a:ea typeface="微软雅黑" pitchFamily="34" charset="-122"/>
              </a:rPr>
              <a:t>最简洁，不需做其他复杂的设置</a:t>
            </a:r>
            <a:endParaRPr lang="zh-CN" altLang="en-US" sz="1200" dirty="0">
              <a:latin typeface="微软雅黑" pitchFamily="34" charset="-122"/>
              <a:ea typeface="微软雅黑" pitchFamily="34" charset="-122"/>
            </a:endParaRPr>
          </a:p>
        </p:txBody>
      </p:sp>
      <p:grpSp>
        <p:nvGrpSpPr>
          <p:cNvPr id="4" name="组合 35"/>
          <p:cNvGrpSpPr/>
          <p:nvPr/>
        </p:nvGrpSpPr>
        <p:grpSpPr>
          <a:xfrm>
            <a:off x="448682" y="4797152"/>
            <a:ext cx="1236190" cy="853720"/>
            <a:chOff x="6432154" y="1550767"/>
            <a:chExt cx="1473596" cy="926382"/>
          </a:xfrm>
        </p:grpSpPr>
        <p:pic>
          <p:nvPicPr>
            <p:cNvPr id="37" name="Picture 2" descr="D:\Backup\我的文档\My Pictures\還記得我曾經愛大象的情節么\p696954161.jpg"/>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6515100" y="1550767"/>
              <a:ext cx="1390650" cy="926382"/>
            </a:xfrm>
            <a:prstGeom prst="rect">
              <a:avLst/>
            </a:prstGeom>
            <a:noFill/>
            <a:extLst>
              <a:ext uri="{909E8E84-426E-40DD-AFC4-6F175D3DCCD1}">
                <a14:hiddenFill xmlns="" xmlns:a14="http://schemas.microsoft.com/office/drawing/2010/main">
                  <a:solidFill>
                    <a:srgbClr val="FFFFFF"/>
                  </a:solidFill>
                </a14:hiddenFill>
              </a:ext>
            </a:extLst>
          </p:spPr>
        </p:pic>
        <p:sp>
          <p:nvSpPr>
            <p:cNvPr id="38" name="矩形 37"/>
            <p:cNvSpPr/>
            <p:nvPr/>
          </p:nvSpPr>
          <p:spPr>
            <a:xfrm>
              <a:off x="6432154" y="2142269"/>
              <a:ext cx="1317457"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chemeClr val="bg1"/>
                  </a:solidFill>
                  <a:latin typeface="微软雅黑" pitchFamily="34" charset="-122"/>
                  <a:ea typeface="微软雅黑" pitchFamily="34" charset="-122"/>
                </a:rPr>
                <a:t>在线咨询</a:t>
              </a:r>
              <a:endParaRPr lang="zh-CN" altLang="en-US" sz="1600" b="1" dirty="0">
                <a:solidFill>
                  <a:schemeClr val="bg1"/>
                </a:solidFill>
                <a:latin typeface="微软雅黑" pitchFamily="34" charset="-122"/>
                <a:ea typeface="微软雅黑" pitchFamily="34" charset="-122"/>
              </a:endParaRPr>
            </a:p>
          </p:txBody>
        </p:sp>
      </p:grpSp>
      <p:sp>
        <p:nvSpPr>
          <p:cNvPr id="39" name="矩形标注 38"/>
          <p:cNvSpPr/>
          <p:nvPr/>
        </p:nvSpPr>
        <p:spPr>
          <a:xfrm>
            <a:off x="250379" y="2924944"/>
            <a:ext cx="2643187" cy="523220"/>
          </a:xfrm>
          <a:prstGeom prst="wedgeRectCallout">
            <a:avLst>
              <a:gd name="adj1" fmla="val 56416"/>
              <a:gd name="adj2" fmla="val 33978"/>
            </a:avLst>
          </a:prstGeom>
          <a:solidFill>
            <a:schemeClr val="accent5"/>
          </a:solidFill>
        </p:spPr>
        <p:txBody>
          <a:bodyPr wrap="square">
            <a:spAutoFit/>
          </a:bodyPr>
          <a:lstStyle/>
          <a:p>
            <a:pPr>
              <a:defRPr/>
            </a:pPr>
            <a:r>
              <a:rPr lang="zh-CN" altLang="en-US" sz="1600" b="1" dirty="0" smtClean="0">
                <a:solidFill>
                  <a:schemeClr val="bg1"/>
                </a:solidFill>
                <a:latin typeface="微软雅黑" pitchFamily="34" charset="-122"/>
                <a:ea typeface="微软雅黑" pitchFamily="34" charset="-122"/>
              </a:rPr>
              <a:t>图标展现层级与样式</a:t>
            </a:r>
            <a:endParaRPr lang="en-US" altLang="zh-CN" sz="1600" b="1" dirty="0" smtClean="0">
              <a:solidFill>
                <a:schemeClr val="bg1"/>
              </a:solidFill>
              <a:latin typeface="微软雅黑" pitchFamily="34" charset="-122"/>
              <a:ea typeface="微软雅黑" pitchFamily="34" charset="-122"/>
            </a:endParaRPr>
          </a:p>
          <a:p>
            <a:pPr>
              <a:defRPr/>
            </a:pPr>
            <a:r>
              <a:rPr lang="zh-CN" altLang="en-US" sz="1200" dirty="0" smtClean="0">
                <a:solidFill>
                  <a:schemeClr val="bg1"/>
                </a:solidFill>
                <a:latin typeface="微软雅黑" pitchFamily="34" charset="-122"/>
                <a:ea typeface="微软雅黑" pitchFamily="34" charset="-122"/>
              </a:rPr>
              <a:t>根据选择展现图标、分组或客服</a:t>
            </a:r>
            <a:endParaRPr lang="zh-CN" altLang="en-US" sz="1200" dirty="0">
              <a:solidFill>
                <a:schemeClr val="bg1"/>
              </a:solidFill>
              <a:latin typeface="微软雅黑" pitchFamily="34" charset="-122"/>
              <a:ea typeface="微软雅黑" pitchFamily="34" charset="-122"/>
            </a:endParaRPr>
          </a:p>
        </p:txBody>
      </p:sp>
      <p:sp>
        <p:nvSpPr>
          <p:cNvPr id="43" name="矩形 42"/>
          <p:cNvSpPr/>
          <p:nvPr/>
        </p:nvSpPr>
        <p:spPr>
          <a:xfrm>
            <a:off x="3034626" y="3803863"/>
            <a:ext cx="2998017" cy="287530"/>
          </a:xfrm>
          <a:prstGeom prst="rect">
            <a:avLst/>
          </a:prstGeom>
          <a:solidFill>
            <a:schemeClr val="accent5">
              <a:lumMod val="60000"/>
              <a:lumOff val="40000"/>
            </a:schemeClr>
          </a:solidFill>
        </p:spPr>
        <p:txBody>
          <a:bodyPr wrap="square">
            <a:spAutoFit/>
          </a:bodyPr>
          <a:lstStyle/>
          <a:p>
            <a:pPr>
              <a:defRPr/>
            </a:pPr>
            <a:r>
              <a:rPr lang="zh-CN" altLang="en-US" sz="1200" dirty="0" smtClean="0">
                <a:solidFill>
                  <a:schemeClr val="bg1"/>
                </a:solidFill>
                <a:latin typeface="微软雅黑" pitchFamily="34" charset="-122"/>
                <a:ea typeface="微软雅黑" pitchFamily="34" charset="-122"/>
              </a:rPr>
              <a:t>显示分组</a:t>
            </a:r>
            <a:endParaRPr lang="zh-CN" altLang="en-US" sz="1200" dirty="0">
              <a:solidFill>
                <a:schemeClr val="bg1"/>
              </a:solidFill>
              <a:latin typeface="微软雅黑" pitchFamily="34" charset="-122"/>
              <a:ea typeface="微软雅黑" pitchFamily="34" charset="-122"/>
            </a:endParaRPr>
          </a:p>
        </p:txBody>
      </p:sp>
      <p:grpSp>
        <p:nvGrpSpPr>
          <p:cNvPr id="6" name="组合 2"/>
          <p:cNvGrpSpPr/>
          <p:nvPr/>
        </p:nvGrpSpPr>
        <p:grpSpPr>
          <a:xfrm>
            <a:off x="4932040" y="4543642"/>
            <a:ext cx="1089096" cy="1616792"/>
            <a:chOff x="4975036" y="3446064"/>
            <a:chExt cx="1253150" cy="1860333"/>
          </a:xfrm>
        </p:grpSpPr>
        <p:sp>
          <p:nvSpPr>
            <p:cNvPr id="48" name="矩形 47"/>
            <p:cNvSpPr/>
            <p:nvPr/>
          </p:nvSpPr>
          <p:spPr>
            <a:xfrm>
              <a:off x="5057982" y="4268550"/>
              <a:ext cx="1170202" cy="103784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微软雅黑" pitchFamily="34" charset="-122"/>
                <a:ea typeface="微软雅黑" pitchFamily="34" charset="-122"/>
              </a:endParaRPr>
            </a:p>
          </p:txBody>
        </p:sp>
        <p:pic>
          <p:nvPicPr>
            <p:cNvPr id="49" name="Picture 2" descr="D:\Backup\我的文档\My Pictures\還記得我曾經愛大象的情節么\p696954161.jpg"/>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5057983" y="3446064"/>
              <a:ext cx="1170203" cy="826445"/>
            </a:xfrm>
            <a:prstGeom prst="rect">
              <a:avLst/>
            </a:prstGeom>
            <a:noFill/>
            <a:extLst>
              <a:ext uri="{909E8E84-426E-40DD-AFC4-6F175D3DCCD1}">
                <a14:hiddenFill xmlns="" xmlns:a14="http://schemas.microsoft.com/office/drawing/2010/main">
                  <a:solidFill>
                    <a:srgbClr val="FFFFFF"/>
                  </a:solidFill>
                </a14:hiddenFill>
              </a:ext>
            </a:extLst>
          </p:spPr>
        </p:pic>
        <p:sp>
          <p:nvSpPr>
            <p:cNvPr id="50" name="矩形 49"/>
            <p:cNvSpPr/>
            <p:nvPr/>
          </p:nvSpPr>
          <p:spPr>
            <a:xfrm>
              <a:off x="4975036" y="3937629"/>
              <a:ext cx="1122164"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smtClean="0">
                  <a:solidFill>
                    <a:schemeClr val="bg1"/>
                  </a:solidFill>
                  <a:latin typeface="微软雅黑" pitchFamily="34" charset="-122"/>
                  <a:ea typeface="微软雅黑" pitchFamily="34" charset="-122"/>
                </a:rPr>
                <a:t>在线咨询</a:t>
              </a:r>
              <a:endParaRPr lang="zh-CN" altLang="en-US" sz="1100" b="1" dirty="0">
                <a:solidFill>
                  <a:schemeClr val="bg1"/>
                </a:solidFill>
                <a:latin typeface="微软雅黑" pitchFamily="34" charset="-122"/>
                <a:ea typeface="微软雅黑" pitchFamily="34" charset="-122"/>
              </a:endParaRPr>
            </a:p>
          </p:txBody>
        </p:sp>
        <p:sp>
          <p:nvSpPr>
            <p:cNvPr id="51" name="圆角矩形 50"/>
            <p:cNvSpPr/>
            <p:nvPr/>
          </p:nvSpPr>
          <p:spPr>
            <a:xfrm>
              <a:off x="5176946" y="4360088"/>
              <a:ext cx="937212" cy="2479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smtClean="0">
                  <a:latin typeface="微软雅黑" pitchFamily="34" charset="-122"/>
                  <a:ea typeface="微软雅黑" pitchFamily="34" charset="-122"/>
                </a:rPr>
                <a:t>上海分公司</a:t>
              </a:r>
              <a:endParaRPr lang="zh-CN" altLang="en-US" sz="900" dirty="0">
                <a:latin typeface="微软雅黑" pitchFamily="34" charset="-122"/>
                <a:ea typeface="微软雅黑" pitchFamily="34" charset="-122"/>
              </a:endParaRPr>
            </a:p>
          </p:txBody>
        </p:sp>
        <p:sp>
          <p:nvSpPr>
            <p:cNvPr id="54" name="圆角矩形 53"/>
            <p:cNvSpPr/>
            <p:nvPr/>
          </p:nvSpPr>
          <p:spPr>
            <a:xfrm>
              <a:off x="5176946" y="4665097"/>
              <a:ext cx="937212" cy="2479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smtClean="0">
                  <a:latin typeface="微软雅黑" pitchFamily="34" charset="-122"/>
                  <a:ea typeface="微软雅黑" pitchFamily="34" charset="-122"/>
                </a:rPr>
                <a:t>北京分公司</a:t>
              </a:r>
              <a:endParaRPr lang="zh-CN" altLang="en-US" sz="900" dirty="0">
                <a:latin typeface="微软雅黑" pitchFamily="34" charset="-122"/>
                <a:ea typeface="微软雅黑" pitchFamily="34" charset="-122"/>
              </a:endParaRPr>
            </a:p>
          </p:txBody>
        </p:sp>
        <p:sp>
          <p:nvSpPr>
            <p:cNvPr id="55" name="圆角矩形 54"/>
            <p:cNvSpPr/>
            <p:nvPr/>
          </p:nvSpPr>
          <p:spPr>
            <a:xfrm>
              <a:off x="5176946" y="4970107"/>
              <a:ext cx="937212" cy="2479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latin typeface="微软雅黑" pitchFamily="34" charset="-122"/>
                  <a:ea typeface="微软雅黑" pitchFamily="34" charset="-122"/>
                </a:rPr>
                <a:t>广州</a:t>
              </a:r>
              <a:r>
                <a:rPr lang="zh-CN" altLang="en-US" sz="900" dirty="0" smtClean="0">
                  <a:latin typeface="微软雅黑" pitchFamily="34" charset="-122"/>
                  <a:ea typeface="微软雅黑" pitchFamily="34" charset="-122"/>
                </a:rPr>
                <a:t>分公司</a:t>
              </a:r>
              <a:endParaRPr lang="zh-CN" altLang="en-US" sz="900" dirty="0">
                <a:latin typeface="微软雅黑" pitchFamily="34" charset="-122"/>
                <a:ea typeface="微软雅黑" pitchFamily="34" charset="-122"/>
              </a:endParaRPr>
            </a:p>
          </p:txBody>
        </p:sp>
      </p:grpSp>
      <p:sp>
        <p:nvSpPr>
          <p:cNvPr id="58" name="矩形 57"/>
          <p:cNvSpPr/>
          <p:nvPr/>
        </p:nvSpPr>
        <p:spPr>
          <a:xfrm>
            <a:off x="6491010" y="3803863"/>
            <a:ext cx="2652989" cy="287530"/>
          </a:xfrm>
          <a:prstGeom prst="rect">
            <a:avLst/>
          </a:prstGeom>
          <a:solidFill>
            <a:schemeClr val="accent5">
              <a:lumMod val="60000"/>
              <a:lumOff val="40000"/>
            </a:schemeClr>
          </a:solidFill>
        </p:spPr>
        <p:txBody>
          <a:bodyPr wrap="square">
            <a:spAutoFit/>
          </a:bodyPr>
          <a:lstStyle/>
          <a:p>
            <a:pPr>
              <a:defRPr/>
            </a:pPr>
            <a:r>
              <a:rPr lang="zh-CN" altLang="en-US" sz="1200" dirty="0" smtClean="0">
                <a:solidFill>
                  <a:schemeClr val="bg1"/>
                </a:solidFill>
                <a:latin typeface="微软雅黑" pitchFamily="34" charset="-122"/>
                <a:ea typeface="微软雅黑" pitchFamily="34" charset="-122"/>
              </a:rPr>
              <a:t>显示</a:t>
            </a:r>
            <a:r>
              <a:rPr lang="zh-CN" altLang="en-US" sz="1200" dirty="0">
                <a:solidFill>
                  <a:schemeClr val="bg1"/>
                </a:solidFill>
                <a:latin typeface="微软雅黑" pitchFamily="34" charset="-122"/>
                <a:ea typeface="微软雅黑" pitchFamily="34" charset="-122"/>
              </a:rPr>
              <a:t>客</a:t>
            </a:r>
            <a:r>
              <a:rPr lang="zh-CN" altLang="en-US" sz="1200" dirty="0" smtClean="0">
                <a:solidFill>
                  <a:schemeClr val="bg1"/>
                </a:solidFill>
                <a:latin typeface="微软雅黑" pitchFamily="34" charset="-122"/>
                <a:ea typeface="微软雅黑" pitchFamily="34" charset="-122"/>
              </a:rPr>
              <a:t>服列表</a:t>
            </a:r>
            <a:endParaRPr lang="zh-CN" altLang="en-US" sz="1200" dirty="0">
              <a:solidFill>
                <a:schemeClr val="bg1"/>
              </a:solidFill>
              <a:latin typeface="微软雅黑" pitchFamily="34" charset="-122"/>
              <a:ea typeface="微软雅黑" pitchFamily="34" charset="-122"/>
            </a:endParaRPr>
          </a:p>
        </p:txBody>
      </p:sp>
      <p:sp>
        <p:nvSpPr>
          <p:cNvPr id="64" name="TextBox 95"/>
          <p:cNvSpPr txBox="1">
            <a:spLocks noChangeArrowheads="1"/>
          </p:cNvSpPr>
          <p:nvPr/>
        </p:nvSpPr>
        <p:spPr bwMode="auto">
          <a:xfrm>
            <a:off x="2938281" y="4091393"/>
            <a:ext cx="2569823"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200" dirty="0" smtClean="0">
                <a:latin typeface="微软雅黑" pitchFamily="34" charset="-122"/>
                <a:ea typeface="微软雅黑" pitchFamily="34" charset="-122"/>
              </a:rPr>
              <a:t>可以设按钮样式、分组的文字颜色</a:t>
            </a:r>
            <a:endParaRPr lang="zh-CN" altLang="en-US" sz="1200" dirty="0">
              <a:latin typeface="微软雅黑" pitchFamily="34" charset="-122"/>
              <a:ea typeface="微软雅黑" pitchFamily="34" charset="-122"/>
            </a:endParaRPr>
          </a:p>
        </p:txBody>
      </p:sp>
      <p:pic>
        <p:nvPicPr>
          <p:cNvPr id="4104" name="Picture 8"/>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8290866" y="4623900"/>
            <a:ext cx="853134" cy="16123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5" name="TextBox 95"/>
          <p:cNvSpPr txBox="1">
            <a:spLocks noChangeArrowheads="1"/>
          </p:cNvSpPr>
          <p:nvPr/>
        </p:nvSpPr>
        <p:spPr bwMode="auto">
          <a:xfrm>
            <a:off x="6496097" y="4091393"/>
            <a:ext cx="2357437"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200" dirty="0" smtClean="0">
                <a:latin typeface="微软雅黑" pitchFamily="34" charset="-122"/>
                <a:ea typeface="微软雅黑" pitchFamily="34" charset="-122"/>
              </a:rPr>
              <a:t>可以设分组和客服的文字颜色</a:t>
            </a:r>
            <a:endParaRPr lang="zh-CN" altLang="en-US" sz="1200" dirty="0">
              <a:latin typeface="微软雅黑" pitchFamily="34" charset="-122"/>
              <a:ea typeface="微软雅黑" pitchFamily="34" charset="-122"/>
            </a:endParaRPr>
          </a:p>
        </p:txBody>
      </p:sp>
      <p:pic>
        <p:nvPicPr>
          <p:cNvPr id="4105" name="Picture 9"/>
          <p:cNvPicPr>
            <a:picLocks noChangeAspect="1" noChangeArrowheads="1"/>
          </p:cNvPicPr>
          <p:nvPr/>
        </p:nvPicPr>
        <p:blipFill>
          <a:blip r:embed="rId10" cstate="print">
            <a:extLst>
              <a:ext uri="{28A0092B-C50C-407E-A947-70E740481C1C}">
                <a14:useLocalDpi xmlns="" xmlns:a14="http://schemas.microsoft.com/office/drawing/2010/main" val="0"/>
              </a:ext>
            </a:extLst>
          </a:blip>
          <a:srcRect/>
          <a:stretch>
            <a:fillRect/>
          </a:stretch>
        </p:blipFill>
        <p:spPr bwMode="auto">
          <a:xfrm>
            <a:off x="7610126" y="2027534"/>
            <a:ext cx="1440875" cy="14734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6" name="矩形标注 65"/>
          <p:cNvSpPr/>
          <p:nvPr/>
        </p:nvSpPr>
        <p:spPr>
          <a:xfrm>
            <a:off x="5907298" y="2027534"/>
            <a:ext cx="1506451" cy="707886"/>
          </a:xfrm>
          <a:prstGeom prst="wedgeRectCallout">
            <a:avLst>
              <a:gd name="adj1" fmla="val 61260"/>
              <a:gd name="adj2" fmla="val 17177"/>
            </a:avLst>
          </a:prstGeom>
          <a:solidFill>
            <a:schemeClr val="accent5"/>
          </a:solidFill>
        </p:spPr>
        <p:txBody>
          <a:bodyPr wrap="square">
            <a:spAutoFit/>
          </a:bodyPr>
          <a:lstStyle/>
          <a:p>
            <a:pPr>
              <a:defRPr/>
            </a:pPr>
            <a:r>
              <a:rPr lang="zh-CN" altLang="en-US" sz="1600" b="1" dirty="0" smtClean="0">
                <a:solidFill>
                  <a:schemeClr val="bg1"/>
                </a:solidFill>
                <a:latin typeface="微软雅黑" pitchFamily="34" charset="-122"/>
                <a:ea typeface="微软雅黑" pitchFamily="34" charset="-122"/>
              </a:rPr>
              <a:t>图标显示位置</a:t>
            </a:r>
            <a:endParaRPr lang="en-US" altLang="zh-CN" sz="1600" b="1" dirty="0" smtClean="0">
              <a:solidFill>
                <a:schemeClr val="bg1"/>
              </a:solidFill>
              <a:latin typeface="微软雅黑" pitchFamily="34" charset="-122"/>
              <a:ea typeface="微软雅黑" pitchFamily="34" charset="-122"/>
            </a:endParaRPr>
          </a:p>
          <a:p>
            <a:pPr>
              <a:defRPr/>
            </a:pPr>
            <a:r>
              <a:rPr lang="zh-CN" altLang="en-US" sz="1200" dirty="0">
                <a:solidFill>
                  <a:schemeClr val="bg1"/>
                </a:solidFill>
                <a:latin typeface="微软雅黑" pitchFamily="34" charset="-122"/>
                <a:ea typeface="微软雅黑" pitchFamily="34" charset="-122"/>
              </a:rPr>
              <a:t>选择在网页的哪个位置展现浮动图标</a:t>
            </a:r>
            <a:endParaRPr lang="en-US" altLang="zh-CN" sz="1200" dirty="0">
              <a:solidFill>
                <a:schemeClr val="bg1"/>
              </a:solidFill>
              <a:latin typeface="微软雅黑" pitchFamily="34" charset="-122"/>
              <a:ea typeface="微软雅黑" pitchFamily="34" charset="-122"/>
            </a:endParaRPr>
          </a:p>
        </p:txBody>
      </p:sp>
      <p:cxnSp>
        <p:nvCxnSpPr>
          <p:cNvPr id="42" name="直接连接符 41"/>
          <p:cNvCxnSpPr>
            <a:stCxn id="39" idx="4"/>
            <a:endCxn id="43" idx="0"/>
          </p:cNvCxnSpPr>
          <p:nvPr/>
        </p:nvCxnSpPr>
        <p:spPr>
          <a:xfrm>
            <a:off x="3063153" y="3364334"/>
            <a:ext cx="1470482" cy="439529"/>
          </a:xfrm>
          <a:prstGeom prst="line">
            <a:avLst/>
          </a:prstGeom>
          <a:ln w="19050">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39" idx="4"/>
            <a:endCxn id="32" idx="0"/>
          </p:cNvCxnSpPr>
          <p:nvPr/>
        </p:nvCxnSpPr>
        <p:spPr>
          <a:xfrm flipH="1">
            <a:off x="1506947" y="3364334"/>
            <a:ext cx="1556206" cy="439529"/>
          </a:xfrm>
          <a:prstGeom prst="line">
            <a:avLst/>
          </a:prstGeom>
          <a:ln w="19050">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39" idx="4"/>
            <a:endCxn id="58" idx="0"/>
          </p:cNvCxnSpPr>
          <p:nvPr/>
        </p:nvCxnSpPr>
        <p:spPr>
          <a:xfrm>
            <a:off x="3063153" y="3364334"/>
            <a:ext cx="4754352" cy="439529"/>
          </a:xfrm>
          <a:prstGeom prst="line">
            <a:avLst/>
          </a:prstGeom>
          <a:ln w="19050">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9958411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如何使用商桥</a:t>
            </a:r>
            <a:r>
              <a:rPr lang="en-US" altLang="zh-CN" dirty="0" smtClean="0"/>
              <a:t>-</a:t>
            </a:r>
            <a:r>
              <a:rPr lang="zh-CN" altLang="en-US" dirty="0" smtClean="0"/>
              <a:t>炫彩型</a:t>
            </a:r>
            <a:r>
              <a:rPr lang="zh-CN" altLang="en-US" dirty="0"/>
              <a:t>图标</a:t>
            </a:r>
            <a:r>
              <a:rPr lang="zh-CN" altLang="en-US" dirty="0" smtClean="0"/>
              <a:t>设置</a:t>
            </a:r>
            <a:endParaRPr lang="zh-CN" altLang="en-US" dirty="0">
              <a:solidFill>
                <a:srgbClr val="FF0000"/>
              </a:solidFill>
            </a:endParaRPr>
          </a:p>
        </p:txBody>
      </p:sp>
      <p:sp>
        <p:nvSpPr>
          <p:cNvPr id="34" name="页脚占位符 1"/>
          <p:cNvSpPr>
            <a:spLocks noGrp="1"/>
          </p:cNvSpPr>
          <p:nvPr>
            <p:ph type="ftr" sz="quarter" idx="11"/>
          </p:nvPr>
        </p:nvSpPr>
        <p:spPr>
          <a:xfrm>
            <a:off x="3124200" y="6506544"/>
            <a:ext cx="2895600" cy="288000"/>
          </a:xfrm>
          <a:prstGeom prst="rect">
            <a:avLst/>
          </a:prstGeom>
        </p:spPr>
        <p:txBody>
          <a:bodyPr anchor="ctr"/>
          <a:lstStyle/>
          <a:p>
            <a:pPr algn="ctr"/>
            <a:r>
              <a:rPr lang="zh-CN" altLang="en-US" sz="1400" b="1" dirty="0" smtClean="0">
                <a:solidFill>
                  <a:schemeClr val="bg1"/>
                </a:solidFill>
                <a:latin typeface="微软雅黑" pitchFamily="34" charset="-122"/>
                <a:ea typeface="微软雅黑" pitchFamily="34" charset="-122"/>
              </a:rPr>
              <a:t>百度商桥</a:t>
            </a:r>
            <a:endParaRPr lang="zh-CN" altLang="en-US" sz="1400" b="1" dirty="0">
              <a:solidFill>
                <a:schemeClr val="bg1"/>
              </a:solidFill>
              <a:latin typeface="微软雅黑" pitchFamily="34" charset="-122"/>
              <a:ea typeface="微软雅黑" pitchFamily="34" charset="-122"/>
            </a:endParaRPr>
          </a:p>
        </p:txBody>
      </p:sp>
      <p:sp>
        <p:nvSpPr>
          <p:cNvPr id="41" name="灯片编号占位符 4"/>
          <p:cNvSpPr txBox="1">
            <a:spLocks/>
          </p:cNvSpPr>
          <p:nvPr/>
        </p:nvSpPr>
        <p:spPr>
          <a:xfrm>
            <a:off x="6838950" y="6459538"/>
            <a:ext cx="2133600" cy="365125"/>
          </a:xfrm>
          <a:prstGeom prst="rect">
            <a:avLst/>
          </a:prstGeom>
        </p:spPr>
        <p:txBody>
          <a:bodyPr anchor="ctr"/>
          <a:lstStyle/>
          <a:p>
            <a:pPr algn="r" fontAlgn="auto">
              <a:spcBef>
                <a:spcPts val="0"/>
              </a:spcBef>
              <a:spcAft>
                <a:spcPts val="0"/>
              </a:spcAft>
              <a:defRPr/>
            </a:pPr>
            <a:fld id="{157D729A-D8D0-4746-AB48-D44D9057A6C2}" type="slidenum">
              <a:rPr lang="zh-CN" altLang="en-US" sz="1200">
                <a:solidFill>
                  <a:schemeClr val="bg1"/>
                </a:solidFill>
                <a:latin typeface="+mn-lt"/>
                <a:ea typeface="+mn-ea"/>
              </a:rPr>
              <a:pPr algn="r" fontAlgn="auto">
                <a:spcBef>
                  <a:spcPts val="0"/>
                </a:spcBef>
                <a:spcAft>
                  <a:spcPts val="0"/>
                </a:spcAft>
                <a:defRPr/>
              </a:pPr>
              <a:t>25</a:t>
            </a:fld>
            <a:endParaRPr lang="zh-CN" altLang="en-US" sz="1200" dirty="0">
              <a:solidFill>
                <a:schemeClr val="bg1"/>
              </a:solidFill>
              <a:latin typeface="+mn-lt"/>
              <a:ea typeface="+mn-ea"/>
            </a:endParaRPr>
          </a:p>
        </p:txBody>
      </p:sp>
      <p:pic>
        <p:nvPicPr>
          <p:cNvPr id="5124" name="Picture 4"/>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944496" y="1704007"/>
            <a:ext cx="3795856" cy="46773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矩形标注 3"/>
          <p:cNvSpPr/>
          <p:nvPr/>
        </p:nvSpPr>
        <p:spPr>
          <a:xfrm>
            <a:off x="307701" y="2483395"/>
            <a:ext cx="3241501" cy="1245344"/>
          </a:xfrm>
          <a:prstGeom prst="wedgeRectCallout">
            <a:avLst>
              <a:gd name="adj1" fmla="val 66124"/>
              <a:gd name="adj2" fmla="val -6350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zh-CN" altLang="en-US" sz="1600" b="1" dirty="0" smtClean="0">
                <a:solidFill>
                  <a:schemeClr val="bg1"/>
                </a:solidFill>
                <a:latin typeface="微软雅黑" pitchFamily="34" charset="-122"/>
                <a:ea typeface="微软雅黑" pitchFamily="34" charset="-122"/>
              </a:rPr>
              <a:t>选皮肤样式</a:t>
            </a:r>
            <a:endParaRPr lang="en-US" altLang="zh-CN" sz="1600" b="1" dirty="0" smtClean="0">
              <a:solidFill>
                <a:schemeClr val="bg1"/>
              </a:solidFill>
              <a:latin typeface="微软雅黑" pitchFamily="34" charset="-122"/>
              <a:ea typeface="微软雅黑" pitchFamily="34" charset="-122"/>
            </a:endParaRPr>
          </a:p>
          <a:p>
            <a:pPr>
              <a:defRPr/>
            </a:pPr>
            <a:r>
              <a:rPr lang="zh-CN" altLang="en-US" sz="1200" dirty="0" smtClean="0">
                <a:solidFill>
                  <a:schemeClr val="bg1"/>
                </a:solidFill>
                <a:latin typeface="微软雅黑" pitchFamily="34" charset="-122"/>
                <a:ea typeface="微软雅黑" pitchFamily="34" charset="-122"/>
              </a:rPr>
              <a:t>准备了多套风格各异的主题皮肤，并且已经搭配好按钮样式。只需选用最符合企业风格的主题，无需在做任何繁杂的搭配设置！</a:t>
            </a:r>
            <a:endParaRPr lang="zh-CN" altLang="en-US" sz="1200" dirty="0"/>
          </a:p>
        </p:txBody>
      </p:sp>
      <p:sp>
        <p:nvSpPr>
          <p:cNvPr id="45" name="矩形标注 44"/>
          <p:cNvSpPr/>
          <p:nvPr/>
        </p:nvSpPr>
        <p:spPr>
          <a:xfrm>
            <a:off x="307701" y="3989461"/>
            <a:ext cx="3241501" cy="810890"/>
          </a:xfrm>
          <a:prstGeom prst="wedgeRectCallout">
            <a:avLst>
              <a:gd name="adj1" fmla="val 60316"/>
              <a:gd name="adj2" fmla="val -1592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defRPr/>
            </a:pPr>
            <a:r>
              <a:rPr lang="zh-CN" altLang="en-US" sz="1600" b="1" dirty="0" smtClean="0">
                <a:latin typeface="微软雅黑" pitchFamily="34" charset="-122"/>
                <a:ea typeface="微软雅黑" pitchFamily="34" charset="-122"/>
              </a:rPr>
              <a:t>图标展现层级与样式</a:t>
            </a:r>
            <a:endParaRPr lang="en-US" altLang="zh-CN" sz="1600" b="1" dirty="0" smtClean="0">
              <a:latin typeface="微软雅黑" pitchFamily="34" charset="-122"/>
              <a:ea typeface="微软雅黑" pitchFamily="34" charset="-122"/>
            </a:endParaRPr>
          </a:p>
          <a:p>
            <a:pPr>
              <a:lnSpc>
                <a:spcPct val="150000"/>
              </a:lnSpc>
              <a:defRPr/>
            </a:pPr>
            <a:r>
              <a:rPr lang="zh-CN" altLang="en-US" sz="1050" dirty="0" smtClean="0">
                <a:latin typeface="微软雅黑" pitchFamily="34" charset="-122"/>
                <a:ea typeface="微软雅黑" pitchFamily="34" charset="-122"/>
              </a:rPr>
              <a:t>与浮动型图标的设置相同</a:t>
            </a:r>
            <a:endParaRPr lang="zh-CN" altLang="en-US" sz="1050" dirty="0">
              <a:latin typeface="微软雅黑" pitchFamily="34" charset="-122"/>
              <a:ea typeface="微软雅黑" pitchFamily="34" charset="-122"/>
            </a:endParaRPr>
          </a:p>
        </p:txBody>
      </p:sp>
      <p:sp>
        <p:nvSpPr>
          <p:cNvPr id="46" name="矩形标注 45"/>
          <p:cNvSpPr/>
          <p:nvPr/>
        </p:nvSpPr>
        <p:spPr>
          <a:xfrm>
            <a:off x="307701" y="4997573"/>
            <a:ext cx="3241501" cy="810890"/>
          </a:xfrm>
          <a:prstGeom prst="wedgeRectCallout">
            <a:avLst>
              <a:gd name="adj1" fmla="val 60316"/>
              <a:gd name="adj2" fmla="val -1592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defRPr/>
            </a:pPr>
            <a:r>
              <a:rPr lang="zh-CN" altLang="en-US" sz="1600" b="1" dirty="0" smtClean="0">
                <a:latin typeface="微软雅黑" pitchFamily="34" charset="-122"/>
                <a:ea typeface="微软雅黑" pitchFamily="34" charset="-122"/>
              </a:rPr>
              <a:t>图标显示位置</a:t>
            </a:r>
            <a:endParaRPr lang="en-US" altLang="zh-CN" sz="1600" b="1" dirty="0" smtClean="0">
              <a:latin typeface="微软雅黑" pitchFamily="34" charset="-122"/>
              <a:ea typeface="微软雅黑" pitchFamily="34" charset="-122"/>
            </a:endParaRPr>
          </a:p>
          <a:p>
            <a:pPr>
              <a:lnSpc>
                <a:spcPct val="150000"/>
              </a:lnSpc>
              <a:defRPr/>
            </a:pPr>
            <a:r>
              <a:rPr lang="zh-CN" altLang="en-US" sz="1050" dirty="0" smtClean="0">
                <a:latin typeface="微软雅黑" pitchFamily="34" charset="-122"/>
                <a:ea typeface="微软雅黑" pitchFamily="34" charset="-122"/>
              </a:rPr>
              <a:t>与浮动型图标的设置相同</a:t>
            </a:r>
            <a:endParaRPr lang="zh-CN" altLang="en-US" sz="1050" dirty="0">
              <a:latin typeface="微软雅黑" pitchFamily="34" charset="-122"/>
              <a:ea typeface="微软雅黑" pitchFamily="34" charset="-122"/>
            </a:endParaRPr>
          </a:p>
        </p:txBody>
      </p:sp>
      <p:sp>
        <p:nvSpPr>
          <p:cNvPr id="3" name="矩形 2"/>
          <p:cNvSpPr/>
          <p:nvPr/>
        </p:nvSpPr>
        <p:spPr>
          <a:xfrm>
            <a:off x="107505" y="980728"/>
            <a:ext cx="7416824" cy="584775"/>
          </a:xfrm>
          <a:prstGeom prst="rect">
            <a:avLst/>
          </a:prstGeom>
        </p:spPr>
        <p:txBody>
          <a:bodyPr wrap="square">
            <a:spAutoFit/>
          </a:bodyPr>
          <a:lstStyle/>
          <a:p>
            <a:pPr>
              <a:defRPr/>
            </a:pPr>
            <a:r>
              <a:rPr lang="zh-CN" altLang="en-US" sz="1600" b="1" dirty="0" smtClean="0">
                <a:solidFill>
                  <a:schemeClr val="tx1">
                    <a:lumMod val="65000"/>
                    <a:lumOff val="35000"/>
                  </a:schemeClr>
                </a:solidFill>
                <a:latin typeface="微软雅黑" pitchFamily="34" charset="-122"/>
                <a:ea typeface="微软雅黑" pitchFamily="34" charset="-122"/>
              </a:rPr>
              <a:t>炫彩型图标设置较简单，选好类型后，再选主题、层级、位置就可以了出现美美的图标了！</a:t>
            </a:r>
            <a:endParaRPr lang="en-US" altLang="zh-CN" sz="1600" b="1" dirty="0">
              <a:solidFill>
                <a:schemeClr val="tx1">
                  <a:lumMod val="65000"/>
                  <a:lumOff val="35000"/>
                </a:schemeClr>
              </a:solidFill>
              <a:latin typeface="微软雅黑" pitchFamily="34" charset="-122"/>
              <a:ea typeface="微软雅黑" pitchFamily="34" charset="-122"/>
            </a:endParaRPr>
          </a:p>
        </p:txBody>
      </p:sp>
      <p:sp>
        <p:nvSpPr>
          <p:cNvPr id="11" name="矩形 10"/>
          <p:cNvSpPr/>
          <p:nvPr/>
        </p:nvSpPr>
        <p:spPr>
          <a:xfrm>
            <a:off x="4855840" y="1691307"/>
            <a:ext cx="548817" cy="2848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标注 11"/>
          <p:cNvSpPr/>
          <p:nvPr/>
        </p:nvSpPr>
        <p:spPr>
          <a:xfrm>
            <a:off x="307701" y="1833731"/>
            <a:ext cx="3328196" cy="523220"/>
          </a:xfrm>
          <a:prstGeom prst="wedgeRectCallout">
            <a:avLst>
              <a:gd name="adj1" fmla="val 61671"/>
              <a:gd name="adj2" fmla="val -38571"/>
            </a:avLst>
          </a:prstGeom>
          <a:solidFill>
            <a:schemeClr val="accent5"/>
          </a:solidFill>
        </p:spPr>
        <p:txBody>
          <a:bodyPr wrap="square">
            <a:spAutoFit/>
          </a:bodyPr>
          <a:lstStyle/>
          <a:p>
            <a:pPr>
              <a:defRPr/>
            </a:pPr>
            <a:r>
              <a:rPr lang="zh-CN" altLang="en-US" sz="1600" b="1" dirty="0" smtClean="0">
                <a:solidFill>
                  <a:schemeClr val="bg1"/>
                </a:solidFill>
                <a:latin typeface="微软雅黑" pitchFamily="34" charset="-122"/>
                <a:ea typeface="微软雅黑" pitchFamily="34" charset="-122"/>
              </a:rPr>
              <a:t>先选类型</a:t>
            </a:r>
            <a:endParaRPr lang="en-US" altLang="zh-CN" sz="1600" b="1" dirty="0" smtClean="0">
              <a:solidFill>
                <a:schemeClr val="bg1"/>
              </a:solidFill>
              <a:latin typeface="微软雅黑" pitchFamily="34" charset="-122"/>
              <a:ea typeface="微软雅黑" pitchFamily="34" charset="-122"/>
            </a:endParaRPr>
          </a:p>
          <a:p>
            <a:pPr>
              <a:defRPr/>
            </a:pPr>
            <a:r>
              <a:rPr lang="zh-CN" altLang="en-US" sz="1200" dirty="0" smtClean="0">
                <a:solidFill>
                  <a:schemeClr val="bg1"/>
                </a:solidFill>
                <a:latin typeface="微软雅黑" pitchFamily="34" charset="-122"/>
                <a:ea typeface="微软雅黑" pitchFamily="34" charset="-122"/>
              </a:rPr>
              <a:t>请选择图标为浮动、炫彩还是内嵌型</a:t>
            </a:r>
            <a:endParaRPr lang="en-US" altLang="zh-CN" sz="1200" dirty="0">
              <a:solidFill>
                <a:schemeClr val="bg1"/>
              </a:solidFill>
              <a:latin typeface="微软雅黑" pitchFamily="34" charset="-122"/>
              <a:ea typeface="微软雅黑" pitchFamily="34" charset="-122"/>
            </a:endParaRPr>
          </a:p>
        </p:txBody>
      </p:sp>
    </p:spTree>
    <p:extLst>
      <p:ext uri="{BB962C8B-B14F-4D97-AF65-F5344CB8AC3E}">
        <p14:creationId xmlns="" xmlns:p14="http://schemas.microsoft.com/office/powerpoint/2010/main" val="6314693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如何使用商桥</a:t>
            </a:r>
            <a:r>
              <a:rPr lang="en-US" altLang="zh-CN" dirty="0" smtClean="0"/>
              <a:t>-</a:t>
            </a:r>
            <a:r>
              <a:rPr lang="zh-CN" altLang="en-US" dirty="0" smtClean="0"/>
              <a:t>内</a:t>
            </a:r>
            <a:r>
              <a:rPr lang="zh-CN" altLang="en-US" dirty="0"/>
              <a:t>嵌</a:t>
            </a:r>
            <a:r>
              <a:rPr lang="zh-CN" altLang="en-US" dirty="0" smtClean="0"/>
              <a:t>型</a:t>
            </a:r>
            <a:r>
              <a:rPr lang="zh-CN" altLang="en-US" dirty="0"/>
              <a:t>图标设置 </a:t>
            </a:r>
          </a:p>
        </p:txBody>
      </p:sp>
      <p:sp>
        <p:nvSpPr>
          <p:cNvPr id="34" name="页脚占位符 1"/>
          <p:cNvSpPr>
            <a:spLocks noGrp="1"/>
          </p:cNvSpPr>
          <p:nvPr>
            <p:ph type="ftr" sz="quarter" idx="11"/>
          </p:nvPr>
        </p:nvSpPr>
        <p:spPr>
          <a:xfrm>
            <a:off x="3124200" y="6506544"/>
            <a:ext cx="2895600" cy="288000"/>
          </a:xfrm>
          <a:prstGeom prst="rect">
            <a:avLst/>
          </a:prstGeom>
        </p:spPr>
        <p:txBody>
          <a:bodyPr anchor="ctr"/>
          <a:lstStyle/>
          <a:p>
            <a:pPr algn="ctr"/>
            <a:r>
              <a:rPr lang="zh-CN" altLang="en-US" sz="1400" b="1" dirty="0" smtClean="0">
                <a:solidFill>
                  <a:schemeClr val="bg1"/>
                </a:solidFill>
                <a:latin typeface="微软雅黑" pitchFamily="34" charset="-122"/>
                <a:ea typeface="微软雅黑" pitchFamily="34" charset="-122"/>
              </a:rPr>
              <a:t>百度商桥</a:t>
            </a:r>
            <a:endParaRPr lang="zh-CN" altLang="en-US" sz="1400" b="1" dirty="0">
              <a:solidFill>
                <a:schemeClr val="bg1"/>
              </a:solidFill>
              <a:latin typeface="微软雅黑" pitchFamily="34" charset="-122"/>
              <a:ea typeface="微软雅黑" pitchFamily="34" charset="-122"/>
            </a:endParaRPr>
          </a:p>
        </p:txBody>
      </p:sp>
      <p:sp>
        <p:nvSpPr>
          <p:cNvPr id="41" name="灯片编号占位符 4"/>
          <p:cNvSpPr txBox="1">
            <a:spLocks/>
          </p:cNvSpPr>
          <p:nvPr/>
        </p:nvSpPr>
        <p:spPr>
          <a:xfrm>
            <a:off x="6838950" y="6459538"/>
            <a:ext cx="2133600" cy="365125"/>
          </a:xfrm>
          <a:prstGeom prst="rect">
            <a:avLst/>
          </a:prstGeom>
        </p:spPr>
        <p:txBody>
          <a:bodyPr anchor="ctr"/>
          <a:lstStyle/>
          <a:p>
            <a:pPr algn="r" fontAlgn="auto">
              <a:spcBef>
                <a:spcPts val="0"/>
              </a:spcBef>
              <a:spcAft>
                <a:spcPts val="0"/>
              </a:spcAft>
              <a:defRPr/>
            </a:pPr>
            <a:fld id="{157D729A-D8D0-4746-AB48-D44D9057A6C2}" type="slidenum">
              <a:rPr lang="zh-CN" altLang="en-US" sz="1200">
                <a:solidFill>
                  <a:schemeClr val="bg1"/>
                </a:solidFill>
                <a:latin typeface="+mn-lt"/>
                <a:ea typeface="+mn-ea"/>
              </a:rPr>
              <a:pPr algn="r" fontAlgn="auto">
                <a:spcBef>
                  <a:spcPts val="0"/>
                </a:spcBef>
                <a:spcAft>
                  <a:spcPts val="0"/>
                </a:spcAft>
                <a:defRPr/>
              </a:pPr>
              <a:t>26</a:t>
            </a:fld>
            <a:endParaRPr lang="zh-CN" altLang="en-US" sz="1200" dirty="0">
              <a:solidFill>
                <a:schemeClr val="bg1"/>
              </a:solidFill>
              <a:latin typeface="+mn-lt"/>
              <a:ea typeface="+mn-ea"/>
            </a:endParaRPr>
          </a:p>
        </p:txBody>
      </p:sp>
      <p:pic>
        <p:nvPicPr>
          <p:cNvPr id="614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76167" y="1484784"/>
            <a:ext cx="4034834" cy="15841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6" name="矩形标注 45"/>
          <p:cNvSpPr/>
          <p:nvPr/>
        </p:nvSpPr>
        <p:spPr>
          <a:xfrm>
            <a:off x="4390165" y="2146582"/>
            <a:ext cx="3816424" cy="1076403"/>
          </a:xfrm>
          <a:prstGeom prst="wedgeRectCallout">
            <a:avLst>
              <a:gd name="adj1" fmla="val -63414"/>
              <a:gd name="adj2" fmla="val -2470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itchFamily="34" charset="0"/>
              <a:buChar char="•"/>
              <a:defRPr/>
            </a:pPr>
            <a:r>
              <a:rPr lang="zh-CN" altLang="en-US" sz="1200" dirty="0" smtClean="0">
                <a:latin typeface="微软雅黑" pitchFamily="34" charset="-122"/>
                <a:ea typeface="微软雅黑" pitchFamily="34" charset="-122"/>
              </a:rPr>
              <a:t>内嵌型图标的设置项与浮动型完全相同</a:t>
            </a:r>
            <a:endParaRPr lang="en-US" altLang="zh-CN" sz="1200" dirty="0" smtClean="0">
              <a:latin typeface="微软雅黑" pitchFamily="34" charset="-122"/>
              <a:ea typeface="微软雅黑" pitchFamily="34" charset="-122"/>
            </a:endParaRPr>
          </a:p>
          <a:p>
            <a:pPr marL="285750" indent="-285750">
              <a:lnSpc>
                <a:spcPct val="150000"/>
              </a:lnSpc>
              <a:buFont typeface="Arial" pitchFamily="34" charset="0"/>
              <a:buChar char="•"/>
              <a:defRPr/>
            </a:pPr>
            <a:r>
              <a:rPr lang="zh-CN" altLang="en-US" sz="1200" dirty="0" smtClean="0">
                <a:latin typeface="微软雅黑" pitchFamily="34" charset="-122"/>
                <a:ea typeface="微软雅黑" pitchFamily="34" charset="-122"/>
              </a:rPr>
              <a:t>在设置好样式</a:t>
            </a:r>
            <a:r>
              <a:rPr lang="zh-CN" altLang="en-US" sz="1200" dirty="0">
                <a:latin typeface="微软雅黑" pitchFamily="34" charset="-122"/>
                <a:ea typeface="微软雅黑" pitchFamily="34" charset="-122"/>
              </a:rPr>
              <a:t>后，将代码嵌入到页面</a:t>
            </a:r>
            <a:r>
              <a:rPr lang="en-US" altLang="zh-CN" sz="1200" dirty="0">
                <a:latin typeface="微软雅黑" pitchFamily="34" charset="-122"/>
                <a:ea typeface="微软雅黑" pitchFamily="34" charset="-122"/>
              </a:rPr>
              <a:t>HTML</a:t>
            </a:r>
            <a:r>
              <a:rPr lang="zh-CN" altLang="en-US" sz="1200" dirty="0">
                <a:latin typeface="微软雅黑" pitchFamily="34" charset="-122"/>
                <a:ea typeface="微软雅黑" pitchFamily="34" charset="-122"/>
              </a:rPr>
              <a:t>代码</a:t>
            </a:r>
            <a:r>
              <a:rPr lang="zh-CN" altLang="en-US" sz="1200" dirty="0" smtClean="0">
                <a:latin typeface="微软雅黑" pitchFamily="34" charset="-122"/>
                <a:ea typeface="微软雅黑" pitchFamily="34" charset="-122"/>
              </a:rPr>
              <a:t>中希</a:t>
            </a:r>
            <a:r>
              <a:rPr lang="zh-CN" altLang="en-US" sz="1200" dirty="0">
                <a:latin typeface="微软雅黑" pitchFamily="34" charset="-122"/>
                <a:ea typeface="微软雅黑" pitchFamily="34" charset="-122"/>
              </a:rPr>
              <a:t>望出现的</a:t>
            </a:r>
            <a:r>
              <a:rPr lang="zh-CN" altLang="en-US" sz="1200" dirty="0" smtClean="0">
                <a:latin typeface="微软雅黑" pitchFamily="34" charset="-122"/>
                <a:ea typeface="微软雅黑" pitchFamily="34" charset="-122"/>
              </a:rPr>
              <a:t>位置</a:t>
            </a:r>
            <a:endParaRPr lang="zh-CN" altLang="en-US" sz="1200" dirty="0">
              <a:latin typeface="微软雅黑" pitchFamily="34" charset="-122"/>
              <a:ea typeface="微软雅黑" pitchFamily="34" charset="-122"/>
            </a:endParaRPr>
          </a:p>
        </p:txBody>
      </p:sp>
      <p:sp>
        <p:nvSpPr>
          <p:cNvPr id="12" name="矩形 11"/>
          <p:cNvSpPr/>
          <p:nvPr/>
        </p:nvSpPr>
        <p:spPr>
          <a:xfrm>
            <a:off x="435550" y="3645024"/>
            <a:ext cx="7376810" cy="2182813"/>
          </a:xfrm>
          <a:prstGeom prst="rect">
            <a:avLst/>
          </a:prstGeom>
          <a:solidFill>
            <a:schemeClr val="accent6">
              <a:lumMod val="20000"/>
              <a:lumOff val="80000"/>
            </a:schemeClr>
          </a:solidFill>
          <a:ln>
            <a:noFill/>
          </a:ln>
          <a:effectLst/>
        </p:spPr>
        <p:style>
          <a:lnRef idx="3">
            <a:schemeClr val="lt1"/>
          </a:lnRef>
          <a:fillRef idx="1">
            <a:schemeClr val="accent6"/>
          </a:fillRef>
          <a:effectRef idx="1">
            <a:schemeClr val="accent6"/>
          </a:effectRef>
          <a:fontRef idx="minor">
            <a:schemeClr val="lt1"/>
          </a:fontRef>
        </p:style>
        <p:txBody>
          <a:bodyPr anchor="ctr"/>
          <a:lstStyle/>
          <a:p>
            <a:pPr algn="ctr">
              <a:defRPr/>
            </a:pPr>
            <a:endParaRPr lang="zh-CN" altLang="en-US" dirty="0">
              <a:solidFill>
                <a:schemeClr val="tx1"/>
              </a:solidFill>
            </a:endParaRPr>
          </a:p>
        </p:txBody>
      </p:sp>
      <p:sp>
        <p:nvSpPr>
          <p:cNvPr id="13" name="矩形 12"/>
          <p:cNvSpPr/>
          <p:nvPr/>
        </p:nvSpPr>
        <p:spPr>
          <a:xfrm>
            <a:off x="435550" y="3761091"/>
            <a:ext cx="3056330" cy="338554"/>
          </a:xfrm>
          <a:prstGeom prst="rect">
            <a:avLst/>
          </a:prstGeom>
        </p:spPr>
        <p:txBody>
          <a:bodyPr wrap="square">
            <a:spAutoFit/>
          </a:bodyPr>
          <a:lstStyle/>
          <a:p>
            <a:pPr>
              <a:defRPr/>
            </a:pPr>
            <a:r>
              <a:rPr lang="zh-CN" altLang="en-US" sz="1600" b="1" dirty="0" smtClean="0">
                <a:solidFill>
                  <a:schemeClr val="accent6">
                    <a:lumMod val="75000"/>
                  </a:schemeClr>
                </a:solidFill>
                <a:latin typeface="微软雅黑" pitchFamily="34" charset="-122"/>
                <a:ea typeface="微软雅黑" pitchFamily="34" charset="-122"/>
              </a:rPr>
              <a:t>内嵌型图标的代码安装小提示</a:t>
            </a:r>
            <a:endParaRPr lang="en-US" altLang="zh-CN" sz="1600" b="1" dirty="0">
              <a:solidFill>
                <a:schemeClr val="accent6">
                  <a:lumMod val="75000"/>
                </a:schemeClr>
              </a:solidFill>
              <a:latin typeface="微软雅黑" pitchFamily="34" charset="-122"/>
              <a:ea typeface="微软雅黑" pitchFamily="34" charset="-122"/>
            </a:endParaRPr>
          </a:p>
        </p:txBody>
      </p:sp>
      <p:sp>
        <p:nvSpPr>
          <p:cNvPr id="14" name="TextBox 13"/>
          <p:cNvSpPr txBox="1"/>
          <p:nvPr/>
        </p:nvSpPr>
        <p:spPr>
          <a:xfrm>
            <a:off x="576587" y="4298392"/>
            <a:ext cx="2627261" cy="1384995"/>
          </a:xfrm>
          <a:prstGeom prst="rect">
            <a:avLst/>
          </a:prstGeom>
          <a:noFill/>
        </p:spPr>
        <p:txBody>
          <a:bodyPr wrap="square">
            <a:spAutoFit/>
          </a:bodyPr>
          <a:lstStyle/>
          <a:p>
            <a:pPr>
              <a:buFont typeface="Arial" pitchFamily="34" charset="0"/>
              <a:buChar char="•"/>
              <a:defRPr/>
            </a:pPr>
            <a:r>
              <a:rPr lang="zh-CN" altLang="en-US" sz="1400" b="1" dirty="0">
                <a:latin typeface="微软雅黑" pitchFamily="34" charset="-122"/>
                <a:ea typeface="微软雅黑" pitchFamily="34" charset="-122"/>
              </a:rPr>
              <a:t>  与商桥代码不同</a:t>
            </a:r>
            <a:r>
              <a:rPr lang="zh-CN" altLang="en-US" sz="1400" dirty="0" smtClean="0">
                <a:latin typeface="微软雅黑" pitchFamily="34" charset="-122"/>
                <a:ea typeface="微软雅黑" pitchFamily="34" charset="-122"/>
              </a:rPr>
              <a:t>：</a:t>
            </a:r>
            <a:r>
              <a:rPr lang="zh-CN" altLang="en-US" sz="1400" dirty="0">
                <a:latin typeface="微软雅黑" pitchFamily="34" charset="-122"/>
                <a:ea typeface="微软雅黑" pitchFamily="34" charset="-122"/>
              </a:rPr>
              <a:t>内嵌型</a:t>
            </a:r>
            <a:r>
              <a:rPr lang="zh-CN" altLang="en-US" sz="1400" dirty="0" smtClean="0">
                <a:latin typeface="微软雅黑" pitchFamily="34" charset="-122"/>
                <a:ea typeface="微软雅黑" pitchFamily="34" charset="-122"/>
              </a:rPr>
              <a:t>图标</a:t>
            </a:r>
            <a:r>
              <a:rPr lang="zh-CN" altLang="en-US" sz="1400" dirty="0">
                <a:latin typeface="微软雅黑" pitchFamily="34" charset="-122"/>
                <a:ea typeface="微软雅黑" pitchFamily="34" charset="-122"/>
              </a:rPr>
              <a:t>是嵌入到页面</a:t>
            </a:r>
            <a:r>
              <a:rPr lang="en-US" altLang="zh-CN" sz="1400" dirty="0">
                <a:latin typeface="微软雅黑" pitchFamily="34" charset="-122"/>
                <a:ea typeface="微软雅黑" pitchFamily="34" charset="-122"/>
              </a:rPr>
              <a:t>HTML</a:t>
            </a:r>
            <a:r>
              <a:rPr lang="zh-CN" altLang="en-US" sz="1400" dirty="0">
                <a:latin typeface="微软雅黑" pitchFamily="34" charset="-122"/>
                <a:ea typeface="微软雅黑" pitchFamily="34" charset="-122"/>
              </a:rPr>
              <a:t>的相应位置；商桥代码是嵌入到代码</a:t>
            </a:r>
            <a:r>
              <a:rPr lang="zh-CN" altLang="en-US" sz="1400" dirty="0" smtClean="0">
                <a:latin typeface="微软雅黑" pitchFamily="34" charset="-122"/>
                <a:ea typeface="微软雅黑" pitchFamily="34" charset="-122"/>
              </a:rPr>
              <a:t>尾部</a:t>
            </a:r>
            <a:r>
              <a:rPr lang="en-US" altLang="zh-CN" sz="1400" dirty="0" smtClean="0">
                <a:latin typeface="微软雅黑" pitchFamily="34" charset="-122"/>
                <a:ea typeface="微软雅黑" pitchFamily="34" charset="-122"/>
              </a:rPr>
              <a:t>&lt;/</a:t>
            </a:r>
            <a:r>
              <a:rPr lang="en-US" altLang="zh-CN" sz="1400" dirty="0">
                <a:latin typeface="微软雅黑" pitchFamily="34" charset="-122"/>
                <a:ea typeface="微软雅黑" pitchFamily="34" charset="-122"/>
              </a:rPr>
              <a:t>body</a:t>
            </a:r>
            <a:r>
              <a:rPr lang="en-US" altLang="zh-CN" sz="1400" dirty="0" smtClean="0">
                <a:latin typeface="微软雅黑" pitchFamily="34" charset="-122"/>
                <a:ea typeface="微软雅黑" pitchFamily="34" charset="-122"/>
              </a:rPr>
              <a:t>&gt;</a:t>
            </a:r>
            <a:r>
              <a:rPr lang="zh-CN" altLang="en-US" sz="1400" dirty="0" smtClean="0">
                <a:latin typeface="微软雅黑" pitchFamily="34" charset="-122"/>
                <a:ea typeface="微软雅黑" pitchFamily="34" charset="-122"/>
              </a:rPr>
              <a:t>前</a:t>
            </a:r>
            <a:endParaRPr lang="en-US" altLang="zh-CN" sz="1400" dirty="0">
              <a:latin typeface="微软雅黑" pitchFamily="34" charset="-122"/>
              <a:ea typeface="微软雅黑" pitchFamily="34" charset="-122"/>
            </a:endParaRPr>
          </a:p>
          <a:p>
            <a:pPr>
              <a:defRPr/>
            </a:pPr>
            <a:endParaRPr lang="zh-CN" altLang="en-US" sz="2800" dirty="0"/>
          </a:p>
        </p:txBody>
      </p:sp>
      <p:sp>
        <p:nvSpPr>
          <p:cNvPr id="16" name="TextBox 15"/>
          <p:cNvSpPr txBox="1"/>
          <p:nvPr/>
        </p:nvSpPr>
        <p:spPr>
          <a:xfrm>
            <a:off x="3563888" y="4298826"/>
            <a:ext cx="4070876" cy="1169551"/>
          </a:xfrm>
          <a:prstGeom prst="rect">
            <a:avLst/>
          </a:prstGeom>
          <a:noFill/>
        </p:spPr>
        <p:txBody>
          <a:bodyPr wrap="square">
            <a:spAutoFit/>
          </a:bodyPr>
          <a:lstStyle/>
          <a:p>
            <a:pPr>
              <a:buFont typeface="Arial" pitchFamily="34" charset="0"/>
              <a:buChar char="•"/>
              <a:defRPr/>
            </a:pPr>
            <a:r>
              <a:rPr lang="zh-CN" altLang="en-US" sz="1400" b="1" dirty="0">
                <a:latin typeface="微软雅黑" pitchFamily="34" charset="-122"/>
                <a:ea typeface="微软雅黑" pitchFamily="34" charset="-122"/>
              </a:rPr>
              <a:t>  注意尺寸</a:t>
            </a:r>
            <a:r>
              <a:rPr lang="zh-CN" altLang="en-US" sz="1400" dirty="0">
                <a:latin typeface="微软雅黑" pitchFamily="34" charset="-122"/>
                <a:ea typeface="微软雅黑" pitchFamily="34" charset="-122"/>
              </a:rPr>
              <a:t>：不恰当的图标大小有可能导致原来页面元素错位或产生空白区域</a:t>
            </a:r>
            <a:r>
              <a:rPr lang="zh-CN" altLang="en-US" sz="1400" dirty="0" smtClean="0">
                <a:latin typeface="微软雅黑" pitchFamily="34" charset="-122"/>
                <a:ea typeface="微软雅黑" pitchFamily="34" charset="-122"/>
              </a:rPr>
              <a:t>。最好</a:t>
            </a:r>
            <a:r>
              <a:rPr lang="zh-CN" altLang="en-US" sz="1400" dirty="0">
                <a:latin typeface="微软雅黑" pitchFamily="34" charset="-122"/>
                <a:ea typeface="微软雅黑" pitchFamily="34" charset="-122"/>
              </a:rPr>
              <a:t>让客户跟网页设计师协调决定图标</a:t>
            </a:r>
            <a:r>
              <a:rPr lang="zh-CN" altLang="en-US" sz="1400" dirty="0" smtClean="0">
                <a:latin typeface="微软雅黑" pitchFamily="34" charset="-122"/>
                <a:ea typeface="微软雅黑" pitchFamily="34" charset="-122"/>
              </a:rPr>
              <a:t>尺寸</a:t>
            </a:r>
            <a:r>
              <a:rPr lang="zh-CN" altLang="en-US" sz="1400" dirty="0">
                <a:latin typeface="微软雅黑" pitchFamily="34" charset="-122"/>
                <a:ea typeface="微软雅黑" pitchFamily="34" charset="-122"/>
              </a:rPr>
              <a:t>。</a:t>
            </a:r>
            <a:endParaRPr lang="en-US" altLang="zh-CN" sz="1400" dirty="0">
              <a:latin typeface="微软雅黑" pitchFamily="34" charset="-122"/>
              <a:ea typeface="微软雅黑" pitchFamily="34" charset="-122"/>
            </a:endParaRPr>
          </a:p>
          <a:p>
            <a:pPr>
              <a:buFont typeface="Arial" pitchFamily="34" charset="0"/>
              <a:buChar char="•"/>
              <a:defRPr/>
            </a:pPr>
            <a:r>
              <a:rPr lang="zh-CN" altLang="en-US" sz="1400" dirty="0">
                <a:latin typeface="微软雅黑" pitchFamily="34" charset="-122"/>
                <a:ea typeface="微软雅黑" pitchFamily="34" charset="-122"/>
              </a:rPr>
              <a:t>  确定尺寸后，可以通过</a:t>
            </a:r>
            <a:r>
              <a:rPr lang="zh-CN" altLang="en-US" sz="1400" dirty="0" smtClean="0">
                <a:latin typeface="微软雅黑" pitchFamily="34" charset="-122"/>
                <a:ea typeface="微软雅黑" pitchFamily="34" charset="-122"/>
              </a:rPr>
              <a:t>在皮肤</a:t>
            </a:r>
            <a:r>
              <a:rPr lang="en-US" altLang="zh-CN" sz="1400" dirty="0">
                <a:latin typeface="微软雅黑" pitchFamily="34" charset="-122"/>
                <a:ea typeface="微软雅黑" pitchFamily="34" charset="-122"/>
              </a:rPr>
              <a:t>&gt;</a:t>
            </a:r>
            <a:r>
              <a:rPr lang="zh-CN" altLang="en-US" sz="1400" dirty="0" smtClean="0">
                <a:latin typeface="微软雅黑" pitchFamily="34" charset="-122"/>
                <a:ea typeface="微软雅黑" pitchFamily="34" charset="-122"/>
              </a:rPr>
              <a:t>自定义中</a:t>
            </a:r>
            <a:r>
              <a:rPr lang="zh-CN" altLang="en-US" sz="1400" dirty="0">
                <a:latin typeface="微软雅黑" pitchFamily="34" charset="-122"/>
                <a:ea typeface="微软雅黑" pitchFamily="34" charset="-122"/>
              </a:rPr>
              <a:t>调整图标图案尺寸或调整分组数控制整个图标的尺寸</a:t>
            </a:r>
            <a:r>
              <a:rPr lang="zh-CN" altLang="en-US" sz="1400" dirty="0" smtClean="0">
                <a:latin typeface="微软雅黑" pitchFamily="34" charset="-122"/>
                <a:ea typeface="微软雅黑" pitchFamily="34" charset="-122"/>
              </a:rPr>
              <a:t>。</a:t>
            </a:r>
            <a:endParaRPr lang="zh-CN" altLang="en-US" sz="2800" dirty="0"/>
          </a:p>
        </p:txBody>
      </p:sp>
      <p:sp>
        <p:nvSpPr>
          <p:cNvPr id="11" name="矩形 10"/>
          <p:cNvSpPr/>
          <p:nvPr/>
        </p:nvSpPr>
        <p:spPr>
          <a:xfrm>
            <a:off x="2169975" y="1861733"/>
            <a:ext cx="548817" cy="2848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标注 14"/>
          <p:cNvSpPr/>
          <p:nvPr/>
        </p:nvSpPr>
        <p:spPr>
          <a:xfrm>
            <a:off x="3275856" y="1463575"/>
            <a:ext cx="2808312" cy="523220"/>
          </a:xfrm>
          <a:prstGeom prst="wedgeRectCallout">
            <a:avLst>
              <a:gd name="adj1" fmla="val -67727"/>
              <a:gd name="adj2" fmla="val 47649"/>
            </a:avLst>
          </a:prstGeom>
          <a:solidFill>
            <a:schemeClr val="accent5"/>
          </a:solidFill>
        </p:spPr>
        <p:txBody>
          <a:bodyPr wrap="square">
            <a:spAutoFit/>
          </a:bodyPr>
          <a:lstStyle/>
          <a:p>
            <a:pPr>
              <a:defRPr/>
            </a:pPr>
            <a:r>
              <a:rPr lang="zh-CN" altLang="en-US" sz="1600" b="1" dirty="0" smtClean="0">
                <a:solidFill>
                  <a:schemeClr val="bg1"/>
                </a:solidFill>
                <a:latin typeface="微软雅黑" pitchFamily="34" charset="-122"/>
                <a:ea typeface="微软雅黑" pitchFamily="34" charset="-122"/>
              </a:rPr>
              <a:t>先选类型</a:t>
            </a:r>
            <a:endParaRPr lang="en-US" altLang="zh-CN" sz="1600" b="1" dirty="0" smtClean="0">
              <a:solidFill>
                <a:schemeClr val="bg1"/>
              </a:solidFill>
              <a:latin typeface="微软雅黑" pitchFamily="34" charset="-122"/>
              <a:ea typeface="微软雅黑" pitchFamily="34" charset="-122"/>
            </a:endParaRPr>
          </a:p>
          <a:p>
            <a:pPr>
              <a:defRPr/>
            </a:pPr>
            <a:r>
              <a:rPr lang="zh-CN" altLang="en-US" sz="1200" dirty="0" smtClean="0">
                <a:solidFill>
                  <a:schemeClr val="bg1"/>
                </a:solidFill>
                <a:latin typeface="微软雅黑" pitchFamily="34" charset="-122"/>
                <a:ea typeface="微软雅黑" pitchFamily="34" charset="-122"/>
              </a:rPr>
              <a:t>请选择图标为浮动、炫彩还是内嵌型</a:t>
            </a:r>
            <a:endParaRPr lang="en-US" altLang="zh-CN" sz="1200" dirty="0">
              <a:solidFill>
                <a:schemeClr val="bg1"/>
              </a:solidFill>
              <a:latin typeface="微软雅黑" pitchFamily="34" charset="-122"/>
              <a:ea typeface="微软雅黑" pitchFamily="34" charset="-122"/>
            </a:endParaRPr>
          </a:p>
        </p:txBody>
      </p:sp>
    </p:spTree>
    <p:extLst>
      <p:ext uri="{BB962C8B-B14F-4D97-AF65-F5344CB8AC3E}">
        <p14:creationId xmlns="" xmlns:p14="http://schemas.microsoft.com/office/powerpoint/2010/main" val="18436821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如何使用商桥</a:t>
            </a:r>
            <a:r>
              <a:rPr lang="en-US" altLang="zh-CN" dirty="0" smtClean="0"/>
              <a:t>-</a:t>
            </a:r>
            <a:r>
              <a:rPr lang="zh-CN" altLang="en-US" dirty="0" smtClean="0"/>
              <a:t>邀请框设置</a:t>
            </a:r>
            <a:endParaRPr lang="zh-CN" altLang="en-US" dirty="0"/>
          </a:p>
        </p:txBody>
      </p:sp>
      <p:sp>
        <p:nvSpPr>
          <p:cNvPr id="19" name="页脚占位符 1"/>
          <p:cNvSpPr>
            <a:spLocks noGrp="1"/>
          </p:cNvSpPr>
          <p:nvPr>
            <p:ph type="ftr" sz="quarter" idx="11"/>
          </p:nvPr>
        </p:nvSpPr>
        <p:spPr>
          <a:xfrm>
            <a:off x="3124200" y="6506544"/>
            <a:ext cx="2895600" cy="288000"/>
          </a:xfrm>
          <a:prstGeom prst="rect">
            <a:avLst/>
          </a:prstGeom>
        </p:spPr>
        <p:txBody>
          <a:bodyPr anchor="ctr"/>
          <a:lstStyle/>
          <a:p>
            <a:pPr algn="ctr"/>
            <a:r>
              <a:rPr lang="zh-CN" altLang="en-US" sz="1400" b="1" dirty="0" smtClean="0">
                <a:solidFill>
                  <a:schemeClr val="bg1"/>
                </a:solidFill>
                <a:latin typeface="微软雅黑" pitchFamily="34" charset="-122"/>
                <a:ea typeface="微软雅黑" pitchFamily="34" charset="-122"/>
              </a:rPr>
              <a:t>百度商桥</a:t>
            </a:r>
            <a:endParaRPr lang="zh-CN" altLang="en-US" sz="1400" b="1" dirty="0">
              <a:solidFill>
                <a:schemeClr val="bg1"/>
              </a:solidFill>
              <a:latin typeface="微软雅黑" pitchFamily="34" charset="-122"/>
              <a:ea typeface="微软雅黑" pitchFamily="34" charset="-122"/>
            </a:endParaRPr>
          </a:p>
        </p:txBody>
      </p:sp>
      <p:sp>
        <p:nvSpPr>
          <p:cNvPr id="22" name="灯片编号占位符 4"/>
          <p:cNvSpPr txBox="1">
            <a:spLocks/>
          </p:cNvSpPr>
          <p:nvPr/>
        </p:nvSpPr>
        <p:spPr>
          <a:xfrm>
            <a:off x="6838950" y="6459538"/>
            <a:ext cx="2133600" cy="365125"/>
          </a:xfrm>
          <a:prstGeom prst="rect">
            <a:avLst/>
          </a:prstGeom>
        </p:spPr>
        <p:txBody>
          <a:bodyPr anchor="ctr"/>
          <a:lstStyle/>
          <a:p>
            <a:pPr algn="r" fontAlgn="auto">
              <a:spcBef>
                <a:spcPts val="0"/>
              </a:spcBef>
              <a:spcAft>
                <a:spcPts val="0"/>
              </a:spcAft>
              <a:defRPr/>
            </a:pPr>
            <a:fld id="{157D729A-D8D0-4746-AB48-D44D9057A6C2}" type="slidenum">
              <a:rPr lang="zh-CN" altLang="en-US" sz="1200">
                <a:solidFill>
                  <a:schemeClr val="bg1"/>
                </a:solidFill>
                <a:latin typeface="+mn-lt"/>
                <a:ea typeface="+mn-ea"/>
              </a:rPr>
              <a:pPr algn="r" fontAlgn="auto">
                <a:spcBef>
                  <a:spcPts val="0"/>
                </a:spcBef>
                <a:spcAft>
                  <a:spcPts val="0"/>
                </a:spcAft>
                <a:defRPr/>
              </a:pPr>
              <a:t>27</a:t>
            </a:fld>
            <a:endParaRPr lang="zh-CN" altLang="en-US" sz="1200" dirty="0">
              <a:solidFill>
                <a:schemeClr val="bg1"/>
              </a:solidFill>
              <a:latin typeface="+mn-lt"/>
              <a:ea typeface="+mn-ea"/>
            </a:endParaRPr>
          </a:p>
        </p:txBody>
      </p:sp>
      <p:pic>
        <p:nvPicPr>
          <p:cNvPr id="1028" name="Picture 4"/>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870012" y="861467"/>
            <a:ext cx="3228975" cy="695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29" name="直接连接符 28"/>
          <p:cNvCxnSpPr/>
          <p:nvPr/>
        </p:nvCxnSpPr>
        <p:spPr>
          <a:xfrm>
            <a:off x="4141265" y="1833987"/>
            <a:ext cx="0" cy="4475333"/>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0" name="内容占位符 2"/>
          <p:cNvSpPr txBox="1">
            <a:spLocks/>
          </p:cNvSpPr>
          <p:nvPr/>
        </p:nvSpPr>
        <p:spPr>
          <a:xfrm>
            <a:off x="216025" y="2348880"/>
            <a:ext cx="3730988" cy="944442"/>
          </a:xfrm>
          <a:prstGeom prst="rect">
            <a:avLst/>
          </a:prstGeom>
        </p:spPr>
        <p:txBody>
          <a:bodyPr>
            <a:normAutofit/>
          </a:bodyPr>
          <a:lstStyle/>
          <a:p>
            <a:pPr>
              <a:lnSpc>
                <a:spcPct val="120000"/>
              </a:lnSpc>
              <a:spcBef>
                <a:spcPts val="500"/>
              </a:spcBef>
              <a:buClr>
                <a:schemeClr val="accent2"/>
              </a:buClr>
              <a:buSzPct val="76000"/>
              <a:defRPr/>
            </a:pPr>
            <a:r>
              <a:rPr lang="zh-CN" altLang="en-US" sz="1200" dirty="0">
                <a:latin typeface="微软雅黑" pitchFamily="34" charset="-122"/>
                <a:ea typeface="微软雅黑" pitchFamily="34" charset="-122"/>
              </a:rPr>
              <a:t>背景图</a:t>
            </a:r>
            <a:r>
              <a:rPr lang="zh-CN" altLang="en-US" sz="1200" dirty="0" smtClean="0">
                <a:latin typeface="微软雅黑" pitchFamily="34" charset="-122"/>
                <a:ea typeface="微软雅黑" pitchFamily="34" charset="-122"/>
              </a:rPr>
              <a:t>、装饰图、尺寸等都可设置，还准备了丰富的主题图供选，并且可上传使用自己的图片，做出漂亮又个性化的邀请框！</a:t>
            </a:r>
            <a:endParaRPr lang="en-US" altLang="zh-CN" sz="1200" dirty="0">
              <a:latin typeface="微软雅黑" pitchFamily="34" charset="-122"/>
              <a:ea typeface="微软雅黑" pitchFamily="34" charset="-122"/>
            </a:endParaRPr>
          </a:p>
        </p:txBody>
      </p:sp>
      <p:sp>
        <p:nvSpPr>
          <p:cNvPr id="32" name="内容占位符 2"/>
          <p:cNvSpPr txBox="1">
            <a:spLocks/>
          </p:cNvSpPr>
          <p:nvPr/>
        </p:nvSpPr>
        <p:spPr>
          <a:xfrm>
            <a:off x="4484651" y="2322310"/>
            <a:ext cx="4245180" cy="818658"/>
          </a:xfrm>
          <a:prstGeom prst="rect">
            <a:avLst/>
          </a:prstGeom>
        </p:spPr>
        <p:txBody>
          <a:bodyPr>
            <a:normAutofit/>
          </a:bodyPr>
          <a:lstStyle/>
          <a:p>
            <a:pPr indent="-182880">
              <a:spcBef>
                <a:spcPts val="500"/>
              </a:spcBef>
              <a:buClr>
                <a:schemeClr val="accent2"/>
              </a:buClr>
              <a:buSzPct val="76000"/>
              <a:buFont typeface="Arial" pitchFamily="34" charset="0"/>
              <a:buChar char="•"/>
              <a:defRPr/>
            </a:pPr>
            <a:r>
              <a:rPr lang="zh-CN" altLang="en-US" sz="1200" dirty="0" smtClean="0">
                <a:latin typeface="微软雅黑" pitchFamily="34" charset="-122"/>
                <a:ea typeface="微软雅黑" pitchFamily="34" charset="-122"/>
              </a:rPr>
              <a:t>无需繁琐的设置，百度专业设计师已精心搭配好，数十套风格，一定有最适合您的！</a:t>
            </a:r>
            <a:endParaRPr lang="en-US" altLang="zh-CN" sz="1200" dirty="0" smtClean="0">
              <a:latin typeface="微软雅黑" pitchFamily="34" charset="-122"/>
              <a:ea typeface="微软雅黑" pitchFamily="34" charset="-122"/>
            </a:endParaRPr>
          </a:p>
          <a:p>
            <a:pPr indent="-182880">
              <a:spcBef>
                <a:spcPts val="500"/>
              </a:spcBef>
              <a:buClr>
                <a:schemeClr val="accent2"/>
              </a:buClr>
              <a:buSzPct val="76000"/>
              <a:buFont typeface="Arial" pitchFamily="34" charset="0"/>
              <a:buChar char="•"/>
              <a:defRPr/>
            </a:pPr>
            <a:r>
              <a:rPr lang="zh-CN" altLang="en-US" sz="1200" dirty="0" smtClean="0">
                <a:latin typeface="微软雅黑" pitchFamily="34" charset="-122"/>
                <a:ea typeface="微软雅黑" pitchFamily="34" charset="-122"/>
              </a:rPr>
              <a:t>小提示：每套都有配套的咨询图标。</a:t>
            </a:r>
            <a:endParaRPr lang="zh-CN" altLang="en-US" sz="1200" dirty="0">
              <a:latin typeface="微软雅黑" pitchFamily="34" charset="-122"/>
              <a:ea typeface="微软雅黑" pitchFamily="34" charset="-122"/>
            </a:endParaRPr>
          </a:p>
        </p:txBody>
      </p:sp>
      <p:sp>
        <p:nvSpPr>
          <p:cNvPr id="49" name="矩形 48"/>
          <p:cNvSpPr/>
          <p:nvPr/>
        </p:nvSpPr>
        <p:spPr>
          <a:xfrm>
            <a:off x="216025" y="1844823"/>
            <a:ext cx="3584677" cy="4320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smtClean="0">
                <a:latin typeface="微软雅黑" pitchFamily="34" charset="-122"/>
                <a:ea typeface="微软雅黑" pitchFamily="34" charset="-122"/>
              </a:rPr>
              <a:t>通用型</a:t>
            </a:r>
            <a:endParaRPr lang="en-US" altLang="zh-CN" b="1" dirty="0" smtClean="0">
              <a:latin typeface="微软雅黑" pitchFamily="34" charset="-122"/>
              <a:ea typeface="微软雅黑" pitchFamily="34" charset="-122"/>
            </a:endParaRPr>
          </a:p>
        </p:txBody>
      </p:sp>
      <p:pic>
        <p:nvPicPr>
          <p:cNvPr id="1031" name="Picture 7"/>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283968" y="3238781"/>
            <a:ext cx="2880320" cy="9125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0" name="矩形 49"/>
          <p:cNvSpPr/>
          <p:nvPr/>
        </p:nvSpPr>
        <p:spPr>
          <a:xfrm>
            <a:off x="4484651" y="1844823"/>
            <a:ext cx="4245180" cy="4320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latin typeface="微软雅黑" pitchFamily="34" charset="-122"/>
                <a:ea typeface="微软雅黑" pitchFamily="34" charset="-122"/>
              </a:rPr>
              <a:t>炫彩</a:t>
            </a:r>
            <a:r>
              <a:rPr lang="zh-CN" altLang="en-US" b="1" dirty="0" smtClean="0">
                <a:latin typeface="微软雅黑" pitchFamily="34" charset="-122"/>
                <a:ea typeface="微软雅黑" pitchFamily="34" charset="-122"/>
              </a:rPr>
              <a:t>型</a:t>
            </a:r>
            <a:endParaRPr lang="en-US" altLang="zh-CN" b="1" dirty="0" smtClean="0">
              <a:latin typeface="微软雅黑" pitchFamily="34" charset="-122"/>
              <a:ea typeface="微软雅黑" pitchFamily="34" charset="-122"/>
            </a:endParaRPr>
          </a:p>
        </p:txBody>
      </p:sp>
      <p:pic>
        <p:nvPicPr>
          <p:cNvPr id="1032" name="Picture 8"/>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7596336" y="3293322"/>
            <a:ext cx="1133495" cy="87982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4484500" y="5555504"/>
            <a:ext cx="807580" cy="84243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5813797" y="4437112"/>
            <a:ext cx="1263972" cy="9377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7216651" y="4196887"/>
            <a:ext cx="1531813" cy="119790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36" name="Picture 12"/>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4265853" y="4427151"/>
            <a:ext cx="1555136" cy="88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37" name="Picture 13"/>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5670306" y="5586251"/>
            <a:ext cx="1213366" cy="7809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38" name="Picture 14"/>
          <p:cNvPicPr>
            <a:picLocks noChangeAspect="1" noChangeArrowheads="1"/>
          </p:cNvPicPr>
          <p:nvPr/>
        </p:nvPicPr>
        <p:blipFill>
          <a:blip r:embed="rId10" cstate="print">
            <a:extLst>
              <a:ext uri="{28A0092B-C50C-407E-A947-70E740481C1C}">
                <a14:useLocalDpi xmlns="" xmlns:a14="http://schemas.microsoft.com/office/drawing/2010/main" val="0"/>
              </a:ext>
            </a:extLst>
          </a:blip>
          <a:srcRect/>
          <a:stretch>
            <a:fillRect/>
          </a:stretch>
        </p:blipFill>
        <p:spPr bwMode="auto">
          <a:xfrm>
            <a:off x="7216651" y="5553107"/>
            <a:ext cx="1310655" cy="84140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39" name="Picture 15"/>
          <p:cNvPicPr>
            <a:picLocks noChangeAspect="1" noChangeArrowheads="1"/>
          </p:cNvPicPr>
          <p:nvPr/>
        </p:nvPicPr>
        <p:blipFill>
          <a:blip r:embed="rId11" cstate="print">
            <a:extLst>
              <a:ext uri="{28A0092B-C50C-407E-A947-70E740481C1C}">
                <a14:useLocalDpi xmlns="" xmlns:a14="http://schemas.microsoft.com/office/drawing/2010/main" val="0"/>
              </a:ext>
            </a:extLst>
          </a:blip>
          <a:srcRect/>
          <a:stretch>
            <a:fillRect/>
          </a:stretch>
        </p:blipFill>
        <p:spPr bwMode="auto">
          <a:xfrm>
            <a:off x="716672" y="3167399"/>
            <a:ext cx="2919224" cy="1433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40" name="Picture 16"/>
          <p:cNvPicPr>
            <a:picLocks noChangeAspect="1" noChangeArrowheads="1"/>
          </p:cNvPicPr>
          <p:nvPr/>
        </p:nvPicPr>
        <p:blipFill>
          <a:blip r:embed="rId12" cstate="print">
            <a:extLst>
              <a:ext uri="{28A0092B-C50C-407E-A947-70E740481C1C}">
                <a14:useLocalDpi xmlns="" xmlns:a14="http://schemas.microsoft.com/office/drawing/2010/main" val="0"/>
              </a:ext>
            </a:extLst>
          </a:blip>
          <a:srcRect/>
          <a:stretch>
            <a:fillRect/>
          </a:stretch>
        </p:blipFill>
        <p:spPr bwMode="auto">
          <a:xfrm>
            <a:off x="707228" y="4658454"/>
            <a:ext cx="2928668" cy="14466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6" name="矩形 25"/>
          <p:cNvSpPr/>
          <p:nvPr/>
        </p:nvSpPr>
        <p:spPr>
          <a:xfrm>
            <a:off x="107504" y="908720"/>
            <a:ext cx="1800493" cy="307777"/>
          </a:xfrm>
          <a:prstGeom prst="rect">
            <a:avLst/>
          </a:prstGeom>
        </p:spPr>
        <p:txBody>
          <a:bodyPr wrap="none">
            <a:spAutoFit/>
          </a:bodyPr>
          <a:lstStyle/>
          <a:p>
            <a:r>
              <a:rPr lang="zh-CN" altLang="en-US" sz="1400" b="1" dirty="0">
                <a:latin typeface="微软雅黑" pitchFamily="34" charset="-122"/>
                <a:ea typeface="微软雅黑" pitchFamily="34" charset="-122"/>
              </a:rPr>
              <a:t>邀请</a:t>
            </a:r>
            <a:r>
              <a:rPr lang="zh-CN" altLang="en-US" sz="1400" b="1" dirty="0" smtClean="0">
                <a:latin typeface="微软雅黑" pitchFamily="34" charset="-122"/>
                <a:ea typeface="微软雅黑" pitchFamily="34" charset="-122"/>
              </a:rPr>
              <a:t>框共有两种类型</a:t>
            </a:r>
            <a:endParaRPr lang="zh-CN" altLang="en-US" sz="1400" b="1" dirty="0">
              <a:latin typeface="微软雅黑" pitchFamily="34" charset="-122"/>
              <a:ea typeface="微软雅黑" pitchFamily="34" charset="-122"/>
            </a:endParaRPr>
          </a:p>
        </p:txBody>
      </p:sp>
    </p:spTree>
    <p:extLst>
      <p:ext uri="{BB962C8B-B14F-4D97-AF65-F5344CB8AC3E}">
        <p14:creationId xmlns="" xmlns:p14="http://schemas.microsoft.com/office/powerpoint/2010/main" val="8720195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如何使用商桥</a:t>
            </a:r>
            <a:r>
              <a:rPr lang="en-US" altLang="zh-CN" dirty="0" smtClean="0"/>
              <a:t>-</a:t>
            </a:r>
            <a:r>
              <a:rPr lang="zh-CN" altLang="en-US" dirty="0" smtClean="0"/>
              <a:t>邀请框设置</a:t>
            </a:r>
            <a:endParaRPr lang="zh-CN" altLang="en-US" sz="1800" dirty="0"/>
          </a:p>
        </p:txBody>
      </p:sp>
      <p:sp>
        <p:nvSpPr>
          <p:cNvPr id="19" name="页脚占位符 1"/>
          <p:cNvSpPr>
            <a:spLocks noGrp="1"/>
          </p:cNvSpPr>
          <p:nvPr>
            <p:ph type="ftr" sz="quarter" idx="11"/>
          </p:nvPr>
        </p:nvSpPr>
        <p:spPr>
          <a:xfrm>
            <a:off x="3124200" y="6506544"/>
            <a:ext cx="2895600" cy="288000"/>
          </a:xfrm>
          <a:prstGeom prst="rect">
            <a:avLst/>
          </a:prstGeom>
        </p:spPr>
        <p:txBody>
          <a:bodyPr anchor="ctr"/>
          <a:lstStyle/>
          <a:p>
            <a:pPr algn="ctr"/>
            <a:r>
              <a:rPr lang="zh-CN" altLang="en-US" sz="1400" b="1" dirty="0" smtClean="0">
                <a:solidFill>
                  <a:schemeClr val="bg1"/>
                </a:solidFill>
                <a:latin typeface="微软雅黑" pitchFamily="34" charset="-122"/>
                <a:ea typeface="微软雅黑" pitchFamily="34" charset="-122"/>
              </a:rPr>
              <a:t>百度商桥</a:t>
            </a:r>
            <a:endParaRPr lang="zh-CN" altLang="en-US" sz="1400" b="1" dirty="0">
              <a:solidFill>
                <a:schemeClr val="bg1"/>
              </a:solidFill>
              <a:latin typeface="微软雅黑" pitchFamily="34" charset="-122"/>
              <a:ea typeface="微软雅黑" pitchFamily="34" charset="-122"/>
            </a:endParaRPr>
          </a:p>
        </p:txBody>
      </p:sp>
      <p:sp>
        <p:nvSpPr>
          <p:cNvPr id="22" name="灯片编号占位符 4"/>
          <p:cNvSpPr txBox="1">
            <a:spLocks/>
          </p:cNvSpPr>
          <p:nvPr/>
        </p:nvSpPr>
        <p:spPr>
          <a:xfrm>
            <a:off x="6838950" y="6459538"/>
            <a:ext cx="2133600" cy="365125"/>
          </a:xfrm>
          <a:prstGeom prst="rect">
            <a:avLst/>
          </a:prstGeom>
        </p:spPr>
        <p:txBody>
          <a:bodyPr anchor="ctr"/>
          <a:lstStyle/>
          <a:p>
            <a:pPr algn="r" fontAlgn="auto">
              <a:spcBef>
                <a:spcPts val="0"/>
              </a:spcBef>
              <a:spcAft>
                <a:spcPts val="0"/>
              </a:spcAft>
              <a:defRPr/>
            </a:pPr>
            <a:fld id="{157D729A-D8D0-4746-AB48-D44D9057A6C2}" type="slidenum">
              <a:rPr lang="zh-CN" altLang="en-US" sz="1200">
                <a:solidFill>
                  <a:schemeClr val="bg1"/>
                </a:solidFill>
                <a:latin typeface="+mn-lt"/>
                <a:ea typeface="+mn-ea"/>
              </a:rPr>
              <a:pPr algn="r" fontAlgn="auto">
                <a:spcBef>
                  <a:spcPts val="0"/>
                </a:spcBef>
                <a:spcAft>
                  <a:spcPts val="0"/>
                </a:spcAft>
                <a:defRPr/>
              </a:pPr>
              <a:t>28</a:t>
            </a:fld>
            <a:endParaRPr lang="zh-CN" altLang="en-US" sz="1200" dirty="0">
              <a:solidFill>
                <a:schemeClr val="bg1"/>
              </a:solidFill>
              <a:latin typeface="+mn-lt"/>
              <a:ea typeface="+mn-ea"/>
            </a:endParaRPr>
          </a:p>
        </p:txBody>
      </p:sp>
      <p:pic>
        <p:nvPicPr>
          <p:cNvPr id="921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907704" y="929612"/>
            <a:ext cx="2232248" cy="119733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3" name="矩形标注 22"/>
          <p:cNvSpPr/>
          <p:nvPr/>
        </p:nvSpPr>
        <p:spPr>
          <a:xfrm>
            <a:off x="107504" y="991506"/>
            <a:ext cx="1662413" cy="853318"/>
          </a:xfrm>
          <a:prstGeom prst="wedgeRectCallout">
            <a:avLst>
              <a:gd name="adj1" fmla="val 64966"/>
              <a:gd name="adj2" fmla="val 4155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zh-CN" altLang="en-US" sz="1400" b="1" dirty="0" smtClean="0">
                <a:latin typeface="微软雅黑" pitchFamily="34" charset="-122"/>
                <a:ea typeface="微软雅黑" pitchFamily="34" charset="-122"/>
              </a:rPr>
              <a:t>背景图</a:t>
            </a:r>
            <a:endParaRPr lang="en-US" altLang="zh-CN" sz="1400" b="1" dirty="0" smtClean="0">
              <a:latin typeface="微软雅黑" pitchFamily="34" charset="-122"/>
              <a:ea typeface="微软雅黑" pitchFamily="34" charset="-122"/>
            </a:endParaRPr>
          </a:p>
          <a:p>
            <a:pPr>
              <a:defRPr/>
            </a:pPr>
            <a:r>
              <a:rPr lang="zh-CN" altLang="en-US" sz="1200" dirty="0">
                <a:latin typeface="微软雅黑" pitchFamily="34" charset="-122"/>
                <a:ea typeface="微软雅黑" pitchFamily="34" charset="-122"/>
              </a:rPr>
              <a:t>控制邀请框的背景图片，分主题、纯色、自定义三种选项</a:t>
            </a:r>
          </a:p>
        </p:txBody>
      </p:sp>
      <p:pic>
        <p:nvPicPr>
          <p:cNvPr id="9220"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295228" y="929612"/>
            <a:ext cx="2186395" cy="13072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6" name="矩形标注 25"/>
          <p:cNvSpPr/>
          <p:nvPr/>
        </p:nvSpPr>
        <p:spPr>
          <a:xfrm>
            <a:off x="4388865" y="1008271"/>
            <a:ext cx="1767311" cy="1075175"/>
          </a:xfrm>
          <a:prstGeom prst="wedgeRectCallout">
            <a:avLst>
              <a:gd name="adj1" fmla="val 65402"/>
              <a:gd name="adj2" fmla="val -2912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zh-CN" altLang="en-US" sz="1400" b="1" dirty="0">
                <a:latin typeface="微软雅黑" pitchFamily="34" charset="-122"/>
                <a:ea typeface="微软雅黑" pitchFamily="34" charset="-122"/>
              </a:rPr>
              <a:t>装饰</a:t>
            </a:r>
            <a:r>
              <a:rPr lang="zh-CN" altLang="en-US" sz="1400" b="1" dirty="0" smtClean="0">
                <a:latin typeface="微软雅黑" pitchFamily="34" charset="-122"/>
                <a:ea typeface="微软雅黑" pitchFamily="34" charset="-122"/>
              </a:rPr>
              <a:t>图</a:t>
            </a:r>
            <a:endParaRPr lang="en-US" altLang="zh-CN" sz="1400" b="1" dirty="0" smtClean="0">
              <a:latin typeface="微软雅黑" pitchFamily="34" charset="-122"/>
              <a:ea typeface="微软雅黑" pitchFamily="34" charset="-122"/>
            </a:endParaRPr>
          </a:p>
          <a:p>
            <a:pPr>
              <a:defRPr/>
            </a:pPr>
            <a:r>
              <a:rPr lang="zh-CN" altLang="en-US" sz="1200" dirty="0" smtClean="0">
                <a:latin typeface="微软雅黑" pitchFamily="34" charset="-122"/>
                <a:ea typeface="微软雅黑" pitchFamily="34" charset="-122"/>
              </a:rPr>
              <a:t>可设置是否启用，可以选择内置</a:t>
            </a:r>
            <a:r>
              <a:rPr lang="zh-CN" altLang="en-US" sz="1200" dirty="0">
                <a:latin typeface="微软雅黑" pitchFamily="34" charset="-122"/>
                <a:ea typeface="微软雅黑" pitchFamily="34" charset="-122"/>
              </a:rPr>
              <a:t>的主题皮肤，或上传其他图片，有小图和大图两种尺寸选择</a:t>
            </a:r>
          </a:p>
        </p:txBody>
      </p:sp>
      <p:pic>
        <p:nvPicPr>
          <p:cNvPr id="9221" name="Picture 5"/>
          <p:cNvPicPr>
            <a:picLocks noChangeAspect="1" noChangeArrowheads="1"/>
          </p:cNvPicPr>
          <p:nvPr/>
        </p:nvPicPr>
        <p:blipFill rotWithShape="1">
          <a:blip r:embed="rId4" cstate="print">
            <a:extLst>
              <a:ext uri="{28A0092B-C50C-407E-A947-70E740481C1C}">
                <a14:useLocalDpi xmlns="" xmlns:a14="http://schemas.microsoft.com/office/drawing/2010/main" val="0"/>
              </a:ext>
            </a:extLst>
          </a:blip>
          <a:srcRect b="50000"/>
          <a:stretch/>
        </p:blipFill>
        <p:spPr bwMode="auto">
          <a:xfrm>
            <a:off x="7308304" y="1772816"/>
            <a:ext cx="1379443" cy="72983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222" name="Picture 6"/>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1979712" y="2434731"/>
            <a:ext cx="2245462" cy="5427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1" name="矩形标注 30"/>
          <p:cNvSpPr/>
          <p:nvPr/>
        </p:nvSpPr>
        <p:spPr>
          <a:xfrm>
            <a:off x="107504" y="2279065"/>
            <a:ext cx="1662413" cy="789895"/>
          </a:xfrm>
          <a:prstGeom prst="wedgeRectCallout">
            <a:avLst>
              <a:gd name="adj1" fmla="val 63945"/>
              <a:gd name="adj2" fmla="val 24778"/>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zh-CN" altLang="en-US" sz="1400" b="1" dirty="0">
                <a:latin typeface="微软雅黑" pitchFamily="34" charset="-122"/>
                <a:ea typeface="微软雅黑" pitchFamily="34" charset="-122"/>
              </a:rPr>
              <a:t>邀请</a:t>
            </a:r>
            <a:r>
              <a:rPr lang="zh-CN" altLang="en-US" sz="1400" b="1" dirty="0" smtClean="0">
                <a:latin typeface="微软雅黑" pitchFamily="34" charset="-122"/>
                <a:ea typeface="微软雅黑" pitchFamily="34" charset="-122"/>
              </a:rPr>
              <a:t>框尺寸</a:t>
            </a:r>
            <a:endParaRPr lang="en-US" altLang="zh-CN" sz="1400" b="1" dirty="0" smtClean="0">
              <a:latin typeface="微软雅黑" pitchFamily="34" charset="-122"/>
              <a:ea typeface="微软雅黑" pitchFamily="34" charset="-122"/>
            </a:endParaRPr>
          </a:p>
          <a:p>
            <a:pPr>
              <a:defRPr/>
            </a:pPr>
            <a:r>
              <a:rPr lang="zh-CN" altLang="en-US" sz="1200" dirty="0" smtClean="0">
                <a:latin typeface="微软雅黑" pitchFamily="34" charset="-122"/>
                <a:ea typeface="微软雅黑" pitchFamily="34" charset="-122"/>
              </a:rPr>
              <a:t>在</a:t>
            </a:r>
            <a:r>
              <a:rPr lang="zh-CN" altLang="en-US" sz="1200" dirty="0">
                <a:latin typeface="微软雅黑" pitchFamily="34" charset="-122"/>
                <a:ea typeface="微软雅黑" pitchFamily="34" charset="-122"/>
              </a:rPr>
              <a:t>尺寸范围内可随意</a:t>
            </a:r>
            <a:r>
              <a:rPr lang="zh-CN" altLang="en-US" sz="1200" dirty="0" smtClean="0">
                <a:latin typeface="微软雅黑" pitchFamily="34" charset="-122"/>
                <a:ea typeface="微软雅黑" pitchFamily="34" charset="-122"/>
              </a:rPr>
              <a:t>调整</a:t>
            </a:r>
            <a:endParaRPr lang="zh-CN" altLang="en-US" sz="1200" dirty="0">
              <a:latin typeface="微软雅黑" pitchFamily="34" charset="-122"/>
              <a:ea typeface="微软雅黑" pitchFamily="34" charset="-122"/>
            </a:endParaRPr>
          </a:p>
        </p:txBody>
      </p:sp>
      <p:pic>
        <p:nvPicPr>
          <p:cNvPr id="36" name="Picture 2"/>
          <p:cNvPicPr>
            <a:picLocks noChangeAspect="1" noChangeArrowheads="1"/>
          </p:cNvPicPr>
          <p:nvPr/>
        </p:nvPicPr>
        <p:blipFill>
          <a:blip r:embed="rId6" cstate="email">
            <a:extLst>
              <a:ext uri="{28A0092B-C50C-407E-A947-70E740481C1C}">
                <a14:useLocalDpi xmlns="" xmlns:a14="http://schemas.microsoft.com/office/drawing/2010/main"/>
              </a:ext>
            </a:extLst>
          </a:blip>
          <a:srcRect/>
          <a:stretch>
            <a:fillRect/>
          </a:stretch>
        </p:blipFill>
        <p:spPr bwMode="auto">
          <a:xfrm>
            <a:off x="2267744" y="5460330"/>
            <a:ext cx="1801755" cy="88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7" name="Picture 3"/>
          <p:cNvPicPr>
            <a:picLocks noChangeAspect="1" noChangeArrowheads="1"/>
          </p:cNvPicPr>
          <p:nvPr/>
        </p:nvPicPr>
        <p:blipFill>
          <a:blip r:embed="rId7" cstate="email">
            <a:extLst>
              <a:ext uri="{28A0092B-C50C-407E-A947-70E740481C1C}">
                <a14:useLocalDpi xmlns="" xmlns:a14="http://schemas.microsoft.com/office/drawing/2010/main"/>
              </a:ext>
            </a:extLst>
          </a:blip>
          <a:srcRect/>
          <a:stretch>
            <a:fillRect/>
          </a:stretch>
        </p:blipFill>
        <p:spPr bwMode="auto">
          <a:xfrm>
            <a:off x="4355976" y="5388516"/>
            <a:ext cx="1642225" cy="999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8" name="Picture 4"/>
          <p:cNvPicPr>
            <a:picLocks noChangeAspect="1" noChangeArrowheads="1"/>
          </p:cNvPicPr>
          <p:nvPr/>
        </p:nvPicPr>
        <p:blipFill>
          <a:blip r:embed="rId8" cstate="email">
            <a:extLst>
              <a:ext uri="{28A0092B-C50C-407E-A947-70E740481C1C}">
                <a14:useLocalDpi xmlns="" xmlns:a14="http://schemas.microsoft.com/office/drawing/2010/main"/>
              </a:ext>
            </a:extLst>
          </a:blip>
          <a:srcRect/>
          <a:stretch>
            <a:fillRect/>
          </a:stretch>
        </p:blipFill>
        <p:spPr bwMode="auto">
          <a:xfrm>
            <a:off x="179512" y="5460330"/>
            <a:ext cx="1831298" cy="8564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9" name="矩形标注 38"/>
          <p:cNvSpPr/>
          <p:nvPr/>
        </p:nvSpPr>
        <p:spPr>
          <a:xfrm>
            <a:off x="107504" y="3431193"/>
            <a:ext cx="1662413" cy="861903"/>
          </a:xfrm>
          <a:prstGeom prst="wedgeRectCallout">
            <a:avLst>
              <a:gd name="adj1" fmla="val 63945"/>
              <a:gd name="adj2" fmla="val 24778"/>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zh-CN" altLang="en-US" sz="1400" b="1" dirty="0" smtClean="0">
                <a:latin typeface="微软雅黑" pitchFamily="34" charset="-122"/>
                <a:ea typeface="微软雅黑" pitchFamily="34" charset="-122"/>
              </a:rPr>
              <a:t>按钮样式</a:t>
            </a:r>
            <a:endParaRPr lang="en-US" altLang="zh-CN" sz="1400" b="1" dirty="0" smtClean="0">
              <a:latin typeface="微软雅黑" pitchFamily="34" charset="-122"/>
              <a:ea typeface="微软雅黑" pitchFamily="34" charset="-122"/>
            </a:endParaRPr>
          </a:p>
          <a:p>
            <a:pPr>
              <a:defRPr/>
            </a:pPr>
            <a:r>
              <a:rPr lang="zh-CN" altLang="en-US" sz="1200" dirty="0" smtClean="0">
                <a:latin typeface="微软雅黑" pitchFamily="34" charset="-122"/>
                <a:ea typeface="微软雅黑" pitchFamily="34" charset="-122"/>
              </a:rPr>
              <a:t>在</a:t>
            </a:r>
            <a:r>
              <a:rPr lang="zh-CN" altLang="en-US" sz="1200" dirty="0">
                <a:latin typeface="微软雅黑" pitchFamily="34" charset="-122"/>
                <a:ea typeface="微软雅黑" pitchFamily="34" charset="-122"/>
              </a:rPr>
              <a:t>尺寸范围内可随意</a:t>
            </a:r>
            <a:r>
              <a:rPr lang="zh-CN" altLang="en-US" sz="1200" dirty="0" smtClean="0">
                <a:latin typeface="微软雅黑" pitchFamily="34" charset="-122"/>
                <a:ea typeface="微软雅黑" pitchFamily="34" charset="-122"/>
              </a:rPr>
              <a:t>调整</a:t>
            </a:r>
            <a:endParaRPr lang="zh-CN" altLang="en-US" sz="1200" dirty="0">
              <a:latin typeface="微软雅黑" pitchFamily="34" charset="-122"/>
              <a:ea typeface="微软雅黑" pitchFamily="34" charset="-122"/>
            </a:endParaRPr>
          </a:p>
        </p:txBody>
      </p:sp>
      <p:sp>
        <p:nvSpPr>
          <p:cNvPr id="33" name="TextBox 29"/>
          <p:cNvSpPr txBox="1">
            <a:spLocks noChangeArrowheads="1"/>
          </p:cNvSpPr>
          <p:nvPr/>
        </p:nvSpPr>
        <p:spPr bwMode="auto">
          <a:xfrm>
            <a:off x="107505" y="4465738"/>
            <a:ext cx="1800200" cy="1008000"/>
          </a:xfrm>
          <a:prstGeom prst="rect">
            <a:avLst/>
          </a:prstGeom>
          <a:solidFill>
            <a:schemeClr val="accent5"/>
          </a:solidFill>
          <a:ln>
            <a:noFill/>
          </a:ln>
          <a:extLst/>
        </p:spPr>
        <p:txBody>
          <a:bodyPr anchor="ctr">
            <a:no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200" b="1" dirty="0" smtClean="0">
                <a:solidFill>
                  <a:schemeClr val="bg1"/>
                </a:solidFill>
                <a:latin typeface="微软雅黑" pitchFamily="34" charset="-122"/>
                <a:ea typeface="微软雅黑" pitchFamily="34" charset="-122"/>
              </a:rPr>
              <a:t>【</a:t>
            </a:r>
            <a:r>
              <a:rPr lang="zh-CN" altLang="en-US" sz="1200" b="1" dirty="0" smtClean="0">
                <a:solidFill>
                  <a:schemeClr val="bg1"/>
                </a:solidFill>
                <a:latin typeface="微软雅黑" pitchFamily="34" charset="-122"/>
                <a:ea typeface="微软雅黑" pitchFamily="34" charset="-122"/>
              </a:rPr>
              <a:t>显示按钮</a:t>
            </a:r>
            <a:r>
              <a:rPr lang="en-US" altLang="zh-CN" sz="1200" b="1" dirty="0" smtClean="0">
                <a:solidFill>
                  <a:schemeClr val="bg1"/>
                </a:solidFill>
                <a:latin typeface="微软雅黑" pitchFamily="34" charset="-122"/>
                <a:ea typeface="微软雅黑" pitchFamily="34" charset="-122"/>
              </a:rPr>
              <a:t>】</a:t>
            </a:r>
            <a:endParaRPr lang="en-US" altLang="zh-CN" sz="1200" b="1" dirty="0">
              <a:solidFill>
                <a:schemeClr val="bg1"/>
              </a:solidFill>
              <a:latin typeface="微软雅黑" pitchFamily="34" charset="-122"/>
              <a:ea typeface="微软雅黑" pitchFamily="34" charset="-122"/>
            </a:endParaRPr>
          </a:p>
          <a:p>
            <a:pPr eaLnBrk="1" hangingPunct="1"/>
            <a:r>
              <a:rPr lang="zh-CN" altLang="en-US" sz="1200" dirty="0">
                <a:solidFill>
                  <a:schemeClr val="bg1"/>
                </a:solidFill>
                <a:latin typeface="微软雅黑" pitchFamily="34" charset="-122"/>
                <a:ea typeface="微软雅黑" pitchFamily="34" charset="-122"/>
              </a:rPr>
              <a:t>访客可</a:t>
            </a:r>
            <a:r>
              <a:rPr lang="zh-CN" altLang="en-US" sz="1200" dirty="0" smtClean="0">
                <a:solidFill>
                  <a:schemeClr val="bg1"/>
                </a:solidFill>
                <a:latin typeface="微软雅黑" pitchFamily="34" charset="-122"/>
                <a:ea typeface="微软雅黑" pitchFamily="34" charset="-122"/>
              </a:rPr>
              <a:t>点击现在咨询接受</a:t>
            </a:r>
            <a:r>
              <a:rPr lang="zh-CN" altLang="en-US" sz="1200" dirty="0">
                <a:solidFill>
                  <a:schemeClr val="bg1"/>
                </a:solidFill>
                <a:latin typeface="微软雅黑" pitchFamily="34" charset="-122"/>
                <a:ea typeface="微软雅黑" pitchFamily="34" charset="-122"/>
              </a:rPr>
              <a:t>沟通，或</a:t>
            </a:r>
            <a:r>
              <a:rPr lang="zh-CN" altLang="en-US" sz="1200" dirty="0" smtClean="0">
                <a:solidFill>
                  <a:schemeClr val="bg1"/>
                </a:solidFill>
                <a:latin typeface="微软雅黑" pitchFamily="34" charset="-122"/>
                <a:ea typeface="微软雅黑" pitchFamily="34" charset="-122"/>
              </a:rPr>
              <a:t>点击稍后再说拒绝</a:t>
            </a:r>
            <a:r>
              <a:rPr lang="zh-CN" altLang="en-US" sz="1200" dirty="0">
                <a:solidFill>
                  <a:schemeClr val="bg1"/>
                </a:solidFill>
                <a:latin typeface="微软雅黑" pitchFamily="34" charset="-122"/>
                <a:ea typeface="微软雅黑" pitchFamily="34" charset="-122"/>
              </a:rPr>
              <a:t>邀请。</a:t>
            </a:r>
          </a:p>
        </p:txBody>
      </p:sp>
      <p:sp>
        <p:nvSpPr>
          <p:cNvPr id="34" name="TextBox 30"/>
          <p:cNvSpPr txBox="1">
            <a:spLocks noChangeArrowheads="1"/>
          </p:cNvSpPr>
          <p:nvPr/>
        </p:nvSpPr>
        <p:spPr bwMode="auto">
          <a:xfrm>
            <a:off x="2200481" y="4465738"/>
            <a:ext cx="1956303" cy="1008000"/>
          </a:xfrm>
          <a:prstGeom prst="rect">
            <a:avLst/>
          </a:prstGeom>
          <a:solidFill>
            <a:schemeClr val="accent5"/>
          </a:solidFill>
          <a:ln>
            <a:noFill/>
          </a:ln>
          <a:extLst/>
        </p:spPr>
        <p:txBody>
          <a:bodyPr anchor="ctr">
            <a:no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200" b="1" dirty="0" smtClean="0">
                <a:solidFill>
                  <a:schemeClr val="bg1"/>
                </a:solidFill>
                <a:latin typeface="微软雅黑" pitchFamily="34" charset="-122"/>
                <a:ea typeface="微软雅黑" pitchFamily="34" charset="-122"/>
              </a:rPr>
              <a:t>【</a:t>
            </a:r>
            <a:r>
              <a:rPr lang="zh-CN" altLang="en-US" sz="1200" b="1" dirty="0" smtClean="0">
                <a:solidFill>
                  <a:schemeClr val="bg1"/>
                </a:solidFill>
                <a:latin typeface="微软雅黑" pitchFamily="34" charset="-122"/>
                <a:ea typeface="微软雅黑" pitchFamily="34" charset="-122"/>
              </a:rPr>
              <a:t>隐藏按钮</a:t>
            </a:r>
            <a:r>
              <a:rPr lang="en-US" altLang="zh-CN" sz="1200" b="1" dirty="0" smtClean="0">
                <a:solidFill>
                  <a:schemeClr val="bg1"/>
                </a:solidFill>
                <a:latin typeface="微软雅黑" pitchFamily="34" charset="-122"/>
                <a:ea typeface="微软雅黑" pitchFamily="34" charset="-122"/>
              </a:rPr>
              <a:t>】</a:t>
            </a:r>
            <a:endParaRPr lang="en-US" altLang="zh-CN" sz="1200" b="1" dirty="0">
              <a:solidFill>
                <a:schemeClr val="bg1"/>
              </a:solidFill>
              <a:latin typeface="微软雅黑" pitchFamily="34" charset="-122"/>
              <a:ea typeface="微软雅黑" pitchFamily="34" charset="-122"/>
            </a:endParaRPr>
          </a:p>
          <a:p>
            <a:pPr eaLnBrk="1" hangingPunct="1"/>
            <a:r>
              <a:rPr lang="zh-CN" altLang="en-US" sz="1200" dirty="0">
                <a:solidFill>
                  <a:schemeClr val="bg1"/>
                </a:solidFill>
                <a:latin typeface="微软雅黑" pitchFamily="34" charset="-122"/>
                <a:ea typeface="微软雅黑" pitchFamily="34" charset="-122"/>
              </a:rPr>
              <a:t>更强势的</a:t>
            </a:r>
            <a:r>
              <a:rPr lang="zh-CN" altLang="en-US" sz="1200" dirty="0" smtClean="0">
                <a:solidFill>
                  <a:schemeClr val="bg1"/>
                </a:solidFill>
                <a:latin typeface="微软雅黑" pitchFamily="34" charset="-122"/>
                <a:ea typeface="微软雅黑" pitchFamily="34" charset="-122"/>
              </a:rPr>
              <a:t>邀请</a:t>
            </a:r>
            <a:r>
              <a:rPr lang="zh-CN" altLang="en-US" sz="1200" dirty="0">
                <a:solidFill>
                  <a:schemeClr val="bg1"/>
                </a:solidFill>
                <a:latin typeface="微软雅黑" pitchFamily="34" charset="-122"/>
                <a:ea typeface="微软雅黑" pitchFamily="34" charset="-122"/>
              </a:rPr>
              <a:t>，</a:t>
            </a:r>
            <a:r>
              <a:rPr lang="zh-CN" altLang="en-US" sz="1200" dirty="0" smtClean="0">
                <a:solidFill>
                  <a:schemeClr val="bg1"/>
                </a:solidFill>
                <a:latin typeface="微软雅黑" pitchFamily="34" charset="-122"/>
                <a:ea typeface="微软雅黑" pitchFamily="34" charset="-122"/>
              </a:rPr>
              <a:t>除非</a:t>
            </a:r>
            <a:r>
              <a:rPr lang="zh-CN" altLang="en-US" sz="1200" dirty="0">
                <a:solidFill>
                  <a:schemeClr val="bg1"/>
                </a:solidFill>
                <a:latin typeface="微软雅黑" pitchFamily="34" charset="-122"/>
                <a:ea typeface="微软雅黑" pitchFamily="34" charset="-122"/>
              </a:rPr>
              <a:t>点击右上角</a:t>
            </a:r>
            <a:r>
              <a:rPr lang="en-US" altLang="zh-CN" sz="1200" dirty="0">
                <a:solidFill>
                  <a:schemeClr val="bg1"/>
                </a:solidFill>
                <a:latin typeface="微软雅黑" pitchFamily="34" charset="-122"/>
                <a:ea typeface="微软雅黑" pitchFamily="34" charset="-122"/>
              </a:rPr>
              <a:t>X</a:t>
            </a:r>
            <a:r>
              <a:rPr lang="zh-CN" altLang="en-US" sz="1200" dirty="0">
                <a:solidFill>
                  <a:schemeClr val="bg1"/>
                </a:solidFill>
                <a:latin typeface="微软雅黑" pitchFamily="34" charset="-122"/>
                <a:ea typeface="微软雅黑" pitchFamily="34" charset="-122"/>
              </a:rPr>
              <a:t>关掉窗口，否则访客点击邀请框任何位置都直接开始沟通</a:t>
            </a:r>
          </a:p>
        </p:txBody>
      </p:sp>
      <p:sp>
        <p:nvSpPr>
          <p:cNvPr id="35" name="TextBox 31"/>
          <p:cNvSpPr txBox="1">
            <a:spLocks noChangeArrowheads="1"/>
          </p:cNvSpPr>
          <p:nvPr/>
        </p:nvSpPr>
        <p:spPr bwMode="auto">
          <a:xfrm>
            <a:off x="4360721" y="4465738"/>
            <a:ext cx="1750622" cy="1008000"/>
          </a:xfrm>
          <a:prstGeom prst="rect">
            <a:avLst/>
          </a:prstGeom>
          <a:solidFill>
            <a:schemeClr val="accent5"/>
          </a:solidFill>
          <a:ln>
            <a:noFill/>
          </a:ln>
          <a:extLst/>
        </p:spPr>
        <p:txBody>
          <a:bodyPr anchor="ctr">
            <a:no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200" b="1" dirty="0" smtClean="0">
                <a:solidFill>
                  <a:schemeClr val="bg1"/>
                </a:solidFill>
                <a:latin typeface="微软雅黑" pitchFamily="34" charset="-122"/>
                <a:ea typeface="微软雅黑" pitchFamily="34" charset="-122"/>
              </a:rPr>
              <a:t>【</a:t>
            </a:r>
            <a:r>
              <a:rPr lang="zh-CN" altLang="en-US" sz="1200" b="1" dirty="0" smtClean="0">
                <a:solidFill>
                  <a:schemeClr val="bg1"/>
                </a:solidFill>
                <a:latin typeface="微软雅黑" pitchFamily="34" charset="-122"/>
                <a:ea typeface="微软雅黑" pitchFamily="34" charset="-122"/>
              </a:rPr>
              <a:t>直接聊天</a:t>
            </a:r>
            <a:r>
              <a:rPr lang="en-US" altLang="zh-CN" sz="1200" b="1" dirty="0" smtClean="0">
                <a:solidFill>
                  <a:schemeClr val="bg1"/>
                </a:solidFill>
                <a:latin typeface="微软雅黑" pitchFamily="34" charset="-122"/>
                <a:ea typeface="微软雅黑" pitchFamily="34" charset="-122"/>
              </a:rPr>
              <a:t>】</a:t>
            </a:r>
            <a:endParaRPr lang="en-US" altLang="zh-CN" sz="1200" b="1" dirty="0">
              <a:solidFill>
                <a:schemeClr val="bg1"/>
              </a:solidFill>
              <a:latin typeface="微软雅黑" pitchFamily="34" charset="-122"/>
              <a:ea typeface="微软雅黑" pitchFamily="34" charset="-122"/>
            </a:endParaRPr>
          </a:p>
          <a:p>
            <a:pPr eaLnBrk="1" hangingPunct="1"/>
            <a:r>
              <a:rPr lang="zh-CN" altLang="en-US" sz="1200" dirty="0">
                <a:solidFill>
                  <a:schemeClr val="bg1"/>
                </a:solidFill>
                <a:latin typeface="微软雅黑" pitchFamily="34" charset="-122"/>
                <a:ea typeface="微软雅黑" pitchFamily="34" charset="-122"/>
              </a:rPr>
              <a:t>下方有留言框。访客可以直接输入留言，点击发送便开始沟通。</a:t>
            </a:r>
          </a:p>
        </p:txBody>
      </p:sp>
      <p:pic>
        <p:nvPicPr>
          <p:cNvPr id="9224" name="Picture 8"/>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6372200" y="2477690"/>
            <a:ext cx="2191719" cy="7352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7" name="矩形标注 46"/>
          <p:cNvSpPr/>
          <p:nvPr/>
        </p:nvSpPr>
        <p:spPr>
          <a:xfrm>
            <a:off x="4388865" y="2322024"/>
            <a:ext cx="1767311" cy="789895"/>
          </a:xfrm>
          <a:prstGeom prst="wedgeRectCallout">
            <a:avLst>
              <a:gd name="adj1" fmla="val 63945"/>
              <a:gd name="adj2" fmla="val 24778"/>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zh-CN" altLang="en-US" sz="1400" b="1" dirty="0">
                <a:latin typeface="微软雅黑" pitchFamily="34" charset="-122"/>
                <a:ea typeface="微软雅黑" pitchFamily="34" charset="-122"/>
              </a:rPr>
              <a:t>邀请语</a:t>
            </a:r>
            <a:endParaRPr lang="en-US" altLang="zh-CN" sz="1400" b="1" dirty="0" smtClean="0">
              <a:latin typeface="微软雅黑" pitchFamily="34" charset="-122"/>
              <a:ea typeface="微软雅黑" pitchFamily="34" charset="-122"/>
            </a:endParaRPr>
          </a:p>
          <a:p>
            <a:pPr>
              <a:defRPr/>
            </a:pPr>
            <a:r>
              <a:rPr lang="zh-CN" altLang="en-US" sz="1200" dirty="0" smtClean="0">
                <a:latin typeface="微软雅黑" pitchFamily="34" charset="-122"/>
                <a:ea typeface="微软雅黑" pitchFamily="34" charset="-122"/>
              </a:rPr>
              <a:t>可选中文字加链接</a:t>
            </a:r>
            <a:endParaRPr lang="en-US" altLang="zh-CN" sz="1200" dirty="0" smtClean="0">
              <a:latin typeface="微软雅黑" pitchFamily="34" charset="-122"/>
              <a:ea typeface="微软雅黑" pitchFamily="34" charset="-122"/>
            </a:endParaRPr>
          </a:p>
          <a:p>
            <a:pPr>
              <a:defRPr/>
            </a:pPr>
            <a:r>
              <a:rPr lang="zh-CN" altLang="en-US" sz="1200" dirty="0" smtClean="0">
                <a:latin typeface="微软雅黑" pitchFamily="34" charset="-122"/>
                <a:ea typeface="微软雅黑" pitchFamily="34" charset="-122"/>
              </a:rPr>
              <a:t>可为整段文字设字体、字号和颜色</a:t>
            </a:r>
            <a:endParaRPr lang="zh-CN" altLang="en-US" sz="1200" dirty="0">
              <a:latin typeface="微软雅黑" pitchFamily="34" charset="-122"/>
              <a:ea typeface="微软雅黑" pitchFamily="34" charset="-122"/>
            </a:endParaRPr>
          </a:p>
        </p:txBody>
      </p:sp>
      <p:pic>
        <p:nvPicPr>
          <p:cNvPr id="9225" name="Picture 9"/>
          <p:cNvPicPr>
            <a:picLocks noChangeAspect="1" noChangeArrowheads="1"/>
          </p:cNvPicPr>
          <p:nvPr/>
        </p:nvPicPr>
        <p:blipFill>
          <a:blip r:embed="rId10" cstate="print">
            <a:extLst>
              <a:ext uri="{28A0092B-C50C-407E-A947-70E740481C1C}">
                <a14:useLocalDpi xmlns="" xmlns:a14="http://schemas.microsoft.com/office/drawing/2010/main" val="0"/>
              </a:ext>
            </a:extLst>
          </a:blip>
          <a:srcRect/>
          <a:stretch>
            <a:fillRect/>
          </a:stretch>
        </p:blipFill>
        <p:spPr bwMode="auto">
          <a:xfrm>
            <a:off x="6444208" y="3212976"/>
            <a:ext cx="1549503" cy="10074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1" name="矩形标注 50"/>
          <p:cNvSpPr/>
          <p:nvPr/>
        </p:nvSpPr>
        <p:spPr>
          <a:xfrm>
            <a:off x="4388865" y="3358524"/>
            <a:ext cx="1767311" cy="717887"/>
          </a:xfrm>
          <a:prstGeom prst="wedgeRectCallout">
            <a:avLst>
              <a:gd name="adj1" fmla="val 63945"/>
              <a:gd name="adj2" fmla="val 24778"/>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zh-CN" altLang="en-US" sz="1400" b="1" dirty="0" smtClean="0">
                <a:latin typeface="微软雅黑" pitchFamily="34" charset="-122"/>
                <a:ea typeface="微软雅黑" pitchFamily="34" charset="-122"/>
              </a:rPr>
              <a:t>邀请框位置</a:t>
            </a:r>
            <a:endParaRPr lang="en-US" altLang="zh-CN" sz="1400" b="1" dirty="0" smtClean="0">
              <a:latin typeface="微软雅黑" pitchFamily="34" charset="-122"/>
              <a:ea typeface="微软雅黑" pitchFamily="34" charset="-122"/>
            </a:endParaRPr>
          </a:p>
          <a:p>
            <a:pPr>
              <a:defRPr/>
            </a:pPr>
            <a:r>
              <a:rPr lang="zh-CN" altLang="en-US" sz="1200" dirty="0" smtClean="0">
                <a:latin typeface="微软雅黑" pitchFamily="34" charset="-122"/>
                <a:ea typeface="微软雅黑" pitchFamily="34" charset="-122"/>
              </a:rPr>
              <a:t>设置邀请框在页面哪个位置出现</a:t>
            </a:r>
            <a:endParaRPr lang="en-US" altLang="zh-CN" sz="1200" dirty="0" smtClean="0">
              <a:latin typeface="微软雅黑" pitchFamily="34" charset="-122"/>
              <a:ea typeface="微软雅黑" pitchFamily="34" charset="-122"/>
            </a:endParaRPr>
          </a:p>
        </p:txBody>
      </p:sp>
      <p:grpSp>
        <p:nvGrpSpPr>
          <p:cNvPr id="6" name="组合 52"/>
          <p:cNvGrpSpPr/>
          <p:nvPr/>
        </p:nvGrpSpPr>
        <p:grpSpPr>
          <a:xfrm>
            <a:off x="6377684" y="5403852"/>
            <a:ext cx="2699637" cy="905468"/>
            <a:chOff x="4798916" y="2971745"/>
            <a:chExt cx="4237580" cy="1421300"/>
          </a:xfrm>
        </p:grpSpPr>
        <p:pic>
          <p:nvPicPr>
            <p:cNvPr id="54" name="Picture 2"/>
            <p:cNvPicPr>
              <a:picLocks noChangeAspect="1" noChangeArrowheads="1"/>
            </p:cNvPicPr>
            <p:nvPr/>
          </p:nvPicPr>
          <p:blipFill>
            <a:blip r:embed="rId11" cstate="print">
              <a:extLst>
                <a:ext uri="{28A0092B-C50C-407E-A947-70E740481C1C}">
                  <a14:useLocalDpi xmlns="" xmlns:a14="http://schemas.microsoft.com/office/drawing/2010/main" val="0"/>
                </a:ext>
              </a:extLst>
            </a:blip>
            <a:srcRect/>
            <a:stretch>
              <a:fillRect/>
            </a:stretch>
          </p:blipFill>
          <p:spPr bwMode="auto">
            <a:xfrm>
              <a:off x="4798916" y="2971745"/>
              <a:ext cx="4237580" cy="1421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5" name="图片 54"/>
            <p:cNvPicPr/>
            <p:nvPr/>
          </p:nvPicPr>
          <p:blipFill>
            <a:blip r:embed="rId12" cstate="print"/>
            <a:stretch>
              <a:fillRect/>
            </a:stretch>
          </p:blipFill>
          <p:spPr>
            <a:xfrm>
              <a:off x="4968355" y="4126223"/>
              <a:ext cx="3847587" cy="232645"/>
            </a:xfrm>
            <a:prstGeom prst="rect">
              <a:avLst/>
            </a:prstGeom>
          </p:spPr>
        </p:pic>
      </p:grpSp>
      <p:cxnSp>
        <p:nvCxnSpPr>
          <p:cNvPr id="56" name="直接连接符 55"/>
          <p:cNvCxnSpPr/>
          <p:nvPr/>
        </p:nvCxnSpPr>
        <p:spPr>
          <a:xfrm>
            <a:off x="3795432" y="4109738"/>
            <a:ext cx="460099" cy="348055"/>
          </a:xfrm>
          <a:prstGeom prst="line">
            <a:avLst/>
          </a:prstGeom>
          <a:ln>
            <a:solidFill>
              <a:schemeClr val="tx1">
                <a:lumMod val="50000"/>
                <a:lumOff val="50000"/>
              </a:schemeClr>
            </a:solidFill>
          </a:ln>
        </p:spPr>
        <p:style>
          <a:lnRef idx="2">
            <a:schemeClr val="dk1"/>
          </a:lnRef>
          <a:fillRef idx="0">
            <a:schemeClr val="dk1"/>
          </a:fillRef>
          <a:effectRef idx="1">
            <a:schemeClr val="dk1"/>
          </a:effectRef>
          <a:fontRef idx="minor">
            <a:schemeClr val="tx1"/>
          </a:fontRef>
        </p:style>
      </p:cxnSp>
      <p:cxnSp>
        <p:nvCxnSpPr>
          <p:cNvPr id="59" name="直接连接符 58"/>
          <p:cNvCxnSpPr>
            <a:endCxn id="34" idx="0"/>
          </p:cNvCxnSpPr>
          <p:nvPr/>
        </p:nvCxnSpPr>
        <p:spPr>
          <a:xfrm>
            <a:off x="3114346" y="4109738"/>
            <a:ext cx="64287" cy="356000"/>
          </a:xfrm>
          <a:prstGeom prst="line">
            <a:avLst/>
          </a:prstGeom>
          <a:ln>
            <a:solidFill>
              <a:schemeClr val="tx1">
                <a:lumMod val="50000"/>
                <a:lumOff val="50000"/>
              </a:schemeClr>
            </a:solidFill>
          </a:ln>
        </p:spPr>
        <p:style>
          <a:lnRef idx="2">
            <a:schemeClr val="dk1"/>
          </a:lnRef>
          <a:fillRef idx="0">
            <a:schemeClr val="dk1"/>
          </a:fillRef>
          <a:effectRef idx="1">
            <a:schemeClr val="dk1"/>
          </a:effectRef>
          <a:fontRef idx="minor">
            <a:schemeClr val="tx1"/>
          </a:fontRef>
        </p:style>
      </p:cxnSp>
      <p:cxnSp>
        <p:nvCxnSpPr>
          <p:cNvPr id="61" name="直接连接符 60"/>
          <p:cNvCxnSpPr>
            <a:endCxn id="33" idx="0"/>
          </p:cNvCxnSpPr>
          <p:nvPr/>
        </p:nvCxnSpPr>
        <p:spPr>
          <a:xfrm flipH="1">
            <a:off x="1007605" y="4093345"/>
            <a:ext cx="1548172" cy="372393"/>
          </a:xfrm>
          <a:prstGeom prst="line">
            <a:avLst/>
          </a:prstGeom>
          <a:ln>
            <a:solidFill>
              <a:schemeClr val="tx1">
                <a:lumMod val="50000"/>
                <a:lumOff val="50000"/>
              </a:schemeClr>
            </a:solidFill>
          </a:ln>
        </p:spPr>
        <p:style>
          <a:lnRef idx="2">
            <a:schemeClr val="dk1"/>
          </a:lnRef>
          <a:fillRef idx="0">
            <a:schemeClr val="dk1"/>
          </a:fillRef>
          <a:effectRef idx="1">
            <a:schemeClr val="dk1"/>
          </a:effectRef>
          <a:fontRef idx="minor">
            <a:schemeClr val="tx1"/>
          </a:fontRef>
        </p:style>
      </p:cxnSp>
      <p:pic>
        <p:nvPicPr>
          <p:cNvPr id="9223" name="Picture 7"/>
          <p:cNvPicPr>
            <a:picLocks noChangeAspect="1" noChangeArrowheads="1"/>
          </p:cNvPicPr>
          <p:nvPr/>
        </p:nvPicPr>
        <p:blipFill>
          <a:blip r:embed="rId13" cstate="print">
            <a:extLst>
              <a:ext uri="{28A0092B-C50C-407E-A947-70E740481C1C}">
                <a14:useLocalDpi xmlns="" xmlns:a14="http://schemas.microsoft.com/office/drawing/2010/main" val="0"/>
              </a:ext>
            </a:extLst>
          </a:blip>
          <a:srcRect/>
          <a:stretch>
            <a:fillRect/>
          </a:stretch>
        </p:blipFill>
        <p:spPr bwMode="auto">
          <a:xfrm>
            <a:off x="2051720" y="3477358"/>
            <a:ext cx="2041577" cy="6705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3" name="矩形标注 62"/>
          <p:cNvSpPr/>
          <p:nvPr/>
        </p:nvSpPr>
        <p:spPr>
          <a:xfrm>
            <a:off x="6504769" y="4465800"/>
            <a:ext cx="2243695" cy="717887"/>
          </a:xfrm>
          <a:prstGeom prst="wedgeRectCallout">
            <a:avLst>
              <a:gd name="adj1" fmla="val -37348"/>
              <a:gd name="adj2" fmla="val 8398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zh-CN" altLang="en-US" sz="1400" b="1" dirty="0" smtClean="0">
                <a:latin typeface="微软雅黑" pitchFamily="34" charset="-122"/>
                <a:ea typeface="微软雅黑" pitchFamily="34" charset="-122"/>
              </a:rPr>
              <a:t>邀请</a:t>
            </a:r>
            <a:r>
              <a:rPr lang="zh-CN" altLang="en-US" sz="1400" b="1" dirty="0">
                <a:latin typeface="微软雅黑" pitchFamily="34" charset="-122"/>
                <a:ea typeface="微软雅黑" pitchFamily="34" charset="-122"/>
              </a:rPr>
              <a:t>机制</a:t>
            </a:r>
            <a:endParaRPr lang="en-US" altLang="zh-CN" sz="1400" b="1" dirty="0" smtClean="0">
              <a:latin typeface="微软雅黑" pitchFamily="34" charset="-122"/>
              <a:ea typeface="微软雅黑" pitchFamily="34" charset="-122"/>
            </a:endParaRPr>
          </a:p>
          <a:p>
            <a:pPr>
              <a:defRPr/>
            </a:pPr>
            <a:r>
              <a:rPr lang="zh-CN" altLang="en-US" sz="1200" dirty="0">
                <a:latin typeface="微软雅黑" pitchFamily="34" charset="-122"/>
                <a:ea typeface="微软雅黑" pitchFamily="34" charset="-122"/>
              </a:rPr>
              <a:t>在这里设置邀请框在网页上出现的时机、位置和次数</a:t>
            </a:r>
          </a:p>
        </p:txBody>
      </p:sp>
    </p:spTree>
    <p:extLst>
      <p:ext uri="{BB962C8B-B14F-4D97-AF65-F5344CB8AC3E}">
        <p14:creationId xmlns="" xmlns:p14="http://schemas.microsoft.com/office/powerpoint/2010/main" val="24787434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如何使用商桥</a:t>
            </a:r>
            <a:r>
              <a:rPr lang="en-US" altLang="zh-CN" dirty="0" smtClean="0"/>
              <a:t>-</a:t>
            </a:r>
            <a:r>
              <a:rPr lang="zh-CN" altLang="en-US" dirty="0" smtClean="0"/>
              <a:t>邀请框设置</a:t>
            </a:r>
            <a:endParaRPr lang="zh-CN" altLang="en-US" sz="1800" dirty="0"/>
          </a:p>
        </p:txBody>
      </p:sp>
      <p:sp>
        <p:nvSpPr>
          <p:cNvPr id="19" name="页脚占位符 1"/>
          <p:cNvSpPr>
            <a:spLocks noGrp="1"/>
          </p:cNvSpPr>
          <p:nvPr>
            <p:ph type="ftr" sz="quarter" idx="11"/>
          </p:nvPr>
        </p:nvSpPr>
        <p:spPr>
          <a:xfrm>
            <a:off x="3124200" y="6506544"/>
            <a:ext cx="2895600" cy="288000"/>
          </a:xfrm>
          <a:prstGeom prst="rect">
            <a:avLst/>
          </a:prstGeom>
        </p:spPr>
        <p:txBody>
          <a:bodyPr anchor="ctr"/>
          <a:lstStyle/>
          <a:p>
            <a:pPr algn="ctr"/>
            <a:r>
              <a:rPr lang="zh-CN" altLang="en-US" sz="1400" b="1" dirty="0" smtClean="0">
                <a:solidFill>
                  <a:schemeClr val="bg1"/>
                </a:solidFill>
                <a:latin typeface="微软雅黑" pitchFamily="34" charset="-122"/>
                <a:ea typeface="微软雅黑" pitchFamily="34" charset="-122"/>
              </a:rPr>
              <a:t>百度商桥</a:t>
            </a:r>
            <a:endParaRPr lang="zh-CN" altLang="en-US" sz="1400" b="1" dirty="0">
              <a:solidFill>
                <a:schemeClr val="bg1"/>
              </a:solidFill>
              <a:latin typeface="微软雅黑" pitchFamily="34" charset="-122"/>
              <a:ea typeface="微软雅黑" pitchFamily="34" charset="-122"/>
            </a:endParaRPr>
          </a:p>
        </p:txBody>
      </p:sp>
      <p:sp>
        <p:nvSpPr>
          <p:cNvPr id="22" name="灯片编号占位符 4"/>
          <p:cNvSpPr txBox="1">
            <a:spLocks/>
          </p:cNvSpPr>
          <p:nvPr/>
        </p:nvSpPr>
        <p:spPr>
          <a:xfrm>
            <a:off x="6838950" y="6459538"/>
            <a:ext cx="2133600" cy="365125"/>
          </a:xfrm>
          <a:prstGeom prst="rect">
            <a:avLst/>
          </a:prstGeom>
        </p:spPr>
        <p:txBody>
          <a:bodyPr anchor="ctr"/>
          <a:lstStyle/>
          <a:p>
            <a:pPr algn="r" fontAlgn="auto">
              <a:spcBef>
                <a:spcPts val="0"/>
              </a:spcBef>
              <a:spcAft>
                <a:spcPts val="0"/>
              </a:spcAft>
              <a:defRPr/>
            </a:pPr>
            <a:fld id="{157D729A-D8D0-4746-AB48-D44D9057A6C2}" type="slidenum">
              <a:rPr lang="zh-CN" altLang="en-US" sz="1200">
                <a:solidFill>
                  <a:schemeClr val="bg1"/>
                </a:solidFill>
                <a:latin typeface="+mn-lt"/>
                <a:ea typeface="+mn-ea"/>
              </a:rPr>
              <a:pPr algn="r" fontAlgn="auto">
                <a:spcBef>
                  <a:spcPts val="0"/>
                </a:spcBef>
                <a:spcAft>
                  <a:spcPts val="0"/>
                </a:spcAft>
                <a:defRPr/>
              </a:pPr>
              <a:t>29</a:t>
            </a:fld>
            <a:endParaRPr lang="zh-CN" altLang="en-US" sz="1200" dirty="0">
              <a:solidFill>
                <a:schemeClr val="bg1"/>
              </a:solidFill>
              <a:latin typeface="+mn-lt"/>
              <a:ea typeface="+mn-ea"/>
            </a:endParaRPr>
          </a:p>
        </p:txBody>
      </p:sp>
      <p:pic>
        <p:nvPicPr>
          <p:cNvPr id="1024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203848" y="1124744"/>
            <a:ext cx="3914950" cy="50672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0" name="矩形标注 39"/>
          <p:cNvSpPr/>
          <p:nvPr/>
        </p:nvSpPr>
        <p:spPr>
          <a:xfrm>
            <a:off x="683568" y="1340768"/>
            <a:ext cx="2310485" cy="810910"/>
          </a:xfrm>
          <a:prstGeom prst="wedgeRectCallout">
            <a:avLst>
              <a:gd name="adj1" fmla="val 68177"/>
              <a:gd name="adj2" fmla="val 2611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zh-CN" altLang="en-US" sz="1400" b="1" dirty="0">
                <a:latin typeface="微软雅黑" pitchFamily="34" charset="-122"/>
                <a:ea typeface="微软雅黑" pitchFamily="34" charset="-122"/>
              </a:rPr>
              <a:t>主题</a:t>
            </a:r>
            <a:r>
              <a:rPr lang="zh-CN" altLang="en-US" sz="1400" b="1" dirty="0" smtClean="0">
                <a:latin typeface="微软雅黑" pitchFamily="34" charset="-122"/>
                <a:ea typeface="微软雅黑" pitchFamily="34" charset="-122"/>
              </a:rPr>
              <a:t>图</a:t>
            </a:r>
            <a:endParaRPr lang="en-US" altLang="zh-CN" sz="1400" b="1" dirty="0" smtClean="0">
              <a:latin typeface="微软雅黑" pitchFamily="34" charset="-122"/>
              <a:ea typeface="微软雅黑" pitchFamily="34" charset="-122"/>
            </a:endParaRPr>
          </a:p>
        </p:txBody>
      </p:sp>
      <p:sp>
        <p:nvSpPr>
          <p:cNvPr id="41" name="矩形标注 40"/>
          <p:cNvSpPr/>
          <p:nvPr/>
        </p:nvSpPr>
        <p:spPr>
          <a:xfrm>
            <a:off x="683568" y="3356992"/>
            <a:ext cx="2310485" cy="717887"/>
          </a:xfrm>
          <a:prstGeom prst="wedgeRectCallout">
            <a:avLst>
              <a:gd name="adj1" fmla="val 69259"/>
              <a:gd name="adj2" fmla="val -1024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zh-CN" altLang="en-US" sz="1400" b="1" dirty="0" smtClean="0">
                <a:latin typeface="微软雅黑" pitchFamily="34" charset="-122"/>
                <a:ea typeface="微软雅黑" pitchFamily="34" charset="-122"/>
              </a:rPr>
              <a:t>邀请</a:t>
            </a:r>
            <a:r>
              <a:rPr lang="zh-CN" altLang="en-US" sz="1400" b="1" dirty="0">
                <a:latin typeface="微软雅黑" pitchFamily="34" charset="-122"/>
                <a:ea typeface="微软雅黑" pitchFamily="34" charset="-122"/>
              </a:rPr>
              <a:t>机制</a:t>
            </a:r>
            <a:endParaRPr lang="en-US" altLang="zh-CN" sz="1400" b="1" dirty="0" smtClean="0">
              <a:latin typeface="微软雅黑" pitchFamily="34" charset="-122"/>
              <a:ea typeface="微软雅黑" pitchFamily="34" charset="-122"/>
            </a:endParaRPr>
          </a:p>
          <a:p>
            <a:pPr>
              <a:defRPr/>
            </a:pPr>
            <a:r>
              <a:rPr lang="zh-CN" altLang="en-US" sz="1200" dirty="0">
                <a:latin typeface="微软雅黑" pitchFamily="34" charset="-122"/>
                <a:ea typeface="微软雅黑" pitchFamily="34" charset="-122"/>
              </a:rPr>
              <a:t>在这里设置邀请框在网页上出现的时机、位置和次数</a:t>
            </a:r>
          </a:p>
        </p:txBody>
      </p:sp>
      <p:sp>
        <p:nvSpPr>
          <p:cNvPr id="42" name="矩形标注 41"/>
          <p:cNvSpPr/>
          <p:nvPr/>
        </p:nvSpPr>
        <p:spPr>
          <a:xfrm>
            <a:off x="683568" y="4653136"/>
            <a:ext cx="2310485" cy="717887"/>
          </a:xfrm>
          <a:prstGeom prst="wedgeRectCallout">
            <a:avLst>
              <a:gd name="adj1" fmla="val 68441"/>
              <a:gd name="adj2" fmla="val -2931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zh-CN" altLang="en-US" sz="1400" b="1" dirty="0" smtClean="0">
                <a:latin typeface="微软雅黑" pitchFamily="34" charset="-122"/>
                <a:ea typeface="微软雅黑" pitchFamily="34" charset="-122"/>
              </a:rPr>
              <a:t>邀请框位置</a:t>
            </a:r>
            <a:endParaRPr lang="en-US" altLang="zh-CN" sz="1400" b="1" dirty="0" smtClean="0">
              <a:latin typeface="微软雅黑" pitchFamily="34" charset="-122"/>
              <a:ea typeface="微软雅黑" pitchFamily="34" charset="-122"/>
            </a:endParaRPr>
          </a:p>
          <a:p>
            <a:pPr>
              <a:defRPr/>
            </a:pPr>
            <a:r>
              <a:rPr lang="zh-CN" altLang="en-US" sz="1200" dirty="0" smtClean="0">
                <a:latin typeface="微软雅黑" pitchFamily="34" charset="-122"/>
                <a:ea typeface="微软雅黑" pitchFamily="34" charset="-122"/>
              </a:rPr>
              <a:t>设置邀请框在页面哪个位置出现</a:t>
            </a:r>
            <a:endParaRPr lang="en-US" altLang="zh-CN" sz="1200" dirty="0" smtClean="0">
              <a:latin typeface="微软雅黑" pitchFamily="34" charset="-122"/>
              <a:ea typeface="微软雅黑" pitchFamily="34" charset="-122"/>
            </a:endParaRPr>
          </a:p>
        </p:txBody>
      </p:sp>
      <p:sp>
        <p:nvSpPr>
          <p:cNvPr id="9" name="矩形 8"/>
          <p:cNvSpPr/>
          <p:nvPr/>
        </p:nvSpPr>
        <p:spPr>
          <a:xfrm>
            <a:off x="4139952" y="1392707"/>
            <a:ext cx="548817" cy="2848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 xmlns:p14="http://schemas.microsoft.com/office/powerpoint/2010/main" val="38204834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smtClean="0"/>
              <a:t>认识商桥</a:t>
            </a:r>
            <a:r>
              <a:rPr lang="en-US" altLang="zh-CN" sz="2800" dirty="0" smtClean="0"/>
              <a:t>-</a:t>
            </a:r>
            <a:r>
              <a:rPr lang="zh-CN" altLang="en-US" sz="2800" dirty="0" smtClean="0"/>
              <a:t>百度商桥是什么</a:t>
            </a:r>
            <a:r>
              <a:rPr lang="en-US" altLang="zh-CN" sz="2800" dirty="0" smtClean="0"/>
              <a:t>?	</a:t>
            </a:r>
            <a:endParaRPr lang="zh-CN" altLang="en-US" sz="2800" dirty="0"/>
          </a:p>
        </p:txBody>
      </p:sp>
      <p:sp>
        <p:nvSpPr>
          <p:cNvPr id="3" name="内容占位符 2"/>
          <p:cNvSpPr>
            <a:spLocks noGrp="1"/>
          </p:cNvSpPr>
          <p:nvPr>
            <p:ph idx="1"/>
          </p:nvPr>
        </p:nvSpPr>
        <p:spPr>
          <a:xfrm>
            <a:off x="179513" y="3428999"/>
            <a:ext cx="8229600" cy="2736305"/>
          </a:xfrm>
        </p:spPr>
        <p:txBody>
          <a:bodyPr>
            <a:normAutofit lnSpcReduction="10000"/>
          </a:bodyPr>
          <a:lstStyle/>
          <a:p>
            <a:r>
              <a:rPr lang="zh-CN" altLang="en-US" dirty="0" smtClean="0">
                <a:solidFill>
                  <a:srgbClr val="FF0000"/>
                </a:solidFill>
              </a:rPr>
              <a:t>百度商桥</a:t>
            </a:r>
            <a:r>
              <a:rPr lang="en-US" altLang="zh-CN" dirty="0" smtClean="0">
                <a:solidFill>
                  <a:srgbClr val="FF0000"/>
                </a:solidFill>
              </a:rPr>
              <a:t>-</a:t>
            </a:r>
            <a:r>
              <a:rPr lang="en-US" altLang="zh-CN" dirty="0" err="1" smtClean="0">
                <a:solidFill>
                  <a:srgbClr val="FF0000"/>
                </a:solidFill>
              </a:rPr>
              <a:t>qiao.baidu.com</a:t>
            </a:r>
            <a:endParaRPr lang="en-US" altLang="zh-CN" dirty="0" smtClean="0">
              <a:solidFill>
                <a:srgbClr val="FF0000"/>
              </a:solidFill>
            </a:endParaRPr>
          </a:p>
          <a:p>
            <a:r>
              <a:rPr lang="zh-CN" altLang="en-US" dirty="0" smtClean="0"/>
              <a:t>       网站商务沟通工具，提供网络营销“成单关键环节”所需的全部服务。安装商桥客户端后，只需在网站上添加一段代码，您即可获得网民：“进入网站、浏览网页、商业意图判断、捕获访客发出商机、建立在线沟通、成单记录、效果分析、优化建议”全程数据和解决方案。</a:t>
            </a:r>
            <a:endParaRPr lang="en-US" altLang="zh-CN" dirty="0" smtClean="0"/>
          </a:p>
          <a:p>
            <a:r>
              <a:rPr lang="zh-CN" altLang="en-US" dirty="0" smtClean="0">
                <a:solidFill>
                  <a:srgbClr val="FF0000"/>
                </a:solidFill>
              </a:rPr>
              <a:t>百度商桥的优势</a:t>
            </a:r>
            <a:endParaRPr lang="en-US" altLang="zh-CN" dirty="0" smtClean="0">
              <a:solidFill>
                <a:srgbClr val="FF0000"/>
              </a:solidFill>
            </a:endParaRPr>
          </a:p>
          <a:p>
            <a:r>
              <a:rPr lang="en-US" altLang="zh-CN" dirty="0" smtClean="0"/>
              <a:t>       </a:t>
            </a:r>
            <a:r>
              <a:rPr lang="zh-CN" altLang="en-US" dirty="0" smtClean="0"/>
              <a:t>首先，依托百度强大的技术优势，快速发展。积极响应每一位客户反映的问题和需求。</a:t>
            </a:r>
            <a:r>
              <a:rPr lang="zh-CN" altLang="en-US" dirty="0" smtClean="0">
                <a:solidFill>
                  <a:srgbClr val="FF0000"/>
                </a:solidFill>
              </a:rPr>
              <a:t>其次，相比类似软件（在线</a:t>
            </a:r>
            <a:r>
              <a:rPr lang="en-US" altLang="zh-CN" dirty="0" smtClean="0">
                <a:solidFill>
                  <a:srgbClr val="FF0000"/>
                </a:solidFill>
              </a:rPr>
              <a:t>QQ</a:t>
            </a:r>
            <a:r>
              <a:rPr lang="zh-CN" altLang="en-US" dirty="0" smtClean="0">
                <a:solidFill>
                  <a:srgbClr val="FF0000"/>
                </a:solidFill>
              </a:rPr>
              <a:t>），不需要网民安装任何软件，点击就能沟通，方便快捷。</a:t>
            </a:r>
            <a:r>
              <a:rPr lang="zh-CN" altLang="en-US" dirty="0" smtClean="0"/>
              <a:t>最后，百度商桥一直都在为实现方便沟通，帮助客户完成“成单关键环节”这一目标努力奋斗！</a:t>
            </a:r>
            <a:endParaRPr lang="en-US" altLang="zh-CN" dirty="0" smtClean="0"/>
          </a:p>
        </p:txBody>
      </p:sp>
      <p:sp>
        <p:nvSpPr>
          <p:cNvPr id="4" name="页脚占位符 3"/>
          <p:cNvSpPr>
            <a:spLocks noGrp="1"/>
          </p:cNvSpPr>
          <p:nvPr>
            <p:ph type="ftr" sz="quarter" idx="11"/>
          </p:nvPr>
        </p:nvSpPr>
        <p:spPr/>
        <p:txBody>
          <a:bodyPr/>
          <a:lstStyle/>
          <a:p>
            <a:r>
              <a:rPr lang="zh-CN" altLang="en-US" smtClean="0"/>
              <a:t>百度商桥</a:t>
            </a:r>
            <a:endParaRPr lang="zh-CN" altLang="en-US"/>
          </a:p>
        </p:txBody>
      </p:sp>
      <p:pic>
        <p:nvPicPr>
          <p:cNvPr id="5" name="图片 4" descr="4444.JPG"/>
          <p:cNvPicPr>
            <a:picLocks noChangeAspect="1"/>
          </p:cNvPicPr>
          <p:nvPr/>
        </p:nvPicPr>
        <p:blipFill>
          <a:blip r:embed="rId2" cstate="print"/>
          <a:stretch>
            <a:fillRect/>
          </a:stretch>
        </p:blipFill>
        <p:spPr>
          <a:xfrm>
            <a:off x="2195736" y="908720"/>
            <a:ext cx="4680520" cy="2415605"/>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如何使用商桥</a:t>
            </a:r>
            <a:r>
              <a:rPr lang="en-US" altLang="zh-CN" dirty="0" smtClean="0"/>
              <a:t>-</a:t>
            </a:r>
            <a:r>
              <a:rPr lang="zh-CN" altLang="en-US" dirty="0" smtClean="0"/>
              <a:t>沟通窗口设置</a:t>
            </a:r>
            <a:endParaRPr lang="zh-CN" altLang="en-US" sz="1800" dirty="0"/>
          </a:p>
        </p:txBody>
      </p:sp>
      <p:sp>
        <p:nvSpPr>
          <p:cNvPr id="19" name="页脚占位符 1"/>
          <p:cNvSpPr>
            <a:spLocks noGrp="1"/>
          </p:cNvSpPr>
          <p:nvPr>
            <p:ph type="ftr" sz="quarter" idx="11"/>
          </p:nvPr>
        </p:nvSpPr>
        <p:spPr>
          <a:xfrm>
            <a:off x="3124200" y="6506544"/>
            <a:ext cx="2895600" cy="288000"/>
          </a:xfrm>
          <a:prstGeom prst="rect">
            <a:avLst/>
          </a:prstGeom>
        </p:spPr>
        <p:txBody>
          <a:bodyPr anchor="ctr"/>
          <a:lstStyle/>
          <a:p>
            <a:pPr algn="ctr"/>
            <a:r>
              <a:rPr lang="zh-CN" altLang="en-US" sz="1400" b="1" dirty="0" smtClean="0">
                <a:solidFill>
                  <a:schemeClr val="bg1"/>
                </a:solidFill>
                <a:latin typeface="微软雅黑" pitchFamily="34" charset="-122"/>
                <a:ea typeface="微软雅黑" pitchFamily="34" charset="-122"/>
              </a:rPr>
              <a:t>百度商桥</a:t>
            </a:r>
            <a:endParaRPr lang="zh-CN" altLang="en-US" sz="1400" b="1" dirty="0">
              <a:solidFill>
                <a:schemeClr val="bg1"/>
              </a:solidFill>
              <a:latin typeface="微软雅黑" pitchFamily="34" charset="-122"/>
              <a:ea typeface="微软雅黑" pitchFamily="34" charset="-122"/>
            </a:endParaRPr>
          </a:p>
        </p:txBody>
      </p:sp>
      <p:sp>
        <p:nvSpPr>
          <p:cNvPr id="22" name="灯片编号占位符 4"/>
          <p:cNvSpPr txBox="1">
            <a:spLocks/>
          </p:cNvSpPr>
          <p:nvPr/>
        </p:nvSpPr>
        <p:spPr>
          <a:xfrm>
            <a:off x="6838950" y="6459538"/>
            <a:ext cx="2133600" cy="365125"/>
          </a:xfrm>
          <a:prstGeom prst="rect">
            <a:avLst/>
          </a:prstGeom>
        </p:spPr>
        <p:txBody>
          <a:bodyPr anchor="ctr"/>
          <a:lstStyle/>
          <a:p>
            <a:pPr algn="r" fontAlgn="auto">
              <a:spcBef>
                <a:spcPts val="0"/>
              </a:spcBef>
              <a:spcAft>
                <a:spcPts val="0"/>
              </a:spcAft>
              <a:defRPr/>
            </a:pPr>
            <a:fld id="{157D729A-D8D0-4746-AB48-D44D9057A6C2}" type="slidenum">
              <a:rPr lang="zh-CN" altLang="en-US" sz="1200">
                <a:solidFill>
                  <a:schemeClr val="bg1"/>
                </a:solidFill>
                <a:latin typeface="+mn-lt"/>
                <a:ea typeface="+mn-ea"/>
              </a:rPr>
              <a:pPr algn="r" fontAlgn="auto">
                <a:spcBef>
                  <a:spcPts val="0"/>
                </a:spcBef>
                <a:spcAft>
                  <a:spcPts val="0"/>
                </a:spcAft>
                <a:defRPr/>
              </a:pPr>
              <a:t>30</a:t>
            </a:fld>
            <a:endParaRPr lang="zh-CN" altLang="en-US" sz="1200" dirty="0">
              <a:solidFill>
                <a:schemeClr val="bg1"/>
              </a:solidFill>
              <a:latin typeface="+mn-lt"/>
              <a:ea typeface="+mn-ea"/>
            </a:endParaRPr>
          </a:p>
        </p:txBody>
      </p:sp>
      <p:pic>
        <p:nvPicPr>
          <p:cNvPr id="1126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239259" y="980728"/>
            <a:ext cx="3076575" cy="6762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10" name="直接连接符 9"/>
          <p:cNvCxnSpPr/>
          <p:nvPr/>
        </p:nvCxnSpPr>
        <p:spPr>
          <a:xfrm>
            <a:off x="4141265" y="1833987"/>
            <a:ext cx="0" cy="4475333"/>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内容占位符 2"/>
          <p:cNvSpPr txBox="1">
            <a:spLocks/>
          </p:cNvSpPr>
          <p:nvPr/>
        </p:nvSpPr>
        <p:spPr>
          <a:xfrm>
            <a:off x="216025" y="2348880"/>
            <a:ext cx="3730988" cy="944442"/>
          </a:xfrm>
          <a:prstGeom prst="rect">
            <a:avLst/>
          </a:prstGeom>
        </p:spPr>
        <p:txBody>
          <a:bodyPr>
            <a:normAutofit/>
          </a:bodyPr>
          <a:lstStyle/>
          <a:p>
            <a:pPr>
              <a:lnSpc>
                <a:spcPct val="120000"/>
              </a:lnSpc>
              <a:spcBef>
                <a:spcPts val="500"/>
              </a:spcBef>
              <a:buClr>
                <a:schemeClr val="accent2"/>
              </a:buClr>
              <a:buSzPct val="76000"/>
              <a:defRPr/>
            </a:pPr>
            <a:r>
              <a:rPr lang="zh-CN" altLang="en-US" sz="1200" dirty="0" smtClean="0">
                <a:latin typeface="微软雅黑" pitchFamily="34" charset="-122"/>
                <a:ea typeface="微软雅黑" pitchFamily="34" charset="-122"/>
              </a:rPr>
              <a:t>当访客点击咨询后，将在浏览器的新页面中打开沟通窗口，有利于访客专注于咨询，以及在聊天过程中传送截图等</a:t>
            </a:r>
            <a:endParaRPr lang="en-US" altLang="zh-CN" sz="1200" dirty="0">
              <a:latin typeface="微软雅黑" pitchFamily="34" charset="-122"/>
              <a:ea typeface="微软雅黑" pitchFamily="34" charset="-122"/>
            </a:endParaRPr>
          </a:p>
        </p:txBody>
      </p:sp>
      <p:sp>
        <p:nvSpPr>
          <p:cNvPr id="12" name="内容占位符 2"/>
          <p:cNvSpPr txBox="1">
            <a:spLocks/>
          </p:cNvSpPr>
          <p:nvPr/>
        </p:nvSpPr>
        <p:spPr>
          <a:xfrm>
            <a:off x="4484651" y="2322310"/>
            <a:ext cx="4245180" cy="818658"/>
          </a:xfrm>
          <a:prstGeom prst="rect">
            <a:avLst/>
          </a:prstGeom>
        </p:spPr>
        <p:txBody>
          <a:bodyPr>
            <a:normAutofit/>
          </a:bodyPr>
          <a:lstStyle/>
          <a:p>
            <a:pPr>
              <a:spcBef>
                <a:spcPts val="500"/>
              </a:spcBef>
              <a:buClr>
                <a:schemeClr val="accent2"/>
              </a:buClr>
              <a:buSzPct val="76000"/>
              <a:defRPr/>
            </a:pPr>
            <a:r>
              <a:rPr lang="zh-CN" altLang="en-US" sz="1200" dirty="0" smtClean="0">
                <a:latin typeface="微软雅黑" pitchFamily="34" charset="-122"/>
                <a:ea typeface="微软雅黑" pitchFamily="34" charset="-122"/>
              </a:rPr>
              <a:t>让访客在</a:t>
            </a:r>
            <a:r>
              <a:rPr lang="zh-CN" altLang="en-US" sz="1200" dirty="0">
                <a:latin typeface="微软雅黑" pitchFamily="34" charset="-122"/>
                <a:ea typeface="微软雅黑" pitchFamily="34" charset="-122"/>
              </a:rPr>
              <a:t>嵌入网页的小浮窗中进行沟通，为访客一边浏览产品一边咨询提供最大的</a:t>
            </a:r>
            <a:r>
              <a:rPr lang="zh-CN" altLang="en-US" sz="1200" dirty="0" smtClean="0">
                <a:latin typeface="微软雅黑" pitchFamily="34" charset="-122"/>
                <a:ea typeface="微软雅黑" pitchFamily="34" charset="-122"/>
              </a:rPr>
              <a:t>便利！</a:t>
            </a:r>
            <a:endParaRPr lang="en-US" altLang="zh-CN" sz="1200" dirty="0" smtClean="0">
              <a:latin typeface="微软雅黑" pitchFamily="34" charset="-122"/>
              <a:ea typeface="微软雅黑" pitchFamily="34" charset="-122"/>
            </a:endParaRPr>
          </a:p>
          <a:p>
            <a:pPr>
              <a:spcBef>
                <a:spcPts val="500"/>
              </a:spcBef>
              <a:buClr>
                <a:schemeClr val="accent2"/>
              </a:buClr>
              <a:buSzPct val="76000"/>
              <a:defRPr/>
            </a:pPr>
            <a:r>
              <a:rPr lang="zh-CN" altLang="en-US" sz="1200" dirty="0" smtClean="0">
                <a:latin typeface="微软雅黑" pitchFamily="34" charset="-122"/>
                <a:ea typeface="微软雅黑" pitchFamily="34" charset="-122"/>
              </a:rPr>
              <a:t>非常适合产品丰富、介绍的文字内容多的网站。</a:t>
            </a:r>
            <a:endParaRPr lang="zh-CN" altLang="en-US" sz="1200" dirty="0">
              <a:latin typeface="微软雅黑" pitchFamily="34" charset="-122"/>
              <a:ea typeface="微软雅黑" pitchFamily="34" charset="-122"/>
            </a:endParaRPr>
          </a:p>
        </p:txBody>
      </p:sp>
      <p:sp>
        <p:nvSpPr>
          <p:cNvPr id="13" name="矩形 12"/>
          <p:cNvSpPr/>
          <p:nvPr/>
        </p:nvSpPr>
        <p:spPr>
          <a:xfrm>
            <a:off x="216025" y="1844823"/>
            <a:ext cx="3730988" cy="4320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latin typeface="微软雅黑" pitchFamily="34" charset="-122"/>
                <a:ea typeface="微软雅黑" pitchFamily="34" charset="-122"/>
              </a:rPr>
              <a:t>新页面</a:t>
            </a:r>
            <a:endParaRPr lang="en-US" altLang="zh-CN" b="1" dirty="0" smtClean="0">
              <a:latin typeface="微软雅黑" pitchFamily="34" charset="-122"/>
              <a:ea typeface="微软雅黑" pitchFamily="34" charset="-122"/>
            </a:endParaRPr>
          </a:p>
        </p:txBody>
      </p:sp>
      <p:sp>
        <p:nvSpPr>
          <p:cNvPr id="14" name="矩形 13"/>
          <p:cNvSpPr/>
          <p:nvPr/>
        </p:nvSpPr>
        <p:spPr>
          <a:xfrm>
            <a:off x="4355976" y="1844823"/>
            <a:ext cx="4373855" cy="4320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latin typeface="微软雅黑" pitchFamily="34" charset="-122"/>
                <a:ea typeface="微软雅黑" pitchFamily="34" charset="-122"/>
              </a:rPr>
              <a:t>小浮窗</a:t>
            </a:r>
            <a:endParaRPr lang="en-US" altLang="zh-CN" b="1" dirty="0" smtClean="0">
              <a:latin typeface="微软雅黑" pitchFamily="34" charset="-122"/>
              <a:ea typeface="微软雅黑" pitchFamily="34" charset="-122"/>
            </a:endParaRPr>
          </a:p>
        </p:txBody>
      </p:sp>
      <p:grpSp>
        <p:nvGrpSpPr>
          <p:cNvPr id="3" name="组合 14"/>
          <p:cNvGrpSpPr/>
          <p:nvPr/>
        </p:nvGrpSpPr>
        <p:grpSpPr>
          <a:xfrm>
            <a:off x="328890" y="3212976"/>
            <a:ext cx="3679423" cy="2692842"/>
            <a:chOff x="4730341" y="2996952"/>
            <a:chExt cx="4217218" cy="3086435"/>
          </a:xfrm>
        </p:grpSpPr>
        <p:pic>
          <p:nvPicPr>
            <p:cNvPr id="16" name="Picture 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730341" y="2996952"/>
              <a:ext cx="4217218" cy="308643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7" name="Picture 6" descr="D:\Backup\我的文档\My Pictures\工作参考\谷歌赚的钱来自哪里？.jpg"/>
            <p:cNvPicPr>
              <a:picLocks noChangeAspect="1" noChangeArrowheads="1"/>
            </p:cNvPicPr>
            <p:nvPr/>
          </p:nvPicPr>
          <p:blipFill rotWithShape="1">
            <a:blip r:embed="rId4" cstate="print">
              <a:extLst>
                <a:ext uri="{28A0092B-C50C-407E-A947-70E740481C1C}">
                  <a14:useLocalDpi xmlns="" xmlns:a14="http://schemas.microsoft.com/office/drawing/2010/main" val="0"/>
                </a:ext>
              </a:extLst>
            </a:blip>
            <a:srcRect t="7370" b="29392"/>
            <a:stretch/>
          </p:blipFill>
          <p:spPr bwMode="auto">
            <a:xfrm>
              <a:off x="4923054" y="3455718"/>
              <a:ext cx="1267849" cy="1819803"/>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25" name="Picture 2"/>
          <p:cNvPicPr>
            <a:picLocks noChangeAspect="1" noChangeArrowheads="1"/>
          </p:cNvPicPr>
          <p:nvPr/>
        </p:nvPicPr>
        <p:blipFill rotWithShape="1">
          <a:blip r:embed="rId5" cstate="print">
            <a:extLst>
              <a:ext uri="{28A0092B-C50C-407E-A947-70E740481C1C}">
                <a14:useLocalDpi xmlns="" xmlns:a14="http://schemas.microsoft.com/office/drawing/2010/main" val="0"/>
              </a:ext>
            </a:extLst>
          </a:blip>
          <a:srcRect b="13650"/>
          <a:stretch/>
        </p:blipFill>
        <p:spPr bwMode="auto">
          <a:xfrm>
            <a:off x="7293056" y="4044149"/>
            <a:ext cx="1494898" cy="205190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nvGrpSpPr>
          <p:cNvPr id="5" name="组合 2"/>
          <p:cNvGrpSpPr/>
          <p:nvPr/>
        </p:nvGrpSpPr>
        <p:grpSpPr>
          <a:xfrm>
            <a:off x="4369629" y="3219544"/>
            <a:ext cx="2869732" cy="1960240"/>
            <a:chOff x="1869552" y="2544489"/>
            <a:chExt cx="3997660" cy="2730697"/>
          </a:xfrm>
        </p:grpSpPr>
        <p:grpSp>
          <p:nvGrpSpPr>
            <p:cNvPr id="6" name="组合 17"/>
            <p:cNvGrpSpPr/>
            <p:nvPr/>
          </p:nvGrpSpPr>
          <p:grpSpPr>
            <a:xfrm>
              <a:off x="1869552" y="2544489"/>
              <a:ext cx="3997660" cy="2665106"/>
              <a:chOff x="4335932" y="2256351"/>
              <a:chExt cx="3997660" cy="2665106"/>
            </a:xfrm>
          </p:grpSpPr>
          <p:pic>
            <p:nvPicPr>
              <p:cNvPr id="20" name="Picture 3" descr="D:\Backup\我的文档\My Pictures\websites\yipori.jpg"/>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4335933" y="2256351"/>
                <a:ext cx="3997659" cy="2665106"/>
              </a:xfrm>
              <a:prstGeom prst="rect">
                <a:avLst/>
              </a:prstGeom>
              <a:noFill/>
              <a:extLst>
                <a:ext uri="{909E8E84-426E-40DD-AFC4-6F175D3DCCD1}">
                  <a14:hiddenFill xmlns="" xmlns:a14="http://schemas.microsoft.com/office/drawing/2010/main">
                    <a:solidFill>
                      <a:srgbClr val="FFFFFF"/>
                    </a:solidFill>
                  </a14:hiddenFill>
                </a:ext>
              </a:extLst>
            </p:spPr>
          </p:pic>
          <p:sp>
            <p:nvSpPr>
              <p:cNvPr id="21" name="矩形 20"/>
              <p:cNvSpPr/>
              <p:nvPr/>
            </p:nvSpPr>
            <p:spPr>
              <a:xfrm>
                <a:off x="4335932" y="2256351"/>
                <a:ext cx="3997659" cy="2665106"/>
              </a:xfrm>
              <a:prstGeom prst="rect">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4879144" y="4051050"/>
              <a:ext cx="988068" cy="1224136"/>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Picture 2"/>
            <p:cNvPicPr>
              <a:picLocks noChangeAspect="1" noChangeArrowheads="1"/>
            </p:cNvPicPr>
            <p:nvPr/>
          </p:nvPicPr>
          <p:blipFill rotWithShape="1">
            <a:blip r:embed="rId7" cstate="print">
              <a:extLst>
                <a:ext uri="{28A0092B-C50C-407E-A947-70E740481C1C}">
                  <a14:useLocalDpi xmlns="" xmlns:a14="http://schemas.microsoft.com/office/drawing/2010/main" val="0"/>
                </a:ext>
              </a:extLst>
            </a:blip>
            <a:srcRect b="13650"/>
            <a:stretch/>
          </p:blipFill>
          <p:spPr bwMode="auto">
            <a:xfrm>
              <a:off x="5023160" y="4163361"/>
              <a:ext cx="762223" cy="10462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sp>
        <p:nvSpPr>
          <p:cNvPr id="7" name="TextBox 6"/>
          <p:cNvSpPr txBox="1"/>
          <p:nvPr/>
        </p:nvSpPr>
        <p:spPr>
          <a:xfrm>
            <a:off x="216025" y="1058833"/>
            <a:ext cx="2852063" cy="338554"/>
          </a:xfrm>
          <a:prstGeom prst="rect">
            <a:avLst/>
          </a:prstGeom>
          <a:noFill/>
        </p:spPr>
        <p:txBody>
          <a:bodyPr wrap="none" rtlCol="0">
            <a:spAutoFit/>
          </a:bodyPr>
          <a:lstStyle/>
          <a:p>
            <a:r>
              <a:rPr lang="zh-CN" altLang="en-US" sz="1600" b="1" dirty="0" smtClean="0">
                <a:latin typeface="微软雅黑" pitchFamily="34" charset="-122"/>
                <a:ea typeface="微软雅黑" pitchFamily="34" charset="-122"/>
              </a:rPr>
              <a:t>分为新页面和小浮窗两种形式</a:t>
            </a:r>
            <a:endParaRPr lang="zh-CN" altLang="en-US" sz="1600" b="1" dirty="0">
              <a:latin typeface="微软雅黑" pitchFamily="34" charset="-122"/>
              <a:ea typeface="微软雅黑" pitchFamily="34" charset="-122"/>
            </a:endParaRPr>
          </a:p>
        </p:txBody>
      </p:sp>
      <p:cxnSp>
        <p:nvCxnSpPr>
          <p:cNvPr id="32" name="形状 39"/>
          <p:cNvCxnSpPr>
            <a:stCxn id="23" idx="2"/>
          </p:cNvCxnSpPr>
          <p:nvPr/>
        </p:nvCxnSpPr>
        <p:spPr>
          <a:xfrm rot="16200000" flipH="1">
            <a:off x="6951116" y="5113384"/>
            <a:ext cx="275540" cy="408339"/>
          </a:xfrm>
          <a:prstGeom prst="bentConnector2">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 xmlns:p14="http://schemas.microsoft.com/office/powerpoint/2010/main" val="315277070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如何使用商桥</a:t>
            </a:r>
            <a:r>
              <a:rPr lang="en-US" altLang="zh-CN" dirty="0" smtClean="0"/>
              <a:t>-</a:t>
            </a:r>
            <a:r>
              <a:rPr lang="zh-CN" altLang="en-US" dirty="0" smtClean="0"/>
              <a:t>沟通窗口设置</a:t>
            </a:r>
            <a:endParaRPr lang="zh-CN" altLang="en-US" sz="1800" dirty="0"/>
          </a:p>
        </p:txBody>
      </p:sp>
      <p:sp>
        <p:nvSpPr>
          <p:cNvPr id="19" name="页脚占位符 1"/>
          <p:cNvSpPr>
            <a:spLocks noGrp="1"/>
          </p:cNvSpPr>
          <p:nvPr>
            <p:ph type="ftr" sz="quarter" idx="11"/>
          </p:nvPr>
        </p:nvSpPr>
        <p:spPr>
          <a:xfrm>
            <a:off x="3124200" y="6506544"/>
            <a:ext cx="2895600" cy="288000"/>
          </a:xfrm>
          <a:prstGeom prst="rect">
            <a:avLst/>
          </a:prstGeom>
        </p:spPr>
        <p:txBody>
          <a:bodyPr anchor="ctr"/>
          <a:lstStyle/>
          <a:p>
            <a:pPr algn="ctr"/>
            <a:r>
              <a:rPr lang="zh-CN" altLang="en-US" sz="1400" b="1" dirty="0" smtClean="0">
                <a:solidFill>
                  <a:schemeClr val="bg1"/>
                </a:solidFill>
                <a:latin typeface="微软雅黑" pitchFamily="34" charset="-122"/>
                <a:ea typeface="微软雅黑" pitchFamily="34" charset="-122"/>
              </a:rPr>
              <a:t>百度商桥</a:t>
            </a:r>
            <a:endParaRPr lang="zh-CN" altLang="en-US" sz="1400" b="1" dirty="0">
              <a:solidFill>
                <a:schemeClr val="bg1"/>
              </a:solidFill>
              <a:latin typeface="微软雅黑" pitchFamily="34" charset="-122"/>
              <a:ea typeface="微软雅黑" pitchFamily="34" charset="-122"/>
            </a:endParaRPr>
          </a:p>
        </p:txBody>
      </p:sp>
      <p:sp>
        <p:nvSpPr>
          <p:cNvPr id="22" name="灯片编号占位符 4"/>
          <p:cNvSpPr txBox="1">
            <a:spLocks/>
          </p:cNvSpPr>
          <p:nvPr/>
        </p:nvSpPr>
        <p:spPr>
          <a:xfrm>
            <a:off x="6838950" y="6459538"/>
            <a:ext cx="2133600" cy="365125"/>
          </a:xfrm>
          <a:prstGeom prst="rect">
            <a:avLst/>
          </a:prstGeom>
        </p:spPr>
        <p:txBody>
          <a:bodyPr anchor="ctr"/>
          <a:lstStyle/>
          <a:p>
            <a:pPr algn="r" fontAlgn="auto">
              <a:spcBef>
                <a:spcPts val="0"/>
              </a:spcBef>
              <a:spcAft>
                <a:spcPts val="0"/>
              </a:spcAft>
              <a:defRPr/>
            </a:pPr>
            <a:fld id="{157D729A-D8D0-4746-AB48-D44D9057A6C2}" type="slidenum">
              <a:rPr lang="zh-CN" altLang="en-US" sz="1200">
                <a:solidFill>
                  <a:schemeClr val="bg1"/>
                </a:solidFill>
                <a:latin typeface="+mn-lt"/>
                <a:ea typeface="+mn-ea"/>
              </a:rPr>
              <a:pPr algn="r" fontAlgn="auto">
                <a:spcBef>
                  <a:spcPts val="0"/>
                </a:spcBef>
                <a:spcAft>
                  <a:spcPts val="0"/>
                </a:spcAft>
                <a:defRPr/>
              </a:pPr>
              <a:t>31</a:t>
            </a:fld>
            <a:endParaRPr lang="zh-CN" altLang="en-US" sz="1200" dirty="0">
              <a:solidFill>
                <a:schemeClr val="bg1"/>
              </a:solidFill>
              <a:latin typeface="+mn-lt"/>
              <a:ea typeface="+mn-ea"/>
            </a:endParaRPr>
          </a:p>
        </p:txBody>
      </p:sp>
      <p:pic>
        <p:nvPicPr>
          <p:cNvPr id="1229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483768" y="980728"/>
            <a:ext cx="2758225" cy="25312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7" name="矩形标注 26"/>
          <p:cNvSpPr/>
          <p:nvPr/>
        </p:nvSpPr>
        <p:spPr>
          <a:xfrm>
            <a:off x="395536" y="1008577"/>
            <a:ext cx="1950445" cy="2420423"/>
          </a:xfrm>
          <a:prstGeom prst="wedgeRectCallout">
            <a:avLst>
              <a:gd name="adj1" fmla="val 66893"/>
              <a:gd name="adj2" fmla="val -26199"/>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zh-CN" altLang="en-US" sz="1400" b="1" dirty="0">
                <a:latin typeface="微软雅黑" pitchFamily="34" charset="-122"/>
                <a:ea typeface="微软雅黑" pitchFamily="34" charset="-122"/>
              </a:rPr>
              <a:t>侧边</a:t>
            </a:r>
            <a:r>
              <a:rPr lang="zh-CN" altLang="en-US" sz="1400" b="1" dirty="0" smtClean="0">
                <a:latin typeface="微软雅黑" pitchFamily="34" charset="-122"/>
                <a:ea typeface="微软雅黑" pitchFamily="34" charset="-122"/>
              </a:rPr>
              <a:t>栏</a:t>
            </a:r>
            <a:endParaRPr lang="en-US" altLang="zh-CN" sz="1400" b="1" dirty="0" smtClean="0">
              <a:latin typeface="微软雅黑" pitchFamily="34" charset="-122"/>
              <a:ea typeface="微软雅黑" pitchFamily="34" charset="-122"/>
            </a:endParaRPr>
          </a:p>
          <a:p>
            <a:pPr>
              <a:defRPr/>
            </a:pPr>
            <a:endParaRPr lang="en-US" altLang="zh-CN" sz="1400" b="1" dirty="0" smtClean="0">
              <a:latin typeface="微软雅黑" pitchFamily="34" charset="-122"/>
              <a:ea typeface="微软雅黑" pitchFamily="34" charset="-122"/>
            </a:endParaRPr>
          </a:p>
          <a:p>
            <a:pPr marL="171450" indent="-171450">
              <a:buFont typeface="Arial" pitchFamily="34" charset="0"/>
              <a:buChar char="•"/>
              <a:defRPr/>
            </a:pPr>
            <a:r>
              <a:rPr lang="zh-CN" altLang="en-US" sz="1200" dirty="0" smtClean="0">
                <a:latin typeface="微软雅黑" pitchFamily="34" charset="-122"/>
                <a:ea typeface="微软雅黑" pitchFamily="34" charset="-122"/>
              </a:rPr>
              <a:t>可上传最多</a:t>
            </a:r>
            <a:r>
              <a:rPr lang="en-US" altLang="zh-CN" sz="1200" dirty="0" smtClean="0">
                <a:latin typeface="微软雅黑" pitchFamily="34" charset="-122"/>
                <a:ea typeface="微软雅黑" pitchFamily="34" charset="-122"/>
              </a:rPr>
              <a:t>3</a:t>
            </a:r>
            <a:r>
              <a:rPr lang="zh-CN" altLang="en-US" sz="1200" dirty="0" smtClean="0">
                <a:latin typeface="微软雅黑" pitchFamily="34" charset="-122"/>
                <a:ea typeface="微软雅黑" pitchFamily="34" charset="-122"/>
              </a:rPr>
              <a:t>张图片轮显，可为每张图片设链接，帮助您展示产品和促销活动</a:t>
            </a:r>
            <a:endParaRPr lang="en-US" altLang="zh-CN" sz="1200" dirty="0" smtClean="0">
              <a:latin typeface="微软雅黑" pitchFamily="34" charset="-122"/>
              <a:ea typeface="微软雅黑" pitchFamily="34" charset="-122"/>
            </a:endParaRPr>
          </a:p>
          <a:p>
            <a:pPr marL="171450" indent="-171450">
              <a:buFont typeface="Arial" pitchFamily="34" charset="0"/>
              <a:buChar char="•"/>
              <a:defRPr/>
            </a:pPr>
            <a:endParaRPr lang="en-US" altLang="zh-CN" sz="1200" dirty="0" smtClean="0">
              <a:latin typeface="微软雅黑" pitchFamily="34" charset="-122"/>
              <a:ea typeface="微软雅黑" pitchFamily="34" charset="-122"/>
            </a:endParaRPr>
          </a:p>
          <a:p>
            <a:pPr marL="171450" indent="-171450">
              <a:buFont typeface="Arial" pitchFamily="34" charset="0"/>
              <a:buChar char="•"/>
              <a:defRPr/>
            </a:pPr>
            <a:r>
              <a:rPr lang="zh-CN" altLang="en-US" sz="1200" dirty="0">
                <a:latin typeface="微软雅黑" pitchFamily="34" charset="-122"/>
                <a:ea typeface="微软雅黑" pitchFamily="34" charset="-122"/>
              </a:rPr>
              <a:t>介绍文字可改字体、字号和</a:t>
            </a:r>
            <a:r>
              <a:rPr lang="zh-CN" altLang="en-US" sz="1200" dirty="0" smtClean="0">
                <a:latin typeface="微软雅黑" pitchFamily="34" charset="-122"/>
                <a:ea typeface="微软雅黑" pitchFamily="34" charset="-122"/>
              </a:rPr>
              <a:t>颜色</a:t>
            </a:r>
            <a:endParaRPr lang="zh-CN" altLang="en-US" sz="1050" dirty="0">
              <a:latin typeface="微软雅黑" pitchFamily="34" charset="-122"/>
              <a:ea typeface="微软雅黑" pitchFamily="34" charset="-122"/>
            </a:endParaRPr>
          </a:p>
        </p:txBody>
      </p:sp>
      <p:pic>
        <p:nvPicPr>
          <p:cNvPr id="12291"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301738" y="1224602"/>
            <a:ext cx="3074423" cy="16199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2292" name="Picture 4"/>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539986" y="3717032"/>
            <a:ext cx="3062783" cy="24545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1" name="矩形标注 30"/>
          <p:cNvSpPr/>
          <p:nvPr/>
        </p:nvSpPr>
        <p:spPr>
          <a:xfrm>
            <a:off x="395536" y="3645024"/>
            <a:ext cx="1950445" cy="1005189"/>
          </a:xfrm>
          <a:prstGeom prst="wedgeRectCallout">
            <a:avLst>
              <a:gd name="adj1" fmla="val 66893"/>
              <a:gd name="adj2" fmla="val -26199"/>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zh-CN" altLang="en-US" sz="1400" b="1" dirty="0" smtClean="0">
                <a:latin typeface="微软雅黑" pitchFamily="34" charset="-122"/>
                <a:ea typeface="微软雅黑" pitchFamily="34" charset="-122"/>
              </a:rPr>
              <a:t>窗口颜色</a:t>
            </a:r>
            <a:endParaRPr lang="en-US" altLang="zh-CN" sz="1400" b="1" dirty="0" smtClean="0">
              <a:latin typeface="微软雅黑" pitchFamily="34" charset="-122"/>
              <a:ea typeface="微软雅黑" pitchFamily="34" charset="-122"/>
            </a:endParaRPr>
          </a:p>
          <a:p>
            <a:pPr>
              <a:defRPr/>
            </a:pPr>
            <a:r>
              <a:rPr lang="zh-CN" altLang="en-US" sz="1200" dirty="0">
                <a:latin typeface="微软雅黑" pitchFamily="34" charset="-122"/>
                <a:ea typeface="微软雅黑" pitchFamily="34" charset="-122"/>
              </a:rPr>
              <a:t>可以在这里</a:t>
            </a:r>
            <a:r>
              <a:rPr lang="zh-CN" altLang="en-US" sz="1200" dirty="0" smtClean="0">
                <a:latin typeface="微软雅黑" pitchFamily="34" charset="-122"/>
                <a:ea typeface="微软雅黑" pitchFamily="34" charset="-122"/>
              </a:rPr>
              <a:t>设置</a:t>
            </a:r>
            <a:r>
              <a:rPr lang="zh-CN" altLang="en-US" sz="1200" dirty="0">
                <a:latin typeface="微软雅黑" pitchFamily="34" charset="-122"/>
                <a:ea typeface="微软雅黑" pitchFamily="34" charset="-122"/>
              </a:rPr>
              <a:t>沟通</a:t>
            </a:r>
            <a:r>
              <a:rPr lang="zh-CN" altLang="en-US" sz="1200" dirty="0" smtClean="0">
                <a:latin typeface="微软雅黑" pitchFamily="34" charset="-122"/>
                <a:ea typeface="微软雅黑" pitchFamily="34" charset="-122"/>
              </a:rPr>
              <a:t>窗口的边框颜色</a:t>
            </a:r>
            <a:endParaRPr lang="zh-CN" altLang="en-US" sz="1200" dirty="0">
              <a:latin typeface="微软雅黑" pitchFamily="34" charset="-122"/>
              <a:ea typeface="微软雅黑" pitchFamily="34" charset="-122"/>
            </a:endParaRPr>
          </a:p>
        </p:txBody>
      </p:sp>
      <p:pic>
        <p:nvPicPr>
          <p:cNvPr id="12293" name="Picture 5"/>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5890802" y="4149080"/>
            <a:ext cx="946338" cy="665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2294" name="Picture 6"/>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6948264" y="4149080"/>
            <a:ext cx="946668" cy="665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2295" name="Picture 7"/>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8032948" y="4163525"/>
            <a:ext cx="931540" cy="6512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34" name="直接箭头连接符 33"/>
          <p:cNvCxnSpPr/>
          <p:nvPr/>
        </p:nvCxnSpPr>
        <p:spPr>
          <a:xfrm>
            <a:off x="5301738" y="4481912"/>
            <a:ext cx="57353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6" name="矩形 17"/>
          <p:cNvSpPr>
            <a:spLocks noChangeArrowheads="1"/>
          </p:cNvSpPr>
          <p:nvPr/>
        </p:nvSpPr>
        <p:spPr bwMode="auto">
          <a:xfrm>
            <a:off x="5890802" y="3848320"/>
            <a:ext cx="560455" cy="276999"/>
          </a:xfrm>
          <a:prstGeom prst="rect">
            <a:avLst/>
          </a:prstGeom>
          <a:noFill/>
          <a:ln w="9525">
            <a:noFill/>
            <a:miter lim="800000"/>
            <a:headEnd/>
            <a:tailEnd/>
          </a:ln>
        </p:spPr>
        <p:txBody>
          <a:bodyPr wrap="square">
            <a:spAutoFit/>
          </a:bodyPr>
          <a:lstStyle/>
          <a:p>
            <a:r>
              <a:rPr lang="zh-CN" altLang="en-US" sz="1200" dirty="0" smtClean="0">
                <a:latin typeface="微软雅黑" pitchFamily="34" charset="-122"/>
                <a:ea typeface="微软雅黑" pitchFamily="34" charset="-122"/>
              </a:rPr>
              <a:t>红色</a:t>
            </a:r>
            <a:endParaRPr lang="zh-CN" altLang="en-US" sz="1200" dirty="0">
              <a:latin typeface="微软雅黑" pitchFamily="34" charset="-122"/>
              <a:ea typeface="微软雅黑" pitchFamily="34" charset="-122"/>
            </a:endParaRPr>
          </a:p>
        </p:txBody>
      </p:sp>
      <p:sp>
        <p:nvSpPr>
          <p:cNvPr id="37" name="矩形 17"/>
          <p:cNvSpPr>
            <a:spLocks noChangeArrowheads="1"/>
          </p:cNvSpPr>
          <p:nvPr/>
        </p:nvSpPr>
        <p:spPr bwMode="auto">
          <a:xfrm>
            <a:off x="6948264" y="3848320"/>
            <a:ext cx="560455" cy="276999"/>
          </a:xfrm>
          <a:prstGeom prst="rect">
            <a:avLst/>
          </a:prstGeom>
          <a:noFill/>
          <a:ln w="9525">
            <a:noFill/>
            <a:miter lim="800000"/>
            <a:headEnd/>
            <a:tailEnd/>
          </a:ln>
        </p:spPr>
        <p:txBody>
          <a:bodyPr wrap="square">
            <a:spAutoFit/>
          </a:bodyPr>
          <a:lstStyle/>
          <a:p>
            <a:r>
              <a:rPr lang="zh-CN" altLang="en-US" sz="1200" dirty="0">
                <a:latin typeface="微软雅黑" pitchFamily="34" charset="-122"/>
                <a:ea typeface="微软雅黑" pitchFamily="34" charset="-122"/>
              </a:rPr>
              <a:t>绿</a:t>
            </a:r>
            <a:r>
              <a:rPr lang="zh-CN" altLang="en-US" sz="1200" dirty="0" smtClean="0">
                <a:latin typeface="微软雅黑" pitchFamily="34" charset="-122"/>
                <a:ea typeface="微软雅黑" pitchFamily="34" charset="-122"/>
              </a:rPr>
              <a:t>色</a:t>
            </a:r>
            <a:endParaRPr lang="zh-CN" altLang="en-US" sz="1200" dirty="0">
              <a:latin typeface="微软雅黑" pitchFamily="34" charset="-122"/>
              <a:ea typeface="微软雅黑" pitchFamily="34" charset="-122"/>
            </a:endParaRPr>
          </a:p>
        </p:txBody>
      </p:sp>
      <p:sp>
        <p:nvSpPr>
          <p:cNvPr id="38" name="矩形 17"/>
          <p:cNvSpPr>
            <a:spLocks noChangeArrowheads="1"/>
          </p:cNvSpPr>
          <p:nvPr/>
        </p:nvSpPr>
        <p:spPr bwMode="auto">
          <a:xfrm>
            <a:off x="8032948" y="3848320"/>
            <a:ext cx="560455" cy="276999"/>
          </a:xfrm>
          <a:prstGeom prst="rect">
            <a:avLst/>
          </a:prstGeom>
          <a:noFill/>
          <a:ln w="9525">
            <a:noFill/>
            <a:miter lim="800000"/>
            <a:headEnd/>
            <a:tailEnd/>
          </a:ln>
        </p:spPr>
        <p:txBody>
          <a:bodyPr wrap="square">
            <a:spAutoFit/>
          </a:bodyPr>
          <a:lstStyle/>
          <a:p>
            <a:r>
              <a:rPr lang="zh-CN" altLang="en-US" sz="1200" dirty="0">
                <a:latin typeface="微软雅黑" pitchFamily="34" charset="-122"/>
                <a:ea typeface="微软雅黑" pitchFamily="34" charset="-122"/>
              </a:rPr>
              <a:t>蓝</a:t>
            </a:r>
            <a:r>
              <a:rPr lang="zh-CN" altLang="en-US" sz="1200" dirty="0" smtClean="0">
                <a:latin typeface="微软雅黑" pitchFamily="34" charset="-122"/>
                <a:ea typeface="微软雅黑" pitchFamily="34" charset="-122"/>
              </a:rPr>
              <a:t>色</a:t>
            </a:r>
            <a:endParaRPr lang="zh-CN" altLang="en-US" sz="1200" dirty="0">
              <a:latin typeface="微软雅黑" pitchFamily="34" charset="-122"/>
              <a:ea typeface="微软雅黑" pitchFamily="34" charset="-122"/>
            </a:endParaRPr>
          </a:p>
        </p:txBody>
      </p:sp>
      <p:sp>
        <p:nvSpPr>
          <p:cNvPr id="39" name="矩形标注 38"/>
          <p:cNvSpPr/>
          <p:nvPr/>
        </p:nvSpPr>
        <p:spPr>
          <a:xfrm>
            <a:off x="395536" y="4941168"/>
            <a:ext cx="1950445" cy="1302345"/>
          </a:xfrm>
          <a:prstGeom prst="wedgeRectCallout">
            <a:avLst>
              <a:gd name="adj1" fmla="val 60471"/>
              <a:gd name="adj2" fmla="val -2331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zh-CN" altLang="en-US" sz="1400" b="1" dirty="0" smtClean="0">
                <a:latin typeface="微软雅黑" pitchFamily="34" charset="-122"/>
                <a:ea typeface="微软雅黑" pitchFamily="34" charset="-122"/>
              </a:rPr>
              <a:t>聊天名显示</a:t>
            </a:r>
            <a:endParaRPr lang="en-US" altLang="zh-CN" sz="1400" b="1" dirty="0" smtClean="0">
              <a:latin typeface="微软雅黑" pitchFamily="34" charset="-122"/>
              <a:ea typeface="微软雅黑" pitchFamily="34" charset="-122"/>
            </a:endParaRPr>
          </a:p>
          <a:p>
            <a:pPr>
              <a:defRPr/>
            </a:pPr>
            <a:r>
              <a:rPr lang="zh-CN" altLang="en-US" sz="1200" dirty="0">
                <a:latin typeface="微软雅黑" pitchFamily="34" charset="-122"/>
                <a:ea typeface="微软雅黑" pitchFamily="34" charset="-122"/>
              </a:rPr>
              <a:t>可以设置网站访客沟通时看到的客服名称；</a:t>
            </a:r>
            <a:br>
              <a:rPr lang="zh-CN" altLang="en-US" sz="1200" dirty="0">
                <a:latin typeface="微软雅黑" pitchFamily="34" charset="-122"/>
                <a:ea typeface="微软雅黑" pitchFamily="34" charset="-122"/>
              </a:rPr>
            </a:br>
            <a:r>
              <a:rPr lang="zh-CN" altLang="en-US" sz="1200" dirty="0">
                <a:latin typeface="微软雅黑" pitchFamily="34" charset="-122"/>
                <a:ea typeface="微软雅黑" pitchFamily="34" charset="-122"/>
              </a:rPr>
              <a:t>除了选择已设置好的公司名、分组名、客</a:t>
            </a:r>
            <a:r>
              <a:rPr lang="zh-CN" altLang="en-US" sz="1200" dirty="0" smtClean="0">
                <a:latin typeface="微软雅黑" pitchFamily="34" charset="-122"/>
                <a:ea typeface="微软雅黑" pitchFamily="34" charset="-122"/>
              </a:rPr>
              <a:t>服昵称</a:t>
            </a:r>
            <a:r>
              <a:rPr lang="zh-CN" altLang="en-US" sz="1200" dirty="0">
                <a:latin typeface="微软雅黑" pitchFamily="34" charset="-122"/>
                <a:ea typeface="微软雅黑" pitchFamily="34" charset="-122"/>
              </a:rPr>
              <a:t>，还可以自定义显示名称</a:t>
            </a:r>
          </a:p>
        </p:txBody>
      </p:sp>
      <p:pic>
        <p:nvPicPr>
          <p:cNvPr id="12296" name="Picture 8"/>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7038050" y="5157192"/>
            <a:ext cx="1782687" cy="123961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4" name="矩形标注 43"/>
          <p:cNvSpPr/>
          <p:nvPr/>
        </p:nvSpPr>
        <p:spPr>
          <a:xfrm>
            <a:off x="5479954" y="5308383"/>
            <a:ext cx="1756342" cy="711357"/>
          </a:xfrm>
          <a:prstGeom prst="wedgeRectCallout">
            <a:avLst>
              <a:gd name="adj1" fmla="val 60471"/>
              <a:gd name="adj2" fmla="val -2331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zh-CN" altLang="en-US" sz="1400" b="1" dirty="0">
                <a:latin typeface="微软雅黑" pitchFamily="34" charset="-122"/>
                <a:ea typeface="微软雅黑" pitchFamily="34" charset="-122"/>
              </a:rPr>
              <a:t>预</a:t>
            </a:r>
            <a:r>
              <a:rPr lang="zh-CN" altLang="en-US" sz="1400" b="1" dirty="0" smtClean="0">
                <a:latin typeface="微软雅黑" pitchFamily="34" charset="-122"/>
                <a:ea typeface="微软雅黑" pitchFamily="34" charset="-122"/>
              </a:rPr>
              <a:t>览</a:t>
            </a:r>
          </a:p>
          <a:p>
            <a:pPr>
              <a:defRPr/>
            </a:pPr>
            <a:r>
              <a:rPr lang="zh-CN" altLang="en-US" sz="1200" dirty="0">
                <a:latin typeface="微软雅黑" pitchFamily="34" charset="-122"/>
                <a:ea typeface="微软雅黑" pitchFamily="34" charset="-122"/>
              </a:rPr>
              <a:t>可以通过缩略图调整预览区域</a:t>
            </a:r>
          </a:p>
        </p:txBody>
      </p:sp>
    </p:spTree>
    <p:extLst>
      <p:ext uri="{BB962C8B-B14F-4D97-AF65-F5344CB8AC3E}">
        <p14:creationId xmlns="" xmlns:p14="http://schemas.microsoft.com/office/powerpoint/2010/main" val="15220890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06660" y="3717032"/>
            <a:ext cx="6265890" cy="26642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smtClean="0"/>
              <a:t>如何使用商桥</a:t>
            </a:r>
            <a:r>
              <a:rPr lang="en-US" altLang="zh-CN" dirty="0" smtClean="0"/>
              <a:t>-</a:t>
            </a:r>
            <a:r>
              <a:rPr lang="zh-CN" altLang="en-US" dirty="0" smtClean="0"/>
              <a:t>沟通窗口设置</a:t>
            </a:r>
            <a:endParaRPr lang="zh-CN" altLang="en-US" sz="1800" dirty="0"/>
          </a:p>
        </p:txBody>
      </p:sp>
      <p:sp>
        <p:nvSpPr>
          <p:cNvPr id="19" name="页脚占位符 1"/>
          <p:cNvSpPr>
            <a:spLocks noGrp="1"/>
          </p:cNvSpPr>
          <p:nvPr>
            <p:ph type="ftr" sz="quarter" idx="11"/>
          </p:nvPr>
        </p:nvSpPr>
        <p:spPr>
          <a:xfrm>
            <a:off x="3124200" y="6506544"/>
            <a:ext cx="2895600" cy="288000"/>
          </a:xfrm>
          <a:prstGeom prst="rect">
            <a:avLst/>
          </a:prstGeom>
        </p:spPr>
        <p:txBody>
          <a:bodyPr anchor="ctr"/>
          <a:lstStyle/>
          <a:p>
            <a:pPr algn="ctr"/>
            <a:r>
              <a:rPr lang="zh-CN" altLang="en-US" sz="1400" b="1" dirty="0" smtClean="0">
                <a:solidFill>
                  <a:schemeClr val="bg1"/>
                </a:solidFill>
                <a:latin typeface="微软雅黑" pitchFamily="34" charset="-122"/>
                <a:ea typeface="微软雅黑" pitchFamily="34" charset="-122"/>
              </a:rPr>
              <a:t>百度商桥</a:t>
            </a:r>
            <a:endParaRPr lang="zh-CN" altLang="en-US" sz="1400" b="1" dirty="0">
              <a:solidFill>
                <a:schemeClr val="bg1"/>
              </a:solidFill>
              <a:latin typeface="微软雅黑" pitchFamily="34" charset="-122"/>
              <a:ea typeface="微软雅黑" pitchFamily="34" charset="-122"/>
            </a:endParaRPr>
          </a:p>
        </p:txBody>
      </p:sp>
      <p:sp>
        <p:nvSpPr>
          <p:cNvPr id="22" name="灯片编号占位符 4"/>
          <p:cNvSpPr txBox="1">
            <a:spLocks/>
          </p:cNvSpPr>
          <p:nvPr/>
        </p:nvSpPr>
        <p:spPr>
          <a:xfrm>
            <a:off x="6838950" y="6459538"/>
            <a:ext cx="2133600" cy="365125"/>
          </a:xfrm>
          <a:prstGeom prst="rect">
            <a:avLst/>
          </a:prstGeom>
        </p:spPr>
        <p:txBody>
          <a:bodyPr anchor="ctr"/>
          <a:lstStyle/>
          <a:p>
            <a:pPr algn="r" fontAlgn="auto">
              <a:spcBef>
                <a:spcPts val="0"/>
              </a:spcBef>
              <a:spcAft>
                <a:spcPts val="0"/>
              </a:spcAft>
              <a:defRPr/>
            </a:pPr>
            <a:fld id="{157D729A-D8D0-4746-AB48-D44D9057A6C2}" type="slidenum">
              <a:rPr lang="zh-CN" altLang="en-US" sz="1200">
                <a:solidFill>
                  <a:schemeClr val="bg1"/>
                </a:solidFill>
                <a:latin typeface="+mn-lt"/>
                <a:ea typeface="+mn-ea"/>
              </a:rPr>
              <a:pPr algn="r" fontAlgn="auto">
                <a:spcBef>
                  <a:spcPts val="0"/>
                </a:spcBef>
                <a:spcAft>
                  <a:spcPts val="0"/>
                </a:spcAft>
                <a:defRPr/>
              </a:pPr>
              <a:t>32</a:t>
            </a:fld>
            <a:endParaRPr lang="zh-CN" altLang="en-US" sz="1200" dirty="0">
              <a:solidFill>
                <a:schemeClr val="bg1"/>
              </a:solidFill>
              <a:latin typeface="+mn-lt"/>
              <a:ea typeface="+mn-ea"/>
            </a:endParaRPr>
          </a:p>
        </p:txBody>
      </p:sp>
      <p:pic>
        <p:nvPicPr>
          <p:cNvPr id="307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706660" y="1052736"/>
            <a:ext cx="3809556" cy="25202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3" name="矩形标注 22"/>
          <p:cNvSpPr/>
          <p:nvPr/>
        </p:nvSpPr>
        <p:spPr>
          <a:xfrm>
            <a:off x="271364" y="1194152"/>
            <a:ext cx="2267297" cy="307777"/>
          </a:xfrm>
          <a:prstGeom prst="wedgeRectCallout">
            <a:avLst>
              <a:gd name="adj1" fmla="val 61260"/>
              <a:gd name="adj2" fmla="val 32182"/>
            </a:avLst>
          </a:prstGeom>
          <a:solidFill>
            <a:schemeClr val="accent5"/>
          </a:solidFill>
        </p:spPr>
        <p:txBody>
          <a:bodyPr wrap="square">
            <a:spAutoFit/>
          </a:bodyPr>
          <a:lstStyle/>
          <a:p>
            <a:pPr>
              <a:defRPr/>
            </a:pPr>
            <a:r>
              <a:rPr lang="zh-CN" altLang="en-US" sz="1400" b="1" dirty="0" smtClean="0">
                <a:solidFill>
                  <a:schemeClr val="bg1"/>
                </a:solidFill>
                <a:latin typeface="微软雅黑" pitchFamily="34" charset="-122"/>
                <a:ea typeface="微软雅黑" pitchFamily="34" charset="-122"/>
              </a:rPr>
              <a:t>在类型中选择小浮窗</a:t>
            </a:r>
            <a:endParaRPr lang="en-US" altLang="zh-CN" sz="1400" b="1" dirty="0">
              <a:solidFill>
                <a:schemeClr val="bg1"/>
              </a:solidFill>
              <a:latin typeface="微软雅黑" pitchFamily="34" charset="-122"/>
              <a:ea typeface="微软雅黑" pitchFamily="34" charset="-122"/>
            </a:endParaRPr>
          </a:p>
        </p:txBody>
      </p:sp>
      <p:grpSp>
        <p:nvGrpSpPr>
          <p:cNvPr id="3" name="组合 2"/>
          <p:cNvGrpSpPr/>
          <p:nvPr/>
        </p:nvGrpSpPr>
        <p:grpSpPr>
          <a:xfrm>
            <a:off x="4193926" y="4360711"/>
            <a:ext cx="4519751" cy="1948609"/>
            <a:chOff x="2518556" y="3399008"/>
            <a:chExt cx="6393968" cy="2756643"/>
          </a:xfrm>
        </p:grpSpPr>
        <p:grpSp>
          <p:nvGrpSpPr>
            <p:cNvPr id="30" name="组合 29"/>
            <p:cNvGrpSpPr/>
            <p:nvPr/>
          </p:nvGrpSpPr>
          <p:grpSpPr>
            <a:xfrm>
              <a:off x="2518556" y="3399008"/>
              <a:ext cx="3997660" cy="2665106"/>
              <a:chOff x="4335932" y="2256351"/>
              <a:chExt cx="3997660" cy="2665106"/>
            </a:xfrm>
          </p:grpSpPr>
          <p:pic>
            <p:nvPicPr>
              <p:cNvPr id="32" name="Picture 3" descr="D:\Backup\我的文档\My Pictures\websites\yipori.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335933" y="2256351"/>
                <a:ext cx="3997659" cy="2665106"/>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矩形 32"/>
              <p:cNvSpPr/>
              <p:nvPr/>
            </p:nvSpPr>
            <p:spPr>
              <a:xfrm>
                <a:off x="4335932" y="2256351"/>
                <a:ext cx="3997659" cy="2665106"/>
              </a:xfrm>
              <a:prstGeom prst="rect">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矩形 34"/>
            <p:cNvSpPr/>
            <p:nvPr/>
          </p:nvSpPr>
          <p:spPr>
            <a:xfrm>
              <a:off x="5528148" y="4905569"/>
              <a:ext cx="988068" cy="1224136"/>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Picture 2"/>
            <p:cNvPicPr>
              <a:picLocks noChangeAspect="1" noChangeArrowheads="1"/>
            </p:cNvPicPr>
            <p:nvPr/>
          </p:nvPicPr>
          <p:blipFill rotWithShape="1">
            <a:blip r:embed="rId4" cstate="print">
              <a:extLst>
                <a:ext uri="{28A0092B-C50C-407E-A947-70E740481C1C}">
                  <a14:useLocalDpi xmlns="" xmlns:a14="http://schemas.microsoft.com/office/drawing/2010/main" val="0"/>
                </a:ext>
              </a:extLst>
            </a:blip>
            <a:srcRect b="13650"/>
            <a:stretch/>
          </p:blipFill>
          <p:spPr bwMode="auto">
            <a:xfrm>
              <a:off x="5672164" y="5017880"/>
              <a:ext cx="762223" cy="10462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1" name="Picture 2"/>
            <p:cNvPicPr>
              <a:picLocks noChangeAspect="1" noChangeArrowheads="1"/>
            </p:cNvPicPr>
            <p:nvPr/>
          </p:nvPicPr>
          <p:blipFill rotWithShape="1">
            <a:blip r:embed="rId5" cstate="print">
              <a:extLst>
                <a:ext uri="{28A0092B-C50C-407E-A947-70E740481C1C}">
                  <a14:useLocalDpi xmlns="" xmlns:a14="http://schemas.microsoft.com/office/drawing/2010/main" val="0"/>
                </a:ext>
              </a:extLst>
            </a:blip>
            <a:srcRect b="13650"/>
            <a:stretch/>
          </p:blipFill>
          <p:spPr bwMode="auto">
            <a:xfrm>
              <a:off x="7040317" y="3585842"/>
              <a:ext cx="1872207" cy="256980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42" name="直接箭头连接符 41"/>
            <p:cNvCxnSpPr/>
            <p:nvPr/>
          </p:nvCxnSpPr>
          <p:spPr>
            <a:xfrm>
              <a:off x="6436748" y="5163187"/>
              <a:ext cx="603568"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5" name="TextBox 4"/>
          <p:cNvSpPr txBox="1"/>
          <p:nvPr/>
        </p:nvSpPr>
        <p:spPr>
          <a:xfrm>
            <a:off x="4600935" y="3940657"/>
            <a:ext cx="1935635" cy="353943"/>
          </a:xfrm>
          <a:prstGeom prst="rect">
            <a:avLst/>
          </a:prstGeom>
          <a:noFill/>
        </p:spPr>
        <p:txBody>
          <a:bodyPr wrap="square" rtlCol="0">
            <a:spAutoFit/>
          </a:bodyPr>
          <a:lstStyle/>
          <a:p>
            <a:pPr algn="r"/>
            <a:r>
              <a:rPr lang="zh-CN" altLang="en-US" b="1" dirty="0" smtClean="0">
                <a:solidFill>
                  <a:schemeClr val="tx1">
                    <a:lumMod val="65000"/>
                    <a:lumOff val="35000"/>
                  </a:schemeClr>
                </a:solidFill>
                <a:latin typeface="微软雅黑" pitchFamily="34" charset="-122"/>
                <a:ea typeface="微软雅黑" pitchFamily="34" charset="-122"/>
              </a:rPr>
              <a:t>设置后的效果</a:t>
            </a:r>
            <a:endParaRPr lang="zh-CN" altLang="en-US" b="1" dirty="0">
              <a:solidFill>
                <a:schemeClr val="tx1">
                  <a:lumMod val="65000"/>
                  <a:lumOff val="35000"/>
                </a:schemeClr>
              </a:solidFill>
              <a:latin typeface="微软雅黑" pitchFamily="34" charset="-122"/>
              <a:ea typeface="微软雅黑" pitchFamily="34" charset="-122"/>
            </a:endParaRPr>
          </a:p>
        </p:txBody>
      </p:sp>
      <p:sp>
        <p:nvSpPr>
          <p:cNvPr id="43" name="矩形标注 42"/>
          <p:cNvSpPr/>
          <p:nvPr/>
        </p:nvSpPr>
        <p:spPr>
          <a:xfrm>
            <a:off x="282824" y="1736675"/>
            <a:ext cx="2267297" cy="1077218"/>
          </a:xfrm>
          <a:prstGeom prst="wedgeRectCallout">
            <a:avLst>
              <a:gd name="adj1" fmla="val 64621"/>
              <a:gd name="adj2" fmla="val -33840"/>
            </a:avLst>
          </a:prstGeom>
          <a:solidFill>
            <a:schemeClr val="accent5"/>
          </a:solidFill>
        </p:spPr>
        <p:txBody>
          <a:bodyPr wrap="square">
            <a:spAutoFit/>
          </a:bodyPr>
          <a:lstStyle/>
          <a:p>
            <a:pPr>
              <a:defRPr/>
            </a:pPr>
            <a:endParaRPr lang="en-US" altLang="zh-CN" sz="1400" b="1" dirty="0" smtClean="0">
              <a:solidFill>
                <a:schemeClr val="bg1"/>
              </a:solidFill>
              <a:latin typeface="微软雅黑" pitchFamily="34" charset="-122"/>
              <a:ea typeface="微软雅黑" pitchFamily="34" charset="-122"/>
            </a:endParaRPr>
          </a:p>
          <a:p>
            <a:pPr>
              <a:defRPr/>
            </a:pPr>
            <a:r>
              <a:rPr lang="zh-CN" altLang="en-US" sz="1400" b="1" dirty="0" smtClean="0">
                <a:solidFill>
                  <a:schemeClr val="bg1"/>
                </a:solidFill>
                <a:latin typeface="微软雅黑" pitchFamily="34" charset="-122"/>
                <a:ea typeface="微软雅黑" pitchFamily="34" charset="-122"/>
              </a:rPr>
              <a:t>窗口颜色</a:t>
            </a:r>
            <a:endParaRPr lang="en-US" altLang="zh-CN" sz="1400" b="1" dirty="0" smtClean="0">
              <a:solidFill>
                <a:schemeClr val="bg1"/>
              </a:solidFill>
              <a:latin typeface="微软雅黑" pitchFamily="34" charset="-122"/>
              <a:ea typeface="微软雅黑" pitchFamily="34" charset="-122"/>
            </a:endParaRPr>
          </a:p>
          <a:p>
            <a:pPr>
              <a:defRPr/>
            </a:pPr>
            <a:r>
              <a:rPr lang="zh-CN" altLang="en-US" sz="1200" dirty="0" smtClean="0">
                <a:solidFill>
                  <a:schemeClr val="bg1"/>
                </a:solidFill>
                <a:latin typeface="微软雅黑" pitchFamily="34" charset="-122"/>
                <a:ea typeface="微软雅黑" pitchFamily="34" charset="-122"/>
              </a:rPr>
              <a:t>可以根据您网站的色调来选择小浮窗的颜色</a:t>
            </a:r>
            <a:endParaRPr lang="en-US" altLang="zh-CN" sz="1200" dirty="0" smtClean="0">
              <a:solidFill>
                <a:schemeClr val="bg1"/>
              </a:solidFill>
              <a:latin typeface="微软雅黑" pitchFamily="34" charset="-122"/>
              <a:ea typeface="微软雅黑" pitchFamily="34" charset="-122"/>
            </a:endParaRPr>
          </a:p>
          <a:p>
            <a:pPr>
              <a:defRPr/>
            </a:pPr>
            <a:endParaRPr lang="en-US" altLang="zh-CN" sz="1200" dirty="0">
              <a:solidFill>
                <a:schemeClr val="bg1"/>
              </a:solidFill>
              <a:latin typeface="微软雅黑" pitchFamily="34" charset="-122"/>
              <a:ea typeface="微软雅黑" pitchFamily="34" charset="-122"/>
            </a:endParaRPr>
          </a:p>
        </p:txBody>
      </p:sp>
      <p:sp>
        <p:nvSpPr>
          <p:cNvPr id="6" name="虚尾箭头 5"/>
          <p:cNvSpPr/>
          <p:nvPr/>
        </p:nvSpPr>
        <p:spPr>
          <a:xfrm rot="3097028">
            <a:off x="5517492" y="2710189"/>
            <a:ext cx="1224136" cy="1154097"/>
          </a:xfrm>
          <a:prstGeom prst="striped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516216" y="3861048"/>
            <a:ext cx="2456334" cy="461665"/>
          </a:xfrm>
          <a:prstGeom prst="rect">
            <a:avLst/>
          </a:prstGeom>
        </p:spPr>
        <p:txBody>
          <a:bodyPr wrap="square">
            <a:spAutoFit/>
          </a:bodyPr>
          <a:lstStyle/>
          <a:p>
            <a:r>
              <a:rPr lang="zh-CN" altLang="en-US" sz="1200" dirty="0">
                <a:latin typeface="微软雅黑" pitchFamily="34" charset="-122"/>
                <a:ea typeface="微软雅黑" pitchFamily="34" charset="-122"/>
              </a:rPr>
              <a:t>当访客点击咨询时</a:t>
            </a:r>
            <a:r>
              <a:rPr lang="zh-CN" altLang="en-US" sz="1200" dirty="0" smtClean="0">
                <a:latin typeface="微软雅黑" pitchFamily="34" charset="-122"/>
                <a:ea typeface="微软雅黑" pitchFamily="34" charset="-122"/>
              </a:rPr>
              <a:t>，可以在页面里内嵌的小浮窗中沟通。</a:t>
            </a:r>
            <a:endParaRPr lang="zh-CN" altLang="en-US" sz="1200" dirty="0"/>
          </a:p>
        </p:txBody>
      </p:sp>
    </p:spTree>
    <p:extLst>
      <p:ext uri="{BB962C8B-B14F-4D97-AF65-F5344CB8AC3E}">
        <p14:creationId xmlns="" xmlns:p14="http://schemas.microsoft.com/office/powerpoint/2010/main" val="34596787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97924" y="1074856"/>
            <a:ext cx="3826785" cy="2943119"/>
            <a:chOff x="2462336" y="983007"/>
            <a:chExt cx="6439669" cy="4952646"/>
          </a:xfrm>
        </p:grpSpPr>
        <p:pic>
          <p:nvPicPr>
            <p:cNvPr id="14339"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462336" y="983007"/>
              <a:ext cx="6439669" cy="495264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4340" name="Picture 4" descr="E:\[0.商桥3.0]\[迭代2-系统设置]\留言板UI\0925\留言板\炫彩型\thumbview\thumbview07.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190554" y="3706937"/>
              <a:ext cx="927100" cy="558800"/>
            </a:xfrm>
            <a:prstGeom prst="rect">
              <a:avLst/>
            </a:prstGeom>
            <a:noFill/>
            <a:extLst>
              <a:ext uri="{909E8E84-426E-40DD-AFC4-6F175D3DCCD1}">
                <a14:hiddenFill xmlns="" xmlns:a14="http://schemas.microsoft.com/office/drawing/2010/main">
                  <a:solidFill>
                    <a:srgbClr val="FFFFFF"/>
                  </a:solidFill>
                </a14:hiddenFill>
              </a:ext>
            </a:extLst>
          </p:spPr>
        </p:pic>
        <p:pic>
          <p:nvPicPr>
            <p:cNvPr id="14341" name="Picture 5" descr="E:\[0.商桥3.0]\[迭代2-系统设置]\留言板UI\0925\留言板\炫彩型\thumbview\thumbview08.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309717" y="4643858"/>
              <a:ext cx="927100" cy="558800"/>
            </a:xfrm>
            <a:prstGeom prst="rect">
              <a:avLst/>
            </a:prstGeom>
            <a:noFill/>
            <a:extLst>
              <a:ext uri="{909E8E84-426E-40DD-AFC4-6F175D3DCCD1}">
                <a14:hiddenFill xmlns="" xmlns:a14="http://schemas.microsoft.com/office/drawing/2010/main">
                  <a:solidFill>
                    <a:srgbClr val="FFFFFF"/>
                  </a:solidFill>
                </a14:hiddenFill>
              </a:ext>
            </a:extLst>
          </p:spPr>
        </p:pic>
        <p:pic>
          <p:nvPicPr>
            <p:cNvPr id="14342" name="Picture 6" descr="E:\[0.商桥3.0]\[迭代2-系统设置]\留言板UI\0925\留言板\炫彩型\thumbview\thumbview09.pn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5290567" y="4638972"/>
              <a:ext cx="927100" cy="558800"/>
            </a:xfrm>
            <a:prstGeom prst="rect">
              <a:avLst/>
            </a:prstGeom>
            <a:noFill/>
            <a:extLst>
              <a:ext uri="{909E8E84-426E-40DD-AFC4-6F175D3DCCD1}">
                <a14:hiddenFill xmlns="" xmlns:a14="http://schemas.microsoft.com/office/drawing/2010/main">
                  <a:solidFill>
                    <a:srgbClr val="FFFFFF"/>
                  </a:solidFill>
                </a14:hiddenFill>
              </a:ext>
            </a:extLst>
          </p:spPr>
        </p:pic>
        <p:pic>
          <p:nvPicPr>
            <p:cNvPr id="14343" name="Picture 7" descr="E:\[0.商桥3.0]\[迭代2-系统设置]\留言板UI\0925\留言板\炫彩型\thumbview\thumbview01.png"/>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4245868" y="4643611"/>
              <a:ext cx="927100" cy="558800"/>
            </a:xfrm>
            <a:prstGeom prst="rect">
              <a:avLst/>
            </a:prstGeom>
            <a:noFill/>
            <a:extLst>
              <a:ext uri="{909E8E84-426E-40DD-AFC4-6F175D3DCCD1}">
                <a14:hiddenFill xmlns="" xmlns:a14="http://schemas.microsoft.com/office/drawing/2010/main">
                  <a:solidFill>
                    <a:srgbClr val="FFFFFF"/>
                  </a:solidFill>
                </a14:hiddenFill>
              </a:ext>
            </a:extLst>
          </p:spPr>
        </p:pic>
        <p:pic>
          <p:nvPicPr>
            <p:cNvPr id="14344" name="Picture 8" descr="E:\[0.商桥3.0]\[迭代2-系统设置]\留言板UI\0925\留言板\炫彩型\thumbview\thumbview02.png"/>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3203847" y="4653136"/>
              <a:ext cx="927100" cy="558800"/>
            </a:xfrm>
            <a:prstGeom prst="rect">
              <a:avLst/>
            </a:prstGeom>
            <a:noFill/>
            <a:extLst>
              <a:ext uri="{909E8E84-426E-40DD-AFC4-6F175D3DCCD1}">
                <a14:hiddenFill xmlns="" xmlns:a14="http://schemas.microsoft.com/office/drawing/2010/main">
                  <a:solidFill>
                    <a:srgbClr val="FFFFFF"/>
                  </a:solidFill>
                </a14:hiddenFill>
              </a:ext>
            </a:extLst>
          </p:spPr>
        </p:pic>
        <p:pic>
          <p:nvPicPr>
            <p:cNvPr id="14345" name="Picture 9" descr="E:\[0.商桥3.0]\[迭代2-系统设置]\留言板UI\0925\留言板\炫彩型\thumbview\thumbview03.png"/>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7351737" y="3729755"/>
              <a:ext cx="927100" cy="558800"/>
            </a:xfrm>
            <a:prstGeom prst="rect">
              <a:avLst/>
            </a:prstGeom>
            <a:noFill/>
            <a:extLst>
              <a:ext uri="{909E8E84-426E-40DD-AFC4-6F175D3DCCD1}">
                <a14:hiddenFill xmlns="" xmlns:a14="http://schemas.microsoft.com/office/drawing/2010/main">
                  <a:solidFill>
                    <a:srgbClr val="FFFFFF"/>
                  </a:solidFill>
                </a14:hiddenFill>
              </a:ext>
            </a:extLst>
          </p:spPr>
        </p:pic>
        <p:pic>
          <p:nvPicPr>
            <p:cNvPr id="14346" name="Picture 10" descr="E:\[0.商桥3.0]\[迭代2-系统设置]\留言板UI\0925\留言板\炫彩型\thumbview\thumbview04.png"/>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6300192" y="3729755"/>
              <a:ext cx="927100" cy="558800"/>
            </a:xfrm>
            <a:prstGeom prst="rect">
              <a:avLst/>
            </a:prstGeom>
            <a:noFill/>
            <a:extLst>
              <a:ext uri="{909E8E84-426E-40DD-AFC4-6F175D3DCCD1}">
                <a14:hiddenFill xmlns="" xmlns:a14="http://schemas.microsoft.com/office/drawing/2010/main">
                  <a:solidFill>
                    <a:srgbClr val="FFFFFF"/>
                  </a:solidFill>
                </a14:hiddenFill>
              </a:ext>
            </a:extLst>
          </p:spPr>
        </p:pic>
        <p:pic>
          <p:nvPicPr>
            <p:cNvPr id="14347" name="Picture 11" descr="E:\[0.商桥3.0]\[迭代2-系统设置]\留言板UI\0925\留言板\炫彩型\thumbview\thumbview05.png"/>
            <p:cNvPicPr>
              <a:picLocks noChangeAspect="1" noChangeArrowheads="1"/>
            </p:cNvPicPr>
            <p:nvPr/>
          </p:nvPicPr>
          <p:blipFill>
            <a:blip r:embed="rId10" cstate="print">
              <a:extLst>
                <a:ext uri="{28A0092B-C50C-407E-A947-70E740481C1C}">
                  <a14:useLocalDpi xmlns="" xmlns:a14="http://schemas.microsoft.com/office/drawing/2010/main" val="0"/>
                </a:ext>
              </a:extLst>
            </a:blip>
            <a:srcRect/>
            <a:stretch>
              <a:fillRect/>
            </a:stretch>
          </p:blipFill>
          <p:spPr bwMode="auto">
            <a:xfrm>
              <a:off x="5282555" y="3706937"/>
              <a:ext cx="927100" cy="558800"/>
            </a:xfrm>
            <a:prstGeom prst="rect">
              <a:avLst/>
            </a:prstGeom>
            <a:noFill/>
            <a:extLst>
              <a:ext uri="{909E8E84-426E-40DD-AFC4-6F175D3DCCD1}">
                <a14:hiddenFill xmlns="" xmlns:a14="http://schemas.microsoft.com/office/drawing/2010/main">
                  <a:solidFill>
                    <a:srgbClr val="FFFFFF"/>
                  </a:solidFill>
                </a14:hiddenFill>
              </a:ext>
            </a:extLst>
          </p:spPr>
        </p:pic>
        <p:pic>
          <p:nvPicPr>
            <p:cNvPr id="14348" name="Picture 12" descr="E:\[0.商桥3.0]\[迭代2-系统设置]\留言板UI\0925\留言板\炫彩型\thumbview\thumbview06.png"/>
            <p:cNvPicPr>
              <a:picLocks noChangeAspect="1" noChangeArrowheads="1"/>
            </p:cNvPicPr>
            <p:nvPr/>
          </p:nvPicPr>
          <p:blipFill>
            <a:blip r:embed="rId11" cstate="print">
              <a:extLst>
                <a:ext uri="{28A0092B-C50C-407E-A947-70E740481C1C}">
                  <a14:useLocalDpi xmlns="" xmlns:a14="http://schemas.microsoft.com/office/drawing/2010/main" val="0"/>
                </a:ext>
              </a:extLst>
            </a:blip>
            <a:srcRect/>
            <a:stretch>
              <a:fillRect/>
            </a:stretch>
          </p:blipFill>
          <p:spPr bwMode="auto">
            <a:xfrm>
              <a:off x="4232575" y="3706936"/>
              <a:ext cx="927100" cy="558801"/>
            </a:xfrm>
            <a:prstGeom prst="rect">
              <a:avLst/>
            </a:prstGeom>
            <a:noFill/>
            <a:extLst>
              <a:ext uri="{909E8E84-426E-40DD-AFC4-6F175D3DCCD1}">
                <a14:hiddenFill xmlns="" xmlns:a14="http://schemas.microsoft.com/office/drawing/2010/main">
                  <a:solidFill>
                    <a:srgbClr val="FFFFFF"/>
                  </a:solidFill>
                </a14:hiddenFill>
              </a:ext>
            </a:extLst>
          </p:spPr>
        </p:pic>
        <p:sp>
          <p:nvSpPr>
            <p:cNvPr id="46" name="矩形 45"/>
            <p:cNvSpPr/>
            <p:nvPr/>
          </p:nvSpPr>
          <p:spPr>
            <a:xfrm>
              <a:off x="7347969" y="4628479"/>
              <a:ext cx="927100" cy="5739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endParaRPr lang="zh-CN" altLang="en-US" sz="1050" dirty="0">
                <a:latin typeface="微软雅黑" pitchFamily="34" charset="-122"/>
                <a:ea typeface="微软雅黑" pitchFamily="34" charset="-122"/>
              </a:endParaRPr>
            </a:p>
          </p:txBody>
        </p:sp>
        <p:pic>
          <p:nvPicPr>
            <p:cNvPr id="14349" name="Picture 13"/>
            <p:cNvPicPr>
              <a:picLocks noChangeAspect="1" noChangeArrowheads="1"/>
            </p:cNvPicPr>
            <p:nvPr/>
          </p:nvPicPr>
          <p:blipFill>
            <a:blip r:embed="rId12" cstate="print">
              <a:extLst>
                <a:ext uri="{28A0092B-C50C-407E-A947-70E740481C1C}">
                  <a14:useLocalDpi xmlns="" xmlns:a14="http://schemas.microsoft.com/office/drawing/2010/main" val="0"/>
                </a:ext>
              </a:extLst>
            </a:blip>
            <a:srcRect/>
            <a:stretch>
              <a:fillRect/>
            </a:stretch>
          </p:blipFill>
          <p:spPr bwMode="auto">
            <a:xfrm>
              <a:off x="3156223" y="4315117"/>
              <a:ext cx="5162550" cy="19400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8" name="Picture 13"/>
            <p:cNvPicPr>
              <a:picLocks noChangeAspect="1" noChangeArrowheads="1"/>
            </p:cNvPicPr>
            <p:nvPr/>
          </p:nvPicPr>
          <p:blipFill>
            <a:blip r:embed="rId12" cstate="print">
              <a:extLst>
                <a:ext uri="{28A0092B-C50C-407E-A947-70E740481C1C}">
                  <a14:useLocalDpi xmlns="" xmlns:a14="http://schemas.microsoft.com/office/drawing/2010/main" val="0"/>
                </a:ext>
              </a:extLst>
            </a:blip>
            <a:srcRect/>
            <a:stretch>
              <a:fillRect/>
            </a:stretch>
          </p:blipFill>
          <p:spPr bwMode="auto">
            <a:xfrm>
              <a:off x="3156223" y="5242554"/>
              <a:ext cx="5162550" cy="19400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sp>
        <p:nvSpPr>
          <p:cNvPr id="2" name="标题 1"/>
          <p:cNvSpPr>
            <a:spLocks noGrp="1"/>
          </p:cNvSpPr>
          <p:nvPr>
            <p:ph type="title"/>
          </p:nvPr>
        </p:nvSpPr>
        <p:spPr/>
        <p:txBody>
          <a:bodyPr/>
          <a:lstStyle/>
          <a:p>
            <a:r>
              <a:rPr lang="zh-CN" altLang="en-US" dirty="0" smtClean="0"/>
              <a:t>如何使用商桥</a:t>
            </a:r>
            <a:r>
              <a:rPr lang="en-US" altLang="zh-CN" dirty="0" smtClean="0"/>
              <a:t>-</a:t>
            </a:r>
            <a:r>
              <a:rPr lang="zh-CN" altLang="en-US" dirty="0" smtClean="0"/>
              <a:t>留言板设置</a:t>
            </a:r>
            <a:endParaRPr lang="zh-CN" altLang="en-US" sz="1800" dirty="0"/>
          </a:p>
        </p:txBody>
      </p:sp>
      <p:sp>
        <p:nvSpPr>
          <p:cNvPr id="19" name="页脚占位符 1"/>
          <p:cNvSpPr>
            <a:spLocks noGrp="1"/>
          </p:cNvSpPr>
          <p:nvPr>
            <p:ph type="ftr" sz="quarter" idx="11"/>
          </p:nvPr>
        </p:nvSpPr>
        <p:spPr>
          <a:xfrm>
            <a:off x="3124200" y="6506544"/>
            <a:ext cx="2895600" cy="288000"/>
          </a:xfrm>
          <a:prstGeom prst="rect">
            <a:avLst/>
          </a:prstGeom>
        </p:spPr>
        <p:txBody>
          <a:bodyPr anchor="ctr"/>
          <a:lstStyle/>
          <a:p>
            <a:pPr algn="ctr"/>
            <a:r>
              <a:rPr lang="zh-CN" altLang="en-US" sz="1400" b="1" dirty="0" smtClean="0">
                <a:solidFill>
                  <a:schemeClr val="bg1"/>
                </a:solidFill>
                <a:latin typeface="微软雅黑" pitchFamily="34" charset="-122"/>
                <a:ea typeface="微软雅黑" pitchFamily="34" charset="-122"/>
              </a:rPr>
              <a:t>百度商桥</a:t>
            </a:r>
            <a:endParaRPr lang="zh-CN" altLang="en-US" sz="1400" b="1" dirty="0">
              <a:solidFill>
                <a:schemeClr val="bg1"/>
              </a:solidFill>
              <a:latin typeface="微软雅黑" pitchFamily="34" charset="-122"/>
              <a:ea typeface="微软雅黑" pitchFamily="34" charset="-122"/>
            </a:endParaRPr>
          </a:p>
        </p:txBody>
      </p:sp>
      <p:sp>
        <p:nvSpPr>
          <p:cNvPr id="22" name="灯片编号占位符 4"/>
          <p:cNvSpPr txBox="1">
            <a:spLocks/>
          </p:cNvSpPr>
          <p:nvPr/>
        </p:nvSpPr>
        <p:spPr>
          <a:xfrm>
            <a:off x="6838950" y="6459538"/>
            <a:ext cx="2133600" cy="365125"/>
          </a:xfrm>
          <a:prstGeom prst="rect">
            <a:avLst/>
          </a:prstGeom>
        </p:spPr>
        <p:txBody>
          <a:bodyPr anchor="ctr"/>
          <a:lstStyle/>
          <a:p>
            <a:pPr algn="r" fontAlgn="auto">
              <a:spcBef>
                <a:spcPts val="0"/>
              </a:spcBef>
              <a:spcAft>
                <a:spcPts val="0"/>
              </a:spcAft>
              <a:defRPr/>
            </a:pPr>
            <a:fld id="{157D729A-D8D0-4746-AB48-D44D9057A6C2}" type="slidenum">
              <a:rPr lang="zh-CN" altLang="en-US" sz="1200">
                <a:solidFill>
                  <a:schemeClr val="bg1"/>
                </a:solidFill>
                <a:latin typeface="+mn-lt"/>
                <a:ea typeface="+mn-ea"/>
              </a:rPr>
              <a:pPr algn="r" fontAlgn="auto">
                <a:spcBef>
                  <a:spcPts val="0"/>
                </a:spcBef>
                <a:spcAft>
                  <a:spcPts val="0"/>
                </a:spcAft>
                <a:defRPr/>
              </a:pPr>
              <a:t>33</a:t>
            </a:fld>
            <a:endParaRPr lang="zh-CN" altLang="en-US" sz="1200" dirty="0">
              <a:solidFill>
                <a:schemeClr val="bg1"/>
              </a:solidFill>
              <a:latin typeface="+mn-lt"/>
              <a:ea typeface="+mn-ea"/>
            </a:endParaRPr>
          </a:p>
        </p:txBody>
      </p:sp>
      <p:sp>
        <p:nvSpPr>
          <p:cNvPr id="40" name="矩形标注 39"/>
          <p:cNvSpPr/>
          <p:nvPr/>
        </p:nvSpPr>
        <p:spPr>
          <a:xfrm>
            <a:off x="412476" y="908720"/>
            <a:ext cx="1950445" cy="1080120"/>
          </a:xfrm>
          <a:prstGeom prst="wedgeRectCallout">
            <a:avLst>
              <a:gd name="adj1" fmla="val 71389"/>
              <a:gd name="adj2" fmla="val 882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zh-CN" altLang="en-US" sz="1400" b="1" dirty="0" smtClean="0">
                <a:latin typeface="微软雅黑" pitchFamily="34" charset="-122"/>
                <a:ea typeface="微软雅黑" pitchFamily="34" charset="-122"/>
              </a:rPr>
              <a:t>设置启用或暂停</a:t>
            </a:r>
            <a:endParaRPr lang="en-US" altLang="zh-CN" sz="1400" b="1" dirty="0" smtClean="0">
              <a:latin typeface="微软雅黑" pitchFamily="34" charset="-122"/>
              <a:ea typeface="微软雅黑" pitchFamily="34" charset="-122"/>
            </a:endParaRPr>
          </a:p>
          <a:p>
            <a:pPr>
              <a:defRPr/>
            </a:pPr>
            <a:r>
              <a:rPr lang="zh-CN" altLang="en-US" sz="1100" dirty="0" smtClean="0">
                <a:latin typeface="微软雅黑" pitchFamily="34" charset="-122"/>
                <a:ea typeface="微软雅黑" pitchFamily="34" charset="-122"/>
              </a:rPr>
              <a:t>暂停后，留言板将不会浮现在网页上。</a:t>
            </a:r>
            <a:r>
              <a:rPr lang="zh-CN" altLang="en-US" sz="1100" dirty="0" smtClean="0">
                <a:solidFill>
                  <a:srgbClr val="FF0000"/>
                </a:solidFill>
                <a:latin typeface="微软雅黑" pitchFamily="34" charset="-122"/>
                <a:ea typeface="微软雅黑" pitchFamily="34" charset="-122"/>
              </a:rPr>
              <a:t>需要注意，如果当前网页有离线客服，访客点击离线客服后仍然会出现留言板</a:t>
            </a:r>
            <a:endParaRPr lang="zh-CN" altLang="en-US" sz="1100" dirty="0">
              <a:solidFill>
                <a:srgbClr val="FF0000"/>
              </a:solidFill>
              <a:latin typeface="微软雅黑" pitchFamily="34" charset="-122"/>
              <a:ea typeface="微软雅黑" pitchFamily="34" charset="-122"/>
            </a:endParaRPr>
          </a:p>
        </p:txBody>
      </p:sp>
      <p:sp>
        <p:nvSpPr>
          <p:cNvPr id="41" name="矩形标注 40"/>
          <p:cNvSpPr/>
          <p:nvPr/>
        </p:nvSpPr>
        <p:spPr>
          <a:xfrm>
            <a:off x="395536" y="2132856"/>
            <a:ext cx="1950445" cy="720080"/>
          </a:xfrm>
          <a:prstGeom prst="wedgeRectCallout">
            <a:avLst>
              <a:gd name="adj1" fmla="val 78036"/>
              <a:gd name="adj2" fmla="val -6149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zh-CN" altLang="en-US" sz="1400" b="1" dirty="0" smtClean="0">
                <a:latin typeface="微软雅黑" pitchFamily="34" charset="-122"/>
                <a:ea typeface="微软雅黑" pitchFamily="34" charset="-122"/>
              </a:rPr>
              <a:t>显示机制</a:t>
            </a:r>
            <a:endParaRPr lang="en-US" altLang="zh-CN" sz="1400" b="1" dirty="0" smtClean="0">
              <a:latin typeface="微软雅黑" pitchFamily="34" charset="-122"/>
              <a:ea typeface="微软雅黑" pitchFamily="34" charset="-122"/>
            </a:endParaRPr>
          </a:p>
          <a:p>
            <a:pPr>
              <a:defRPr/>
            </a:pPr>
            <a:r>
              <a:rPr lang="zh-CN" altLang="en-US" sz="1200" dirty="0" smtClean="0">
                <a:latin typeface="微软雅黑" pitchFamily="34" charset="-122"/>
                <a:ea typeface="微软雅黑" pitchFamily="34" charset="-122"/>
              </a:rPr>
              <a:t>设置哪种情况下会在页面上浮现留言板</a:t>
            </a:r>
            <a:endParaRPr lang="zh-CN" altLang="en-US" sz="1200" dirty="0">
              <a:latin typeface="微软雅黑" pitchFamily="34" charset="-122"/>
              <a:ea typeface="微软雅黑" pitchFamily="34" charset="-122"/>
            </a:endParaRPr>
          </a:p>
        </p:txBody>
      </p:sp>
      <p:sp>
        <p:nvSpPr>
          <p:cNvPr id="42" name="矩形标注 41"/>
          <p:cNvSpPr/>
          <p:nvPr/>
        </p:nvSpPr>
        <p:spPr>
          <a:xfrm>
            <a:off x="412476" y="2924943"/>
            <a:ext cx="1950445" cy="1008113"/>
          </a:xfrm>
          <a:prstGeom prst="wedgeRectCallout">
            <a:avLst>
              <a:gd name="adj1" fmla="val 75885"/>
              <a:gd name="adj2" fmla="val -312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zh-CN" altLang="en-US" sz="1400" b="1" dirty="0">
                <a:latin typeface="微软雅黑" pitchFamily="34" charset="-122"/>
                <a:ea typeface="微软雅黑" pitchFamily="34" charset="-122"/>
              </a:rPr>
              <a:t>留言</a:t>
            </a:r>
            <a:r>
              <a:rPr lang="zh-CN" altLang="en-US" sz="1400" b="1" dirty="0" smtClean="0">
                <a:latin typeface="微软雅黑" pitchFamily="34" charset="-122"/>
                <a:ea typeface="微软雅黑" pitchFamily="34" charset="-122"/>
              </a:rPr>
              <a:t>板样式</a:t>
            </a:r>
            <a:endParaRPr lang="en-US" altLang="zh-CN" sz="1400" b="1" dirty="0" smtClean="0">
              <a:latin typeface="微软雅黑" pitchFamily="34" charset="-122"/>
              <a:ea typeface="微软雅黑" pitchFamily="34" charset="-122"/>
            </a:endParaRPr>
          </a:p>
          <a:p>
            <a:pPr>
              <a:defRPr/>
            </a:pPr>
            <a:r>
              <a:rPr lang="zh-CN" altLang="en-US" sz="1200" dirty="0">
                <a:latin typeface="微软雅黑" pitchFamily="34" charset="-122"/>
                <a:ea typeface="微软雅黑" pitchFamily="34" charset="-122"/>
              </a:rPr>
              <a:t>百度专业设计师为您设计</a:t>
            </a:r>
            <a:r>
              <a:rPr lang="zh-CN" altLang="en-US" sz="1200" dirty="0" smtClean="0">
                <a:latin typeface="微软雅黑" pitchFamily="34" charset="-122"/>
                <a:ea typeface="微软雅黑" pitchFamily="34" charset="-122"/>
              </a:rPr>
              <a:t>了</a:t>
            </a:r>
            <a:r>
              <a:rPr lang="zh-CN" altLang="en-US" sz="1200" dirty="0">
                <a:latin typeface="微软雅黑" pitchFamily="34" charset="-122"/>
                <a:ea typeface="微软雅黑" pitchFamily="34" charset="-122"/>
              </a:rPr>
              <a:t>多</a:t>
            </a:r>
            <a:r>
              <a:rPr lang="zh-CN" altLang="en-US" sz="1200" dirty="0" smtClean="0">
                <a:latin typeface="微软雅黑" pitchFamily="34" charset="-122"/>
                <a:ea typeface="微软雅黑" pitchFamily="34" charset="-122"/>
              </a:rPr>
              <a:t>套</a:t>
            </a:r>
            <a:r>
              <a:rPr lang="zh-CN" altLang="en-US" sz="1200" dirty="0">
                <a:latin typeface="微软雅黑" pitchFamily="34" charset="-122"/>
                <a:ea typeface="微软雅黑" pitchFamily="34" charset="-122"/>
              </a:rPr>
              <a:t>主题</a:t>
            </a:r>
            <a:r>
              <a:rPr lang="zh-CN" altLang="en-US" sz="1200" dirty="0" smtClean="0">
                <a:latin typeface="微软雅黑" pitchFamily="34" charset="-122"/>
                <a:ea typeface="微软雅黑" pitchFamily="34" charset="-122"/>
              </a:rPr>
              <a:t>，您还可以设置留言板边框颜色。</a:t>
            </a:r>
            <a:r>
              <a:rPr lang="zh-CN" altLang="en-US" sz="1200" dirty="0" smtClean="0">
                <a:solidFill>
                  <a:srgbClr val="FF0000"/>
                </a:solidFill>
                <a:latin typeface="微软雅黑" pitchFamily="34" charset="-122"/>
                <a:ea typeface="微软雅黑" pitchFamily="34" charset="-122"/>
              </a:rPr>
              <a:t>不支持自定义留言板样式</a:t>
            </a:r>
            <a:endParaRPr lang="zh-CN" altLang="en-US" sz="1200" dirty="0">
              <a:solidFill>
                <a:srgbClr val="FF0000"/>
              </a:solidFill>
              <a:latin typeface="微软雅黑" pitchFamily="34" charset="-122"/>
              <a:ea typeface="微软雅黑" pitchFamily="34" charset="-122"/>
            </a:endParaRPr>
          </a:p>
        </p:txBody>
      </p:sp>
      <p:pic>
        <p:nvPicPr>
          <p:cNvPr id="14350" name="Picture 14"/>
          <p:cNvPicPr>
            <a:picLocks noChangeAspect="1" noChangeArrowheads="1"/>
          </p:cNvPicPr>
          <p:nvPr/>
        </p:nvPicPr>
        <p:blipFill>
          <a:blip r:embed="rId13" cstate="print">
            <a:extLst>
              <a:ext uri="{28A0092B-C50C-407E-A947-70E740481C1C}">
                <a14:useLocalDpi xmlns="" xmlns:a14="http://schemas.microsoft.com/office/drawing/2010/main" val="0"/>
              </a:ext>
            </a:extLst>
          </a:blip>
          <a:srcRect/>
          <a:stretch>
            <a:fillRect/>
          </a:stretch>
        </p:blipFill>
        <p:spPr bwMode="auto">
          <a:xfrm>
            <a:off x="2771800" y="4189300"/>
            <a:ext cx="2289898" cy="216877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1" name="矩形标注 50"/>
          <p:cNvSpPr/>
          <p:nvPr/>
        </p:nvSpPr>
        <p:spPr>
          <a:xfrm>
            <a:off x="412477" y="4077072"/>
            <a:ext cx="1999284" cy="914556"/>
          </a:xfrm>
          <a:prstGeom prst="wedgeRectCallout">
            <a:avLst>
              <a:gd name="adj1" fmla="val 70246"/>
              <a:gd name="adj2" fmla="val -1887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zh-CN" altLang="en-US" sz="1400" b="1" dirty="0" smtClean="0">
                <a:latin typeface="微软雅黑" pitchFamily="34" charset="-122"/>
                <a:ea typeface="微软雅黑" pitchFamily="34" charset="-122"/>
              </a:rPr>
              <a:t>内容设置</a:t>
            </a:r>
            <a:endParaRPr lang="en-US" altLang="zh-CN" sz="1400" b="1" dirty="0" smtClean="0">
              <a:latin typeface="微软雅黑" pitchFamily="34" charset="-122"/>
              <a:ea typeface="微软雅黑" pitchFamily="34" charset="-122"/>
            </a:endParaRPr>
          </a:p>
          <a:p>
            <a:pPr>
              <a:defRPr/>
            </a:pPr>
            <a:r>
              <a:rPr lang="zh-CN" altLang="en-US" sz="1200" dirty="0" smtClean="0">
                <a:latin typeface="微软雅黑" pitchFamily="34" charset="-122"/>
                <a:ea typeface="微软雅黑" pitchFamily="34" charset="-122"/>
              </a:rPr>
              <a:t>设置留言的语言和填写项</a:t>
            </a:r>
            <a:endParaRPr lang="en-US" altLang="zh-CN" sz="1200" dirty="0" smtClean="0">
              <a:latin typeface="微软雅黑" pitchFamily="34" charset="-122"/>
              <a:ea typeface="微软雅黑" pitchFamily="34" charset="-122"/>
            </a:endParaRPr>
          </a:p>
          <a:p>
            <a:pPr>
              <a:defRPr/>
            </a:pPr>
            <a:r>
              <a:rPr lang="zh-CN" altLang="en-US" sz="1200" dirty="0" smtClean="0">
                <a:latin typeface="微软雅黑" pitchFamily="34" charset="-122"/>
                <a:ea typeface="微软雅黑" pitchFamily="34" charset="-122"/>
              </a:rPr>
              <a:t>可以增加自定义项</a:t>
            </a:r>
            <a:endParaRPr lang="en-US" altLang="zh-CN" sz="1200" dirty="0" smtClean="0">
              <a:latin typeface="微软雅黑" pitchFamily="34" charset="-122"/>
              <a:ea typeface="微软雅黑" pitchFamily="34" charset="-122"/>
            </a:endParaRPr>
          </a:p>
          <a:p>
            <a:pPr>
              <a:defRPr/>
            </a:pPr>
            <a:r>
              <a:rPr lang="zh-CN" altLang="en-US" sz="1200" dirty="0" smtClean="0">
                <a:latin typeface="微软雅黑" pitchFamily="34" charset="-122"/>
                <a:ea typeface="微软雅黑" pitchFamily="34" charset="-122"/>
              </a:rPr>
              <a:t>可以添加选择项或填空项</a:t>
            </a:r>
            <a:endParaRPr lang="zh-CN" altLang="en-US" sz="1200" dirty="0">
              <a:latin typeface="微软雅黑" pitchFamily="34" charset="-122"/>
              <a:ea typeface="微软雅黑" pitchFamily="34" charset="-122"/>
            </a:endParaRPr>
          </a:p>
        </p:txBody>
      </p:sp>
      <p:sp>
        <p:nvSpPr>
          <p:cNvPr id="53" name="矩形标注 52"/>
          <p:cNvSpPr/>
          <p:nvPr/>
        </p:nvSpPr>
        <p:spPr>
          <a:xfrm>
            <a:off x="5159703" y="4189300"/>
            <a:ext cx="1524952" cy="802328"/>
          </a:xfrm>
          <a:prstGeom prst="wedgeRectCallout">
            <a:avLst>
              <a:gd name="adj1" fmla="val 66533"/>
              <a:gd name="adj2" fmla="val -2911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zh-CN" altLang="en-US" sz="1400" b="1" dirty="0" smtClean="0">
                <a:latin typeface="微软雅黑" pitchFamily="34" charset="-122"/>
                <a:ea typeface="微软雅黑" pitchFamily="34" charset="-122"/>
              </a:rPr>
              <a:t>显示位置</a:t>
            </a:r>
            <a:endParaRPr lang="en-US" altLang="zh-CN" sz="1400" b="1" dirty="0" smtClean="0">
              <a:latin typeface="微软雅黑" pitchFamily="34" charset="-122"/>
              <a:ea typeface="微软雅黑" pitchFamily="34" charset="-122"/>
            </a:endParaRPr>
          </a:p>
          <a:p>
            <a:pPr>
              <a:defRPr/>
            </a:pPr>
            <a:r>
              <a:rPr lang="zh-CN" altLang="en-US" sz="1200" dirty="0" smtClean="0">
                <a:latin typeface="微软雅黑" pitchFamily="34" charset="-122"/>
                <a:ea typeface="微软雅黑" pitchFamily="34" charset="-122"/>
              </a:rPr>
              <a:t>设置留言板浮现的页面位置</a:t>
            </a:r>
            <a:endParaRPr lang="zh-CN" altLang="en-US" sz="1200" dirty="0">
              <a:latin typeface="微软雅黑" pitchFamily="34" charset="-122"/>
              <a:ea typeface="微软雅黑" pitchFamily="34" charset="-122"/>
            </a:endParaRPr>
          </a:p>
        </p:txBody>
      </p:sp>
      <p:pic>
        <p:nvPicPr>
          <p:cNvPr id="14352" name="Picture 16"/>
          <p:cNvPicPr>
            <a:picLocks noChangeAspect="1" noChangeArrowheads="1"/>
          </p:cNvPicPr>
          <p:nvPr/>
        </p:nvPicPr>
        <p:blipFill>
          <a:blip r:embed="rId14" cstate="print">
            <a:extLst>
              <a:ext uri="{28A0092B-C50C-407E-A947-70E740481C1C}">
                <a14:useLocalDpi xmlns="" xmlns:a14="http://schemas.microsoft.com/office/drawing/2010/main" val="0"/>
              </a:ext>
            </a:extLst>
          </a:blip>
          <a:srcRect/>
          <a:stretch>
            <a:fillRect/>
          </a:stretch>
        </p:blipFill>
        <p:spPr bwMode="auto">
          <a:xfrm>
            <a:off x="1997242" y="5727829"/>
            <a:ext cx="829037" cy="6234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1" name="图片 30" descr="weqeqwe.JPG"/>
          <p:cNvPicPr>
            <a:picLocks noChangeAspect="1"/>
          </p:cNvPicPr>
          <p:nvPr/>
        </p:nvPicPr>
        <p:blipFill>
          <a:blip r:embed="rId15" cstate="print"/>
          <a:stretch>
            <a:fillRect/>
          </a:stretch>
        </p:blipFill>
        <p:spPr>
          <a:xfrm>
            <a:off x="6876256" y="4149080"/>
            <a:ext cx="2179135" cy="1224136"/>
          </a:xfrm>
          <a:prstGeom prst="rect">
            <a:avLst/>
          </a:prstGeom>
        </p:spPr>
      </p:pic>
    </p:spTree>
    <p:extLst>
      <p:ext uri="{BB962C8B-B14F-4D97-AF65-F5344CB8AC3E}">
        <p14:creationId xmlns="" xmlns:p14="http://schemas.microsoft.com/office/powerpoint/2010/main" val="7551356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如何使用商桥</a:t>
            </a:r>
            <a:r>
              <a:rPr lang="en-US" altLang="zh-CN" dirty="0" smtClean="0"/>
              <a:t>-</a:t>
            </a:r>
            <a:r>
              <a:rPr lang="zh-CN" altLang="en-US" dirty="0" smtClean="0"/>
              <a:t>移动站点及样式</a:t>
            </a:r>
            <a:endParaRPr lang="zh-CN" altLang="en-US" dirty="0"/>
          </a:p>
        </p:txBody>
      </p:sp>
      <p:sp>
        <p:nvSpPr>
          <p:cNvPr id="3" name="页脚占位符 2"/>
          <p:cNvSpPr>
            <a:spLocks noGrp="1"/>
          </p:cNvSpPr>
          <p:nvPr>
            <p:ph type="ftr" sz="quarter" idx="11"/>
          </p:nvPr>
        </p:nvSpPr>
        <p:spPr/>
        <p:txBody>
          <a:bodyPr/>
          <a:lstStyle/>
          <a:p>
            <a:r>
              <a:rPr lang="zh-CN" altLang="en-US" smtClean="0"/>
              <a:t>百度商桥</a:t>
            </a:r>
            <a:endParaRPr lang="zh-CN" altLang="en-US" dirty="0"/>
          </a:p>
        </p:txBody>
      </p:sp>
      <p:pic>
        <p:nvPicPr>
          <p:cNvPr id="4" name="图片 3" descr="asdasf.JPG"/>
          <p:cNvPicPr>
            <a:picLocks noChangeAspect="1"/>
          </p:cNvPicPr>
          <p:nvPr/>
        </p:nvPicPr>
        <p:blipFill>
          <a:blip r:embed="rId2" cstate="print"/>
          <a:stretch>
            <a:fillRect/>
          </a:stretch>
        </p:blipFill>
        <p:spPr>
          <a:xfrm>
            <a:off x="179512" y="1700808"/>
            <a:ext cx="5616624" cy="3975689"/>
          </a:xfrm>
          <a:prstGeom prst="rect">
            <a:avLst/>
          </a:prstGeom>
        </p:spPr>
      </p:pic>
      <p:cxnSp>
        <p:nvCxnSpPr>
          <p:cNvPr id="5" name="直接箭头连接符 4"/>
          <p:cNvCxnSpPr>
            <a:endCxn id="9" idx="2"/>
          </p:cNvCxnSpPr>
          <p:nvPr/>
        </p:nvCxnSpPr>
        <p:spPr>
          <a:xfrm flipV="1">
            <a:off x="1331640" y="1442973"/>
            <a:ext cx="684076" cy="47386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 name="TextBox 8"/>
          <p:cNvSpPr txBox="1"/>
          <p:nvPr/>
        </p:nvSpPr>
        <p:spPr>
          <a:xfrm>
            <a:off x="179512" y="1196752"/>
            <a:ext cx="3672408" cy="246221"/>
          </a:xfrm>
          <a:prstGeom prst="rect">
            <a:avLst/>
          </a:prstGeom>
          <a:noFill/>
        </p:spPr>
        <p:txBody>
          <a:bodyPr wrap="square" rtlCol="0">
            <a:spAutoFit/>
          </a:bodyPr>
          <a:lstStyle/>
          <a:p>
            <a:r>
              <a:rPr lang="zh-CN" altLang="en-US" sz="1000" dirty="0" smtClean="0">
                <a:latin typeface="微软雅黑" pitchFamily="34" charset="-122"/>
                <a:ea typeface="微软雅黑" pitchFamily="34" charset="-122"/>
              </a:rPr>
              <a:t>移动站点添加站点同</a:t>
            </a:r>
            <a:r>
              <a:rPr lang="en-US" altLang="zh-CN" sz="1000" dirty="0" smtClean="0">
                <a:latin typeface="微软雅黑" pitchFamily="34" charset="-122"/>
                <a:ea typeface="微软雅黑" pitchFamily="34" charset="-122"/>
              </a:rPr>
              <a:t>PC</a:t>
            </a:r>
            <a:r>
              <a:rPr lang="zh-CN" altLang="en-US" sz="1000" dirty="0" smtClean="0">
                <a:latin typeface="微软雅黑" pitchFamily="34" charset="-122"/>
                <a:ea typeface="微软雅黑" pitchFamily="34" charset="-122"/>
              </a:rPr>
              <a:t>站点添加站点大致相同，不再重复讲解</a:t>
            </a:r>
            <a:endParaRPr lang="zh-CN" altLang="en-US" sz="1000" dirty="0">
              <a:latin typeface="微软雅黑" pitchFamily="34" charset="-122"/>
              <a:ea typeface="微软雅黑" pitchFamily="34" charset="-122"/>
            </a:endParaRPr>
          </a:p>
        </p:txBody>
      </p:sp>
      <p:cxnSp>
        <p:nvCxnSpPr>
          <p:cNvPr id="11" name="直接箭头连接符 10"/>
          <p:cNvCxnSpPr/>
          <p:nvPr/>
        </p:nvCxnSpPr>
        <p:spPr>
          <a:xfrm flipH="1">
            <a:off x="3131840" y="2564904"/>
            <a:ext cx="576064" cy="36004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6" name="矩形标注 25"/>
          <p:cNvSpPr/>
          <p:nvPr/>
        </p:nvSpPr>
        <p:spPr>
          <a:xfrm>
            <a:off x="2195736" y="5085184"/>
            <a:ext cx="1999284" cy="1224136"/>
          </a:xfrm>
          <a:prstGeom prst="wedgeRectCallout">
            <a:avLst>
              <a:gd name="adj1" fmla="val 69826"/>
              <a:gd name="adj2" fmla="val -5743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zh-CN" altLang="en-US" sz="1400" b="1" dirty="0" smtClean="0">
                <a:latin typeface="微软雅黑" pitchFamily="34" charset="-122"/>
                <a:ea typeface="微软雅黑" pitchFamily="34" charset="-122"/>
              </a:rPr>
              <a:t>样式管理</a:t>
            </a:r>
            <a:endParaRPr lang="en-US" altLang="zh-CN" sz="1400" b="1" dirty="0" smtClean="0">
              <a:latin typeface="微软雅黑" pitchFamily="34" charset="-122"/>
              <a:ea typeface="微软雅黑" pitchFamily="34" charset="-122"/>
            </a:endParaRPr>
          </a:p>
          <a:p>
            <a:pPr>
              <a:defRPr/>
            </a:pPr>
            <a:r>
              <a:rPr lang="zh-CN" altLang="en-US" sz="1200" dirty="0" smtClean="0">
                <a:latin typeface="微软雅黑" pitchFamily="34" charset="-122"/>
                <a:ea typeface="微软雅黑" pitchFamily="34" charset="-122"/>
              </a:rPr>
              <a:t>因移动终端网络和客观因素影响较大，样式提供较为单一，为的是保证访客能够最快时间接通客服，完成咨询</a:t>
            </a:r>
            <a:endParaRPr lang="zh-CN" altLang="en-US" sz="1200" dirty="0">
              <a:latin typeface="微软雅黑" pitchFamily="34" charset="-122"/>
              <a:ea typeface="微软雅黑" pitchFamily="34" charset="-122"/>
            </a:endParaRPr>
          </a:p>
        </p:txBody>
      </p:sp>
      <p:pic>
        <p:nvPicPr>
          <p:cNvPr id="27" name="图片 26" descr="iuiui.JPG"/>
          <p:cNvPicPr>
            <a:picLocks noChangeAspect="1"/>
          </p:cNvPicPr>
          <p:nvPr/>
        </p:nvPicPr>
        <p:blipFill>
          <a:blip r:embed="rId3" cstate="print"/>
          <a:stretch>
            <a:fillRect/>
          </a:stretch>
        </p:blipFill>
        <p:spPr>
          <a:xfrm>
            <a:off x="6084168" y="980728"/>
            <a:ext cx="2629675" cy="1571231"/>
          </a:xfrm>
          <a:prstGeom prst="rect">
            <a:avLst/>
          </a:prstGeom>
        </p:spPr>
      </p:pic>
      <p:pic>
        <p:nvPicPr>
          <p:cNvPr id="28" name="图片 27" descr="klklkl.JPG"/>
          <p:cNvPicPr>
            <a:picLocks noChangeAspect="1"/>
          </p:cNvPicPr>
          <p:nvPr/>
        </p:nvPicPr>
        <p:blipFill>
          <a:blip r:embed="rId4" cstate="print"/>
          <a:stretch>
            <a:fillRect/>
          </a:stretch>
        </p:blipFill>
        <p:spPr>
          <a:xfrm>
            <a:off x="6084168" y="2780928"/>
            <a:ext cx="2636250" cy="1590954"/>
          </a:xfrm>
          <a:prstGeom prst="rect">
            <a:avLst/>
          </a:prstGeom>
        </p:spPr>
      </p:pic>
      <p:pic>
        <p:nvPicPr>
          <p:cNvPr id="29" name="图片 28" descr="mnmnm.JPG"/>
          <p:cNvPicPr>
            <a:picLocks noChangeAspect="1"/>
          </p:cNvPicPr>
          <p:nvPr/>
        </p:nvPicPr>
        <p:blipFill>
          <a:blip r:embed="rId5" cstate="print"/>
          <a:stretch>
            <a:fillRect/>
          </a:stretch>
        </p:blipFill>
        <p:spPr>
          <a:xfrm>
            <a:off x="6084168" y="4581128"/>
            <a:ext cx="2623102" cy="1581093"/>
          </a:xfrm>
          <a:prstGeom prst="rect">
            <a:avLst/>
          </a:prstGeom>
        </p:spPr>
      </p:pic>
      <p:cxnSp>
        <p:nvCxnSpPr>
          <p:cNvPr id="30" name="直接箭头连接符 29"/>
          <p:cNvCxnSpPr/>
          <p:nvPr/>
        </p:nvCxnSpPr>
        <p:spPr>
          <a:xfrm flipV="1">
            <a:off x="3707904" y="1772816"/>
            <a:ext cx="2304256" cy="216024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4" name="直接箭头连接符 33"/>
          <p:cNvCxnSpPr/>
          <p:nvPr/>
        </p:nvCxnSpPr>
        <p:spPr>
          <a:xfrm flipV="1">
            <a:off x="3707904" y="3284984"/>
            <a:ext cx="2376264" cy="64807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6" name="直接箭头连接符 35"/>
          <p:cNvCxnSpPr>
            <a:endCxn id="29" idx="1"/>
          </p:cNvCxnSpPr>
          <p:nvPr/>
        </p:nvCxnSpPr>
        <p:spPr>
          <a:xfrm>
            <a:off x="3707904" y="3933056"/>
            <a:ext cx="2376264" cy="14386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5" name="TextBox 54"/>
          <p:cNvSpPr txBox="1"/>
          <p:nvPr/>
        </p:nvSpPr>
        <p:spPr>
          <a:xfrm>
            <a:off x="6948264" y="2060848"/>
            <a:ext cx="540568" cy="230832"/>
          </a:xfrm>
          <a:prstGeom prst="rect">
            <a:avLst/>
          </a:prstGeom>
          <a:noFill/>
        </p:spPr>
        <p:txBody>
          <a:bodyPr wrap="square" rtlCol="0">
            <a:spAutoFit/>
          </a:bodyPr>
          <a:lstStyle/>
          <a:p>
            <a:r>
              <a:rPr lang="zh-CN" altLang="en-US" sz="900" dirty="0" smtClean="0">
                <a:latin typeface="微软雅黑" pitchFamily="34" charset="-122"/>
                <a:ea typeface="微软雅黑" pitchFamily="34" charset="-122"/>
              </a:rPr>
              <a:t>邀请框</a:t>
            </a:r>
            <a:endParaRPr lang="zh-CN" altLang="en-US" sz="900" dirty="0">
              <a:latin typeface="微软雅黑" pitchFamily="34" charset="-122"/>
              <a:ea typeface="微软雅黑" pitchFamily="34" charset="-122"/>
            </a:endParaRPr>
          </a:p>
        </p:txBody>
      </p:sp>
      <p:sp>
        <p:nvSpPr>
          <p:cNvPr id="58" name="TextBox 57"/>
          <p:cNvSpPr txBox="1"/>
          <p:nvPr/>
        </p:nvSpPr>
        <p:spPr>
          <a:xfrm>
            <a:off x="6948264" y="3789040"/>
            <a:ext cx="720080" cy="230832"/>
          </a:xfrm>
          <a:prstGeom prst="rect">
            <a:avLst/>
          </a:prstGeom>
          <a:noFill/>
        </p:spPr>
        <p:txBody>
          <a:bodyPr wrap="square" rtlCol="0">
            <a:spAutoFit/>
          </a:bodyPr>
          <a:lstStyle/>
          <a:p>
            <a:r>
              <a:rPr lang="zh-CN" altLang="en-US" sz="900" dirty="0" smtClean="0">
                <a:latin typeface="微软雅黑" pitchFamily="34" charset="-122"/>
                <a:ea typeface="微软雅黑" pitchFamily="34" charset="-122"/>
              </a:rPr>
              <a:t>咨询窗口</a:t>
            </a:r>
            <a:endParaRPr lang="zh-CN" altLang="en-US" sz="900" dirty="0">
              <a:latin typeface="微软雅黑" pitchFamily="34" charset="-122"/>
              <a:ea typeface="微软雅黑" pitchFamily="34" charset="-122"/>
            </a:endParaRPr>
          </a:p>
        </p:txBody>
      </p:sp>
      <p:sp>
        <p:nvSpPr>
          <p:cNvPr id="59" name="TextBox 58"/>
          <p:cNvSpPr txBox="1"/>
          <p:nvPr/>
        </p:nvSpPr>
        <p:spPr>
          <a:xfrm>
            <a:off x="6948264" y="5517232"/>
            <a:ext cx="540568" cy="230832"/>
          </a:xfrm>
          <a:prstGeom prst="rect">
            <a:avLst/>
          </a:prstGeom>
          <a:noFill/>
        </p:spPr>
        <p:txBody>
          <a:bodyPr wrap="square" rtlCol="0">
            <a:spAutoFit/>
          </a:bodyPr>
          <a:lstStyle/>
          <a:p>
            <a:r>
              <a:rPr lang="zh-CN" altLang="en-US" sz="900" dirty="0" smtClean="0">
                <a:latin typeface="微软雅黑" pitchFamily="34" charset="-122"/>
                <a:ea typeface="微软雅黑" pitchFamily="34" charset="-122"/>
              </a:rPr>
              <a:t>留言板</a:t>
            </a:r>
            <a:endParaRPr lang="zh-CN" altLang="en-US" sz="9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b="35406"/>
          <a:stretch/>
        </p:blipFill>
        <p:spPr bwMode="auto">
          <a:xfrm>
            <a:off x="395536" y="1772816"/>
            <a:ext cx="5597948" cy="24435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0" name="图片 39" descr="ghghghgh.JPG"/>
          <p:cNvPicPr>
            <a:picLocks noChangeAspect="1"/>
          </p:cNvPicPr>
          <p:nvPr/>
        </p:nvPicPr>
        <p:blipFill>
          <a:blip r:embed="rId4" cstate="print"/>
          <a:stretch>
            <a:fillRect/>
          </a:stretch>
        </p:blipFill>
        <p:spPr>
          <a:xfrm>
            <a:off x="107504" y="3861048"/>
            <a:ext cx="2893296" cy="2490589"/>
          </a:xfrm>
          <a:prstGeom prst="rect">
            <a:avLst/>
          </a:prstGeom>
        </p:spPr>
      </p:pic>
      <p:sp>
        <p:nvSpPr>
          <p:cNvPr id="10" name="TextBox 9"/>
          <p:cNvSpPr txBox="1"/>
          <p:nvPr/>
        </p:nvSpPr>
        <p:spPr>
          <a:xfrm>
            <a:off x="200026" y="1239143"/>
            <a:ext cx="4979194" cy="461665"/>
          </a:xfrm>
          <a:prstGeom prst="rect">
            <a:avLst/>
          </a:prstGeom>
          <a:noFill/>
        </p:spPr>
        <p:txBody>
          <a:bodyPr wrap="square">
            <a:spAutoFit/>
          </a:bodyPr>
          <a:lstStyle/>
          <a:p>
            <a:pPr fontAlgn="auto">
              <a:spcBef>
                <a:spcPts val="0"/>
              </a:spcBef>
              <a:spcAft>
                <a:spcPts val="0"/>
              </a:spcAft>
              <a:defRPr/>
            </a:pPr>
            <a:r>
              <a:rPr lang="zh-CN" altLang="en-US" sz="1200" dirty="0" smtClean="0">
                <a:latin typeface="微软雅黑" pitchFamily="34" charset="-122"/>
                <a:ea typeface="微软雅黑" pitchFamily="34" charset="-122"/>
              </a:rPr>
              <a:t>仅超级管理员账号可以设置</a:t>
            </a:r>
            <a:endParaRPr lang="en-US" altLang="zh-CN" sz="1200" dirty="0" smtClean="0">
              <a:latin typeface="微软雅黑" pitchFamily="34" charset="-122"/>
              <a:ea typeface="微软雅黑" pitchFamily="34" charset="-122"/>
            </a:endParaRPr>
          </a:p>
          <a:p>
            <a:pPr fontAlgn="auto">
              <a:spcBef>
                <a:spcPts val="0"/>
              </a:spcBef>
              <a:spcAft>
                <a:spcPts val="0"/>
              </a:spcAft>
              <a:defRPr/>
            </a:pPr>
            <a:r>
              <a:rPr lang="zh-CN" altLang="en-US" sz="1200" dirty="0" smtClean="0">
                <a:latin typeface="微软雅黑" pitchFamily="34" charset="-122"/>
                <a:ea typeface="微软雅黑" pitchFamily="34" charset="-122"/>
              </a:rPr>
              <a:t>建立基于分组的帐号体系，集中管理账号及帐号相关业务规则。</a:t>
            </a:r>
            <a:endParaRPr lang="en-US" altLang="zh-CN" sz="1200" dirty="0" smtClean="0">
              <a:latin typeface="微软雅黑" pitchFamily="34" charset="-122"/>
              <a:ea typeface="微软雅黑" pitchFamily="34" charset="-122"/>
            </a:endParaRPr>
          </a:p>
        </p:txBody>
      </p:sp>
      <p:pic>
        <p:nvPicPr>
          <p:cNvPr id="18440" name="Picture 23" descr="E:\6-偶就是喜欢收集tutu!\cici的宝贝素材^_^\1000个图标\gif_57_025.gif"/>
          <p:cNvPicPr>
            <a:picLocks noChangeAspect="1" noChangeArrowheads="1"/>
          </p:cNvPicPr>
          <p:nvPr/>
        </p:nvPicPr>
        <p:blipFill>
          <a:blip r:embed="rId5" cstate="print">
            <a:extLst>
              <a:ext uri="{28A0092B-C50C-407E-A947-70E740481C1C}">
                <a14:useLocalDpi xmlns="" xmlns:a14="http://schemas.microsoft.com/office/drawing/2010/main"/>
              </a:ext>
            </a:extLst>
          </a:blip>
          <a:srcRect/>
          <a:stretch>
            <a:fillRect/>
          </a:stretch>
        </p:blipFill>
        <p:spPr bwMode="auto">
          <a:xfrm>
            <a:off x="109537" y="1271910"/>
            <a:ext cx="180975"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normAutofit/>
          </a:bodyPr>
          <a:lstStyle/>
          <a:p>
            <a:r>
              <a:rPr lang="zh-CN" altLang="en-US" dirty="0" smtClean="0"/>
              <a:t>如何使用商桥</a:t>
            </a:r>
            <a:r>
              <a:rPr lang="en-US" altLang="zh-CN" dirty="0" smtClean="0"/>
              <a:t>-</a:t>
            </a:r>
            <a:r>
              <a:rPr lang="zh-CN" altLang="en-US" dirty="0" smtClean="0"/>
              <a:t>账号管理</a:t>
            </a:r>
            <a:endParaRPr lang="zh-CN" altLang="en-US" dirty="0"/>
          </a:p>
        </p:txBody>
      </p:sp>
      <p:sp>
        <p:nvSpPr>
          <p:cNvPr id="18" name="页脚占位符 1"/>
          <p:cNvSpPr>
            <a:spLocks noGrp="1"/>
          </p:cNvSpPr>
          <p:nvPr>
            <p:ph type="ftr" sz="quarter" idx="11"/>
          </p:nvPr>
        </p:nvSpPr>
        <p:spPr>
          <a:xfrm>
            <a:off x="3124200" y="6506544"/>
            <a:ext cx="2895600" cy="288000"/>
          </a:xfrm>
          <a:prstGeom prst="rect">
            <a:avLst/>
          </a:prstGeom>
        </p:spPr>
        <p:txBody>
          <a:bodyPr anchor="ctr"/>
          <a:lstStyle/>
          <a:p>
            <a:pPr algn="ctr"/>
            <a:r>
              <a:rPr lang="zh-CN" altLang="en-US" sz="1400" b="1" dirty="0" smtClean="0">
                <a:solidFill>
                  <a:schemeClr val="bg1"/>
                </a:solidFill>
                <a:latin typeface="微软雅黑" pitchFamily="34" charset="-122"/>
                <a:ea typeface="微软雅黑" pitchFamily="34" charset="-122"/>
              </a:rPr>
              <a:t>百度商桥</a:t>
            </a:r>
            <a:endParaRPr lang="zh-CN" altLang="en-US" sz="1400" b="1" dirty="0">
              <a:solidFill>
                <a:schemeClr val="bg1"/>
              </a:solidFill>
              <a:latin typeface="微软雅黑" pitchFamily="34" charset="-122"/>
              <a:ea typeface="微软雅黑" pitchFamily="34" charset="-122"/>
            </a:endParaRPr>
          </a:p>
        </p:txBody>
      </p:sp>
      <p:sp>
        <p:nvSpPr>
          <p:cNvPr id="16" name="灯片编号占位符 4"/>
          <p:cNvSpPr txBox="1">
            <a:spLocks/>
          </p:cNvSpPr>
          <p:nvPr/>
        </p:nvSpPr>
        <p:spPr>
          <a:xfrm>
            <a:off x="6838950" y="6459538"/>
            <a:ext cx="2133600" cy="365125"/>
          </a:xfrm>
          <a:prstGeom prst="rect">
            <a:avLst/>
          </a:prstGeom>
        </p:spPr>
        <p:txBody>
          <a:bodyPr anchor="ctr"/>
          <a:lstStyle/>
          <a:p>
            <a:pPr algn="r" fontAlgn="auto">
              <a:spcBef>
                <a:spcPts val="0"/>
              </a:spcBef>
              <a:spcAft>
                <a:spcPts val="0"/>
              </a:spcAft>
              <a:defRPr/>
            </a:pPr>
            <a:fld id="{157D729A-D8D0-4746-AB48-D44D9057A6C2}" type="slidenum">
              <a:rPr lang="zh-CN" altLang="en-US" sz="1200">
                <a:solidFill>
                  <a:schemeClr val="bg1"/>
                </a:solidFill>
                <a:latin typeface="+mn-lt"/>
                <a:ea typeface="+mn-ea"/>
              </a:rPr>
              <a:pPr algn="r" fontAlgn="auto">
                <a:spcBef>
                  <a:spcPts val="0"/>
                </a:spcBef>
                <a:spcAft>
                  <a:spcPts val="0"/>
                </a:spcAft>
                <a:defRPr/>
              </a:pPr>
              <a:t>35</a:t>
            </a:fld>
            <a:endParaRPr lang="zh-CN" altLang="en-US" sz="1200" dirty="0">
              <a:solidFill>
                <a:schemeClr val="bg1"/>
              </a:solidFill>
              <a:latin typeface="+mn-lt"/>
              <a:ea typeface="+mn-ea"/>
            </a:endParaRPr>
          </a:p>
        </p:txBody>
      </p:sp>
      <p:sp>
        <p:nvSpPr>
          <p:cNvPr id="22" name="矩形 21"/>
          <p:cNvSpPr/>
          <p:nvPr/>
        </p:nvSpPr>
        <p:spPr>
          <a:xfrm>
            <a:off x="1331640" y="1988841"/>
            <a:ext cx="504055" cy="288032"/>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8" name="矩形 27"/>
          <p:cNvSpPr/>
          <p:nvPr/>
        </p:nvSpPr>
        <p:spPr>
          <a:xfrm>
            <a:off x="5580112" y="2996952"/>
            <a:ext cx="144015" cy="216024"/>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9" name="TextBox 13"/>
          <p:cNvSpPr txBox="1">
            <a:spLocks noChangeArrowheads="1"/>
          </p:cNvSpPr>
          <p:nvPr/>
        </p:nvSpPr>
        <p:spPr bwMode="auto">
          <a:xfrm>
            <a:off x="6084168" y="2869486"/>
            <a:ext cx="2880320" cy="415498"/>
          </a:xfrm>
          <a:prstGeom prst="rect">
            <a:avLst/>
          </a:prstGeom>
          <a:solidFill>
            <a:srgbClr val="DBEEF4"/>
          </a:solid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100" b="1" dirty="0" smtClean="0">
                <a:latin typeface="微软雅黑" pitchFamily="34" charset="-122"/>
                <a:ea typeface="微软雅黑" pitchFamily="34" charset="-122"/>
              </a:rPr>
              <a:t>删除帐号</a:t>
            </a:r>
            <a:endParaRPr lang="en-US" altLang="zh-CN" sz="1100" b="1" dirty="0" smtClean="0">
              <a:latin typeface="微软雅黑" pitchFamily="34" charset="-122"/>
              <a:ea typeface="微软雅黑" pitchFamily="34" charset="-122"/>
            </a:endParaRPr>
          </a:p>
          <a:p>
            <a:pPr eaLnBrk="1" hangingPunct="1">
              <a:defRPr/>
            </a:pPr>
            <a:r>
              <a:rPr lang="zh-CN" altLang="en-US" sz="1000" dirty="0">
                <a:latin typeface="微软雅黑" pitchFamily="34" charset="-122"/>
                <a:ea typeface="微软雅黑" pitchFamily="34" charset="-122"/>
              </a:rPr>
              <a:t>被</a:t>
            </a:r>
            <a:r>
              <a:rPr lang="zh-CN" altLang="en-US" sz="1000" dirty="0" smtClean="0">
                <a:latin typeface="微软雅黑" pitchFamily="34" charset="-122"/>
                <a:ea typeface="微软雅黑" pitchFamily="34" charset="-122"/>
              </a:rPr>
              <a:t>删除帐号永久无法再次使用</a:t>
            </a:r>
            <a:endParaRPr lang="en-US" altLang="zh-CN" sz="1000" dirty="0" smtClean="0">
              <a:latin typeface="微软雅黑" pitchFamily="34" charset="-122"/>
              <a:ea typeface="微软雅黑" pitchFamily="34" charset="-122"/>
            </a:endParaRPr>
          </a:p>
        </p:txBody>
      </p:sp>
      <p:sp>
        <p:nvSpPr>
          <p:cNvPr id="31" name="矩形 30"/>
          <p:cNvSpPr/>
          <p:nvPr/>
        </p:nvSpPr>
        <p:spPr>
          <a:xfrm>
            <a:off x="1907704" y="1988840"/>
            <a:ext cx="504055" cy="288032"/>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2" name="TextBox 13"/>
          <p:cNvSpPr txBox="1">
            <a:spLocks noChangeArrowheads="1"/>
          </p:cNvSpPr>
          <p:nvPr/>
        </p:nvSpPr>
        <p:spPr bwMode="auto">
          <a:xfrm>
            <a:off x="2627784" y="1988840"/>
            <a:ext cx="792088" cy="261610"/>
          </a:xfrm>
          <a:prstGeom prst="rect">
            <a:avLst/>
          </a:prstGeom>
          <a:solidFill>
            <a:srgbClr val="DBEEF4"/>
          </a:solid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r>
              <a:rPr lang="zh-CN" altLang="en-US" sz="1100" b="1" dirty="0">
                <a:latin typeface="微软雅黑" pitchFamily="34" charset="-122"/>
                <a:ea typeface="微软雅黑" pitchFamily="34" charset="-122"/>
              </a:rPr>
              <a:t>添加</a:t>
            </a:r>
            <a:r>
              <a:rPr lang="zh-CN" altLang="en-US" sz="1100" b="1" dirty="0" smtClean="0">
                <a:latin typeface="微软雅黑" pitchFamily="34" charset="-122"/>
                <a:ea typeface="微软雅黑" pitchFamily="34" charset="-122"/>
              </a:rPr>
              <a:t>分组</a:t>
            </a:r>
            <a:endParaRPr lang="en-US" altLang="zh-CN" sz="1100" b="1" dirty="0" smtClean="0">
              <a:latin typeface="微软雅黑" pitchFamily="34" charset="-122"/>
              <a:ea typeface="微软雅黑" pitchFamily="34" charset="-122"/>
            </a:endParaRPr>
          </a:p>
        </p:txBody>
      </p:sp>
      <p:cxnSp>
        <p:nvCxnSpPr>
          <p:cNvPr id="33" name="直接箭头连接符 32"/>
          <p:cNvCxnSpPr>
            <a:endCxn id="32" idx="1"/>
          </p:cNvCxnSpPr>
          <p:nvPr/>
        </p:nvCxnSpPr>
        <p:spPr>
          <a:xfrm flipV="1">
            <a:off x="2411760" y="2119645"/>
            <a:ext cx="216024" cy="362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5" name="TextBox 13"/>
          <p:cNvSpPr txBox="1">
            <a:spLocks noChangeArrowheads="1"/>
          </p:cNvSpPr>
          <p:nvPr/>
        </p:nvSpPr>
        <p:spPr bwMode="auto">
          <a:xfrm>
            <a:off x="6084168" y="3501008"/>
            <a:ext cx="2880320" cy="415498"/>
          </a:xfrm>
          <a:prstGeom prst="rect">
            <a:avLst/>
          </a:prstGeom>
          <a:solidFill>
            <a:srgbClr val="DBEEF4"/>
          </a:solid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100" b="1" dirty="0">
                <a:latin typeface="微软雅黑" pitchFamily="34" charset="-122"/>
                <a:ea typeface="微软雅黑" pitchFamily="34" charset="-122"/>
              </a:rPr>
              <a:t>删除</a:t>
            </a:r>
            <a:r>
              <a:rPr lang="zh-CN" altLang="en-US" sz="1100" b="1" dirty="0" smtClean="0">
                <a:latin typeface="微软雅黑" pitchFamily="34" charset="-122"/>
                <a:ea typeface="微软雅黑" pitchFamily="34" charset="-122"/>
              </a:rPr>
              <a:t>分组</a:t>
            </a:r>
            <a:endParaRPr lang="en-US" altLang="zh-CN" sz="1100" b="1" dirty="0" smtClean="0">
              <a:latin typeface="微软雅黑" pitchFamily="34" charset="-122"/>
              <a:ea typeface="微软雅黑" pitchFamily="34" charset="-122"/>
            </a:endParaRPr>
          </a:p>
          <a:p>
            <a:pPr eaLnBrk="1" hangingPunct="1">
              <a:defRPr/>
            </a:pPr>
            <a:r>
              <a:rPr lang="zh-CN" altLang="en-US" sz="1000" dirty="0" smtClean="0">
                <a:latin typeface="微软雅黑" pitchFamily="34" charset="-122"/>
                <a:ea typeface="微软雅黑" pitchFamily="34" charset="-122"/>
              </a:rPr>
              <a:t>分组下无客服时，该分组才可被删除</a:t>
            </a:r>
            <a:endParaRPr lang="en-US" altLang="zh-CN" sz="1000" dirty="0" smtClean="0">
              <a:latin typeface="微软雅黑" pitchFamily="34" charset="-122"/>
              <a:ea typeface="微软雅黑" pitchFamily="34" charset="-122"/>
            </a:endParaRPr>
          </a:p>
        </p:txBody>
      </p:sp>
      <p:cxnSp>
        <p:nvCxnSpPr>
          <p:cNvPr id="36" name="直接箭头连接符 35"/>
          <p:cNvCxnSpPr/>
          <p:nvPr/>
        </p:nvCxnSpPr>
        <p:spPr>
          <a:xfrm>
            <a:off x="5796136" y="3645024"/>
            <a:ext cx="216024" cy="827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9" name="直接箭头连接符 48"/>
          <p:cNvCxnSpPr>
            <a:endCxn id="29" idx="1"/>
          </p:cNvCxnSpPr>
          <p:nvPr/>
        </p:nvCxnSpPr>
        <p:spPr>
          <a:xfrm>
            <a:off x="5868144" y="3068960"/>
            <a:ext cx="216024" cy="827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1" name="矩形 50"/>
          <p:cNvSpPr/>
          <p:nvPr/>
        </p:nvSpPr>
        <p:spPr>
          <a:xfrm>
            <a:off x="323528" y="4581128"/>
            <a:ext cx="1800200" cy="360040"/>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2" name="矩形 51"/>
          <p:cNvSpPr/>
          <p:nvPr/>
        </p:nvSpPr>
        <p:spPr>
          <a:xfrm>
            <a:off x="251520" y="5229200"/>
            <a:ext cx="1872208" cy="504056"/>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 name="TextBox 13"/>
          <p:cNvSpPr txBox="1">
            <a:spLocks noChangeArrowheads="1"/>
          </p:cNvSpPr>
          <p:nvPr/>
        </p:nvSpPr>
        <p:spPr bwMode="auto">
          <a:xfrm>
            <a:off x="2483768" y="4509120"/>
            <a:ext cx="2808312" cy="415498"/>
          </a:xfrm>
          <a:prstGeom prst="rect">
            <a:avLst/>
          </a:prstGeom>
          <a:solidFill>
            <a:srgbClr val="DBEEF4"/>
          </a:solid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100" b="1" dirty="0" smtClean="0">
                <a:latin typeface="微软雅黑" pitchFamily="34" charset="-122"/>
                <a:ea typeface="微软雅黑" pitchFamily="34" charset="-122"/>
              </a:rPr>
              <a:t>昵称</a:t>
            </a:r>
            <a:endParaRPr lang="en-US" altLang="zh-CN" sz="1100" b="1" dirty="0" smtClean="0">
              <a:latin typeface="微软雅黑" pitchFamily="34" charset="-122"/>
              <a:ea typeface="微软雅黑" pitchFamily="34" charset="-122"/>
            </a:endParaRPr>
          </a:p>
          <a:p>
            <a:pPr eaLnBrk="1" hangingPunct="1">
              <a:defRPr/>
            </a:pPr>
            <a:r>
              <a:rPr lang="zh-CN" altLang="en-US" sz="1000" dirty="0" smtClean="0">
                <a:latin typeface="微软雅黑" pitchFamily="34" charset="-122"/>
                <a:ea typeface="微软雅黑" pitchFamily="34" charset="-122"/>
              </a:rPr>
              <a:t>网站上展现的客服名称</a:t>
            </a:r>
            <a:endParaRPr lang="en-US" altLang="zh-CN" sz="1000" dirty="0" smtClean="0">
              <a:latin typeface="微软雅黑" pitchFamily="34" charset="-122"/>
              <a:ea typeface="微软雅黑" pitchFamily="34" charset="-122"/>
            </a:endParaRPr>
          </a:p>
        </p:txBody>
      </p:sp>
      <p:sp>
        <p:nvSpPr>
          <p:cNvPr id="55" name="TextBox 13"/>
          <p:cNvSpPr txBox="1">
            <a:spLocks noChangeArrowheads="1"/>
          </p:cNvSpPr>
          <p:nvPr/>
        </p:nvSpPr>
        <p:spPr bwMode="auto">
          <a:xfrm>
            <a:off x="2483768" y="5173742"/>
            <a:ext cx="2808312" cy="415498"/>
          </a:xfrm>
          <a:prstGeom prst="rect">
            <a:avLst/>
          </a:prstGeom>
          <a:solidFill>
            <a:srgbClr val="DBEEF4"/>
          </a:solid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100" b="1" dirty="0" smtClean="0">
                <a:latin typeface="微软雅黑" pitchFamily="34" charset="-122"/>
                <a:ea typeface="微软雅黑" pitchFamily="34" charset="-122"/>
                <a:hlinkClick r:id="rId6" action="ppaction://hlinksldjump"/>
              </a:rPr>
              <a:t>角色</a:t>
            </a:r>
            <a:endParaRPr lang="en-US" altLang="zh-CN" sz="1100" b="1" dirty="0" smtClean="0">
              <a:latin typeface="微软雅黑" pitchFamily="34" charset="-122"/>
              <a:ea typeface="微软雅黑" pitchFamily="34" charset="-122"/>
            </a:endParaRPr>
          </a:p>
          <a:p>
            <a:pPr eaLnBrk="1" hangingPunct="1">
              <a:defRPr/>
            </a:pPr>
            <a:r>
              <a:rPr lang="zh-CN" altLang="en-US" sz="1000" dirty="0" smtClean="0">
                <a:latin typeface="微软雅黑" pitchFamily="34" charset="-122"/>
                <a:ea typeface="微软雅黑" pitchFamily="34" charset="-122"/>
              </a:rPr>
              <a:t>分角色授予系统权限</a:t>
            </a:r>
            <a:endParaRPr lang="en-US" altLang="zh-CN" sz="1000" dirty="0" smtClean="0">
              <a:latin typeface="微软雅黑" pitchFamily="34" charset="-122"/>
              <a:ea typeface="微软雅黑" pitchFamily="34" charset="-122"/>
            </a:endParaRPr>
          </a:p>
        </p:txBody>
      </p:sp>
      <p:pic>
        <p:nvPicPr>
          <p:cNvPr id="1027" name="Picture 3"/>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1403648" y="3573016"/>
            <a:ext cx="4320480" cy="2057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9" name="矩形 38"/>
          <p:cNvSpPr/>
          <p:nvPr/>
        </p:nvSpPr>
        <p:spPr>
          <a:xfrm>
            <a:off x="5580113" y="3573016"/>
            <a:ext cx="144015" cy="216024"/>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3" name="直接箭头连接符 22"/>
          <p:cNvCxnSpPr>
            <a:stCxn id="22" idx="2"/>
          </p:cNvCxnSpPr>
          <p:nvPr/>
        </p:nvCxnSpPr>
        <p:spPr>
          <a:xfrm flipH="1">
            <a:off x="1580161" y="2276873"/>
            <a:ext cx="3507" cy="151216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7" name="TextBox 13"/>
          <p:cNvSpPr txBox="1">
            <a:spLocks noChangeArrowheads="1"/>
          </p:cNvSpPr>
          <p:nvPr/>
        </p:nvSpPr>
        <p:spPr bwMode="auto">
          <a:xfrm>
            <a:off x="1403648" y="2636912"/>
            <a:ext cx="360040" cy="769441"/>
          </a:xfrm>
          <a:prstGeom prst="rect">
            <a:avLst/>
          </a:prstGeom>
          <a:solidFill>
            <a:srgbClr val="DBEEF4"/>
          </a:solid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100" b="1" dirty="0" smtClean="0">
                <a:latin typeface="微软雅黑" pitchFamily="34" charset="-122"/>
                <a:ea typeface="微软雅黑" pitchFamily="34" charset="-122"/>
              </a:rPr>
              <a:t>添加帐号</a:t>
            </a:r>
            <a:endParaRPr lang="en-US" altLang="zh-CN" sz="1100" b="1" dirty="0" smtClean="0">
              <a:latin typeface="微软雅黑" pitchFamily="34" charset="-122"/>
              <a:ea typeface="微软雅黑" pitchFamily="34" charset="-122"/>
            </a:endParaRPr>
          </a:p>
        </p:txBody>
      </p:sp>
      <p:sp>
        <p:nvSpPr>
          <p:cNvPr id="5" name="矩形 4"/>
          <p:cNvSpPr/>
          <p:nvPr/>
        </p:nvSpPr>
        <p:spPr>
          <a:xfrm>
            <a:off x="107504" y="930206"/>
            <a:ext cx="7290556" cy="338554"/>
          </a:xfrm>
          <a:prstGeom prst="rect">
            <a:avLst/>
          </a:prstGeom>
        </p:spPr>
        <p:txBody>
          <a:bodyPr wrap="square">
            <a:spAutoFit/>
          </a:bodyPr>
          <a:lstStyle/>
          <a:p>
            <a:r>
              <a:rPr lang="zh-CN" altLang="en-US" sz="1600" b="1" dirty="0">
                <a:latin typeface="微软雅黑" pitchFamily="34" charset="-122"/>
                <a:ea typeface="微软雅黑" pitchFamily="34" charset="-122"/>
              </a:rPr>
              <a:t>可以为普通客服设置密码、系统权限，满</a:t>
            </a:r>
            <a:r>
              <a:rPr lang="zh-CN" altLang="en-US" sz="1600" b="1" dirty="0" smtClean="0">
                <a:latin typeface="微软雅黑" pitchFamily="34" charset="-122"/>
                <a:ea typeface="微软雅黑" pitchFamily="34" charset="-122"/>
              </a:rPr>
              <a:t>足客户在</a:t>
            </a:r>
            <a:r>
              <a:rPr lang="zh-CN" altLang="en-US" sz="1600" b="1" dirty="0">
                <a:latin typeface="微软雅黑" pitchFamily="34" charset="-122"/>
                <a:ea typeface="微软雅黑" pitchFamily="34" charset="-122"/>
              </a:rPr>
              <a:t>业务上的分级管理</a:t>
            </a:r>
            <a:endParaRPr lang="en-US" altLang="zh-CN" sz="1600" b="1" dirty="0">
              <a:latin typeface="微软雅黑" pitchFamily="34" charset="-122"/>
              <a:ea typeface="微软雅黑" pitchFamily="34" charset="-122"/>
            </a:endParaRPr>
          </a:p>
        </p:txBody>
      </p:sp>
    </p:spTree>
    <p:extLst>
      <p:ext uri="{BB962C8B-B14F-4D97-AF65-F5344CB8AC3E}">
        <p14:creationId xmlns="" xmlns:p14="http://schemas.microsoft.com/office/powerpoint/2010/main" val="8935859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如何使用商桥</a:t>
            </a:r>
            <a:r>
              <a:rPr lang="en-US" altLang="zh-CN" dirty="0" smtClean="0"/>
              <a:t>-</a:t>
            </a:r>
            <a:r>
              <a:rPr lang="zh-CN" altLang="en-US" dirty="0" smtClean="0"/>
              <a:t>设置分配规则</a:t>
            </a:r>
            <a:endParaRPr lang="zh-CN" altLang="en-US" dirty="0"/>
          </a:p>
        </p:txBody>
      </p:sp>
      <p:sp>
        <p:nvSpPr>
          <p:cNvPr id="3" name="页脚占位符 2"/>
          <p:cNvSpPr>
            <a:spLocks noGrp="1"/>
          </p:cNvSpPr>
          <p:nvPr>
            <p:ph type="ftr" sz="quarter" idx="11"/>
          </p:nvPr>
        </p:nvSpPr>
        <p:spPr/>
        <p:txBody>
          <a:bodyPr/>
          <a:lstStyle/>
          <a:p>
            <a:r>
              <a:rPr lang="zh-CN" altLang="en-US" smtClean="0"/>
              <a:t>百度商桥</a:t>
            </a:r>
            <a:endParaRPr lang="zh-CN" altLang="en-US" dirty="0"/>
          </a:p>
        </p:txBody>
      </p:sp>
      <p:pic>
        <p:nvPicPr>
          <p:cNvPr id="4" name="图片 3" descr="asd.JPG"/>
          <p:cNvPicPr>
            <a:picLocks noChangeAspect="1"/>
          </p:cNvPicPr>
          <p:nvPr/>
        </p:nvPicPr>
        <p:blipFill>
          <a:blip r:embed="rId2" cstate="print"/>
          <a:stretch>
            <a:fillRect/>
          </a:stretch>
        </p:blipFill>
        <p:spPr>
          <a:xfrm>
            <a:off x="1691680" y="2420888"/>
            <a:ext cx="5487559" cy="3884331"/>
          </a:xfrm>
          <a:prstGeom prst="rect">
            <a:avLst/>
          </a:prstGeom>
        </p:spPr>
      </p:pic>
      <p:sp>
        <p:nvSpPr>
          <p:cNvPr id="5" name="TextBox 4"/>
          <p:cNvSpPr txBox="1"/>
          <p:nvPr/>
        </p:nvSpPr>
        <p:spPr>
          <a:xfrm>
            <a:off x="467544" y="1052736"/>
            <a:ext cx="7776864" cy="1261884"/>
          </a:xfrm>
          <a:prstGeom prst="rect">
            <a:avLst/>
          </a:prstGeom>
          <a:noFill/>
        </p:spPr>
        <p:txBody>
          <a:bodyPr wrap="square" rtlCol="0">
            <a:spAutoFit/>
          </a:bodyPr>
          <a:lstStyle/>
          <a:p>
            <a:r>
              <a:rPr lang="zh-CN" altLang="en-US" sz="1600" b="1" dirty="0" smtClean="0">
                <a:latin typeface="微软雅黑" pitchFamily="34" charset="-122"/>
                <a:ea typeface="微软雅黑" pitchFamily="34" charset="-122"/>
              </a:rPr>
              <a:t>目前，百度商桥提供三种分配规则：</a:t>
            </a:r>
            <a:endParaRPr lang="en-US" altLang="zh-CN" sz="1600" b="1" dirty="0" smtClean="0">
              <a:latin typeface="微软雅黑" pitchFamily="34" charset="-122"/>
              <a:ea typeface="微软雅黑" pitchFamily="34" charset="-122"/>
            </a:endParaRPr>
          </a:p>
          <a:p>
            <a:r>
              <a:rPr lang="en-US" altLang="zh-CN" sz="1200" dirty="0" smtClean="0">
                <a:latin typeface="微软雅黑" pitchFamily="34" charset="-122"/>
                <a:ea typeface="微软雅黑" pitchFamily="34" charset="-122"/>
              </a:rPr>
              <a:t>1.</a:t>
            </a:r>
            <a:r>
              <a:rPr lang="zh-CN" altLang="en-US" sz="1200" dirty="0" smtClean="0">
                <a:latin typeface="微软雅黑" pitchFamily="34" charset="-122"/>
                <a:ea typeface="微软雅黑" pitchFamily="34" charset="-122"/>
              </a:rPr>
              <a:t>按工作强度分配：优先将访客分配至当前接待量最少的客服，当有多个客服符合分配条件时，优先将访客分配给最久未进行接待的客服</a:t>
            </a:r>
            <a:endParaRPr lang="en-US" altLang="zh-CN" sz="1200" dirty="0" smtClean="0">
              <a:latin typeface="微软雅黑" pitchFamily="34" charset="-122"/>
              <a:ea typeface="微软雅黑" pitchFamily="34" charset="-122"/>
            </a:endParaRPr>
          </a:p>
          <a:p>
            <a:r>
              <a:rPr lang="en-US" altLang="zh-CN" sz="1200" dirty="0" smtClean="0">
                <a:latin typeface="微软雅黑" pitchFamily="34" charset="-122"/>
                <a:ea typeface="微软雅黑" pitchFamily="34" charset="-122"/>
              </a:rPr>
              <a:t>2.</a:t>
            </a:r>
            <a:r>
              <a:rPr lang="zh-CN" altLang="en-US" sz="1200" dirty="0" smtClean="0">
                <a:latin typeface="微软雅黑" pitchFamily="34" charset="-122"/>
                <a:ea typeface="微软雅黑" pitchFamily="34" charset="-122"/>
              </a:rPr>
              <a:t>按客服排列顺序分配：选择此分配规则后，客服将不受接待地域限制，按下表的排列顺序轮流分配</a:t>
            </a:r>
            <a:endParaRPr lang="en-US" altLang="zh-CN" sz="1200" dirty="0" smtClean="0">
              <a:latin typeface="微软雅黑" pitchFamily="34" charset="-122"/>
              <a:ea typeface="微软雅黑" pitchFamily="34" charset="-122"/>
            </a:endParaRPr>
          </a:p>
          <a:p>
            <a:r>
              <a:rPr lang="en-US" altLang="zh-CN" sz="1200" dirty="0" smtClean="0">
                <a:latin typeface="微软雅黑" pitchFamily="34" charset="-122"/>
                <a:ea typeface="微软雅黑" pitchFamily="34" charset="-122"/>
              </a:rPr>
              <a:t>3.</a:t>
            </a:r>
            <a:r>
              <a:rPr lang="zh-CN" altLang="en-US" sz="1200" dirty="0" smtClean="0">
                <a:latin typeface="微软雅黑" pitchFamily="34" charset="-122"/>
                <a:ea typeface="微软雅黑" pitchFamily="34" charset="-122"/>
              </a:rPr>
              <a:t>智能分配：综合客服当前接待量和接待上限智能分配访客。当接待上限值相同时，优先将访客分配至当前并发接待访客数量较少的客服；当没有限制客服的接待上限时，优先将访客分配给这些客服</a:t>
            </a:r>
            <a:endParaRPr lang="zh-CN" altLang="en-US" sz="1200" dirty="0">
              <a:latin typeface="微软雅黑" pitchFamily="34" charset="-122"/>
              <a:ea typeface="微软雅黑" pitchFamily="34" charset="-122"/>
            </a:endParaRPr>
          </a:p>
        </p:txBody>
      </p:sp>
      <p:sp>
        <p:nvSpPr>
          <p:cNvPr id="6" name="矩形 5"/>
          <p:cNvSpPr/>
          <p:nvPr/>
        </p:nvSpPr>
        <p:spPr>
          <a:xfrm>
            <a:off x="4211960" y="3789040"/>
            <a:ext cx="2880320" cy="1080120"/>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 name="TextBox 45"/>
          <p:cNvSpPr txBox="1">
            <a:spLocks noChangeArrowheads="1"/>
          </p:cNvSpPr>
          <p:nvPr/>
        </p:nvSpPr>
        <p:spPr bwMode="auto">
          <a:xfrm>
            <a:off x="6012160" y="5392452"/>
            <a:ext cx="2664421" cy="830997"/>
          </a:xfrm>
          <a:prstGeom prst="rect">
            <a:avLst/>
          </a:prstGeom>
          <a:solidFill>
            <a:schemeClr val="accent5">
              <a:lumMod val="20000"/>
              <a:lumOff val="80000"/>
            </a:schemeClr>
          </a:solid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200" b="1" dirty="0" smtClean="0">
                <a:latin typeface="微软雅黑" pitchFamily="34" charset="-122"/>
                <a:ea typeface="微软雅黑" pitchFamily="34" charset="-122"/>
              </a:rPr>
              <a:t>【</a:t>
            </a:r>
            <a:r>
              <a:rPr lang="zh-CN" altLang="en-US" sz="1200" b="1" dirty="0" smtClean="0">
                <a:latin typeface="微软雅黑" pitchFamily="34" charset="-122"/>
                <a:ea typeface="微软雅黑" pitchFamily="34" charset="-122"/>
              </a:rPr>
              <a:t>接待上限</a:t>
            </a:r>
            <a:r>
              <a:rPr lang="en-US" altLang="zh-CN" sz="1200" b="1" dirty="0" smtClean="0">
                <a:latin typeface="微软雅黑" pitchFamily="34" charset="-122"/>
                <a:ea typeface="微软雅黑" pitchFamily="34" charset="-122"/>
              </a:rPr>
              <a:t>】</a:t>
            </a:r>
          </a:p>
          <a:p>
            <a:pPr eaLnBrk="1" hangingPunct="1"/>
            <a:r>
              <a:rPr lang="zh-CN" altLang="en-US" sz="1200" dirty="0" smtClean="0">
                <a:latin typeface="微软雅黑" pitchFamily="34" charset="-122"/>
                <a:ea typeface="微软雅黑" pitchFamily="34" charset="-122"/>
              </a:rPr>
              <a:t>可根据客户不同需求来设置每一个客服的接待上限，接待地域和优先接待地区</a:t>
            </a:r>
            <a:endParaRPr lang="en-US" altLang="zh-CN" sz="1200" dirty="0">
              <a:latin typeface="微软雅黑" pitchFamily="34" charset="-122"/>
              <a:ea typeface="微软雅黑" pitchFamily="34" charset="-122"/>
            </a:endParaRPr>
          </a:p>
        </p:txBody>
      </p:sp>
      <p:cxnSp>
        <p:nvCxnSpPr>
          <p:cNvPr id="8" name="直接箭头连接符 7"/>
          <p:cNvCxnSpPr/>
          <p:nvPr/>
        </p:nvCxnSpPr>
        <p:spPr>
          <a:xfrm>
            <a:off x="6948264" y="4941168"/>
            <a:ext cx="683742" cy="46427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21568" y="1738486"/>
            <a:ext cx="5562600" cy="2914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200026" y="992535"/>
            <a:ext cx="4979194" cy="646331"/>
          </a:xfrm>
          <a:prstGeom prst="rect">
            <a:avLst/>
          </a:prstGeom>
          <a:noFill/>
        </p:spPr>
        <p:txBody>
          <a:bodyPr wrap="square">
            <a:spAutoFit/>
          </a:bodyPr>
          <a:lstStyle/>
          <a:p>
            <a:pPr fontAlgn="auto">
              <a:spcBef>
                <a:spcPts val="0"/>
              </a:spcBef>
              <a:spcAft>
                <a:spcPts val="0"/>
              </a:spcAft>
              <a:defRPr/>
            </a:pPr>
            <a:r>
              <a:rPr lang="zh-CN" altLang="en-US" sz="1200" dirty="0" smtClean="0">
                <a:latin typeface="微软雅黑" pitchFamily="34" charset="-122"/>
                <a:ea typeface="微软雅黑" pitchFamily="34" charset="-122"/>
              </a:rPr>
              <a:t>仅超级管理员可</a:t>
            </a:r>
            <a:r>
              <a:rPr lang="zh-CN" altLang="en-US" sz="1200" dirty="0">
                <a:latin typeface="微软雅黑" pitchFamily="34" charset="-122"/>
                <a:ea typeface="微软雅黑" pitchFamily="34" charset="-122"/>
              </a:rPr>
              <a:t>以</a:t>
            </a:r>
            <a:r>
              <a:rPr lang="zh-CN" altLang="en-US" sz="1200" dirty="0" smtClean="0">
                <a:latin typeface="微软雅黑" pitchFamily="34" charset="-122"/>
                <a:ea typeface="微软雅黑" pitchFamily="34" charset="-122"/>
              </a:rPr>
              <a:t>设置。系统设置</a:t>
            </a:r>
            <a:r>
              <a:rPr lang="en-US" altLang="zh-CN" sz="12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角色管理</a:t>
            </a:r>
            <a:endParaRPr lang="en-US" altLang="zh-CN" sz="1200" dirty="0" smtClean="0">
              <a:latin typeface="微软雅黑" pitchFamily="34" charset="-122"/>
              <a:ea typeface="微软雅黑" pitchFamily="34" charset="-122"/>
            </a:endParaRPr>
          </a:p>
          <a:p>
            <a:pPr fontAlgn="auto">
              <a:spcBef>
                <a:spcPts val="0"/>
              </a:spcBef>
              <a:spcAft>
                <a:spcPts val="0"/>
              </a:spcAft>
              <a:defRPr/>
            </a:pPr>
            <a:endParaRPr lang="en-US" altLang="zh-CN" sz="1200" dirty="0">
              <a:latin typeface="微软雅黑" pitchFamily="34" charset="-122"/>
              <a:ea typeface="微软雅黑" pitchFamily="34" charset="-122"/>
            </a:endParaRPr>
          </a:p>
          <a:p>
            <a:pPr fontAlgn="auto">
              <a:spcBef>
                <a:spcPts val="0"/>
              </a:spcBef>
              <a:spcAft>
                <a:spcPts val="0"/>
              </a:spcAft>
              <a:defRPr/>
            </a:pPr>
            <a:r>
              <a:rPr lang="zh-CN" altLang="en-US" sz="1200" dirty="0" smtClean="0">
                <a:latin typeface="微软雅黑" pitchFamily="34" charset="-122"/>
                <a:ea typeface="微软雅黑" pitchFamily="34" charset="-122"/>
              </a:rPr>
              <a:t>基于角色，批量对帐号授予系统权限，提升管理效率</a:t>
            </a:r>
            <a:endParaRPr lang="zh-CN" altLang="en-US" sz="1200" dirty="0">
              <a:latin typeface="微软雅黑" pitchFamily="34" charset="-122"/>
              <a:ea typeface="微软雅黑" pitchFamily="34" charset="-122"/>
            </a:endParaRPr>
          </a:p>
        </p:txBody>
      </p:sp>
      <p:pic>
        <p:nvPicPr>
          <p:cNvPr id="18440" name="Picture 23" descr="E:\6-偶就是喜欢收集tutu!\cici的宝贝素材^_^\1000个图标\gif_57_025.gif"/>
          <p:cNvPicPr>
            <a:picLocks noChangeAspect="1" noChangeArrowheads="1"/>
          </p:cNvPicPr>
          <p:nvPr/>
        </p:nvPicPr>
        <p:blipFill>
          <a:blip r:embed="rId3" cstate="print">
            <a:extLst>
              <a:ext uri="{28A0092B-C50C-407E-A947-70E740481C1C}">
                <a14:useLocalDpi xmlns="" xmlns:a14="http://schemas.microsoft.com/office/drawing/2010/main"/>
              </a:ext>
            </a:extLst>
          </a:blip>
          <a:srcRect/>
          <a:stretch>
            <a:fillRect/>
          </a:stretch>
        </p:blipFill>
        <p:spPr bwMode="auto">
          <a:xfrm>
            <a:off x="107504" y="1052736"/>
            <a:ext cx="180975"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441" name="TextBox 13"/>
          <p:cNvSpPr txBox="1">
            <a:spLocks noChangeArrowheads="1"/>
          </p:cNvSpPr>
          <p:nvPr/>
        </p:nvSpPr>
        <p:spPr bwMode="auto">
          <a:xfrm>
            <a:off x="3203848" y="5518000"/>
            <a:ext cx="3384376" cy="719312"/>
          </a:xfrm>
          <a:prstGeom prst="rect">
            <a:avLst/>
          </a:prstGeom>
          <a:solidFill>
            <a:srgbClr val="DBEEF4"/>
          </a:solidFill>
          <a:ln>
            <a:noFill/>
          </a:ln>
          <a:extLst/>
        </p:spPr>
        <p:txBody>
          <a:bodyPr wrap="square" anchor="ctr">
            <a:no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200" b="1" dirty="0" smtClean="0">
                <a:latin typeface="微软雅黑" pitchFamily="34" charset="-122"/>
                <a:ea typeface="微软雅黑" pitchFamily="34" charset="-122"/>
              </a:rPr>
              <a:t>权限项太多？微调麻烦？</a:t>
            </a:r>
            <a:endParaRPr lang="en-US" altLang="zh-CN" sz="1200" b="1" dirty="0" smtClean="0">
              <a:latin typeface="微软雅黑" pitchFamily="34" charset="-122"/>
              <a:ea typeface="微软雅黑" pitchFamily="34" charset="-122"/>
            </a:endParaRPr>
          </a:p>
          <a:p>
            <a:pPr eaLnBrk="1" hangingPunct="1"/>
            <a:r>
              <a:rPr lang="zh-CN" altLang="en-US" sz="1200" dirty="0" smtClean="0">
                <a:latin typeface="微软雅黑" pitchFamily="34" charset="-122"/>
                <a:ea typeface="微软雅黑" pitchFamily="34" charset="-122"/>
              </a:rPr>
              <a:t>商桥贴心提供“角色修改基底”，基于原有角色微调，助您更快建立合适角色</a:t>
            </a:r>
            <a:endParaRPr lang="en-US" altLang="zh-CN" sz="1200" dirty="0">
              <a:latin typeface="微软雅黑" pitchFamily="34" charset="-122"/>
              <a:ea typeface="微软雅黑" pitchFamily="34" charset="-122"/>
            </a:endParaRPr>
          </a:p>
        </p:txBody>
      </p:sp>
      <p:sp>
        <p:nvSpPr>
          <p:cNvPr id="26637" name="TextBox 13"/>
          <p:cNvSpPr txBox="1">
            <a:spLocks noChangeArrowheads="1"/>
          </p:cNvSpPr>
          <p:nvPr/>
        </p:nvSpPr>
        <p:spPr bwMode="auto">
          <a:xfrm>
            <a:off x="6228184" y="2172340"/>
            <a:ext cx="2736304" cy="3200876"/>
          </a:xfrm>
          <a:prstGeom prst="rect">
            <a:avLst/>
          </a:prstGeom>
          <a:solidFill>
            <a:srgbClr val="DBEEF4"/>
          </a:solid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ts val="600"/>
              </a:spcBef>
              <a:defRPr/>
            </a:pPr>
            <a:r>
              <a:rPr lang="en-US" altLang="zh-CN" sz="1200" b="1" dirty="0" smtClean="0">
                <a:latin typeface="微软雅黑" pitchFamily="34" charset="-122"/>
                <a:ea typeface="微软雅黑" pitchFamily="34" charset="-122"/>
              </a:rPr>
              <a:t>【</a:t>
            </a:r>
            <a:r>
              <a:rPr lang="zh-CN" altLang="en-US" sz="1200" b="1" dirty="0" smtClean="0">
                <a:latin typeface="微软雅黑" pitchFamily="34" charset="-122"/>
                <a:ea typeface="微软雅黑" pitchFamily="34" charset="-122"/>
              </a:rPr>
              <a:t>名片管理</a:t>
            </a:r>
            <a:r>
              <a:rPr lang="en-US" altLang="zh-CN" sz="1200" b="1" dirty="0" smtClean="0">
                <a:latin typeface="微软雅黑" pitchFamily="34" charset="-122"/>
                <a:ea typeface="微软雅黑" pitchFamily="34" charset="-122"/>
              </a:rPr>
              <a:t>】</a:t>
            </a:r>
          </a:p>
          <a:p>
            <a:pPr eaLnBrk="1" hangingPunct="1">
              <a:defRPr/>
            </a:pPr>
            <a:r>
              <a:rPr lang="zh-CN" altLang="en-US" sz="1200" dirty="0" smtClean="0">
                <a:latin typeface="微软雅黑" pitchFamily="34" charset="-122"/>
                <a:ea typeface="微软雅黑" pitchFamily="34" charset="-122"/>
              </a:rPr>
              <a:t>设置</a:t>
            </a:r>
            <a:r>
              <a:rPr lang="zh-CN" altLang="en-US" sz="1200" b="1" dirty="0" smtClean="0">
                <a:latin typeface="微软雅黑" pitchFamily="34" charset="-122"/>
                <a:ea typeface="微软雅黑" pitchFamily="34" charset="-122"/>
              </a:rPr>
              <a:t>查看、修改、删除</a:t>
            </a:r>
            <a:r>
              <a:rPr lang="zh-CN" altLang="en-US" sz="1200" dirty="0" smtClean="0">
                <a:latin typeface="微软雅黑" pitchFamily="34" charset="-122"/>
                <a:ea typeface="微软雅黑" pitchFamily="34" charset="-122"/>
              </a:rPr>
              <a:t>客服自己、所在站点的客服、所有客服记录的访客名片</a:t>
            </a:r>
            <a:endParaRPr lang="en-US" altLang="zh-CN" sz="1200" dirty="0" smtClean="0">
              <a:latin typeface="微软雅黑" pitchFamily="34" charset="-122"/>
              <a:ea typeface="微软雅黑" pitchFamily="34" charset="-122"/>
            </a:endParaRPr>
          </a:p>
          <a:p>
            <a:pPr eaLnBrk="1" hangingPunct="1">
              <a:spcBef>
                <a:spcPts val="600"/>
              </a:spcBef>
              <a:defRPr/>
            </a:pPr>
            <a:r>
              <a:rPr lang="en-US" altLang="zh-CN" sz="1200" b="1" dirty="0" smtClean="0">
                <a:latin typeface="微软雅黑" pitchFamily="34" charset="-122"/>
                <a:ea typeface="微软雅黑" pitchFamily="34" charset="-122"/>
              </a:rPr>
              <a:t>【</a:t>
            </a:r>
            <a:r>
              <a:rPr lang="zh-CN" altLang="en-US" sz="1200" b="1" dirty="0" smtClean="0">
                <a:latin typeface="微软雅黑" pitchFamily="34" charset="-122"/>
                <a:ea typeface="微软雅黑" pitchFamily="34" charset="-122"/>
              </a:rPr>
              <a:t>聊天记录</a:t>
            </a:r>
            <a:r>
              <a:rPr lang="en-US" altLang="zh-CN" sz="1200" b="1" dirty="0" smtClean="0">
                <a:latin typeface="微软雅黑" pitchFamily="34" charset="-122"/>
                <a:ea typeface="微软雅黑" pitchFamily="34" charset="-122"/>
              </a:rPr>
              <a:t>】</a:t>
            </a:r>
          </a:p>
          <a:p>
            <a:pPr eaLnBrk="1" hangingPunct="1">
              <a:defRPr/>
            </a:pPr>
            <a:r>
              <a:rPr lang="zh-CN" altLang="en-US" sz="1200" dirty="0" smtClean="0">
                <a:latin typeface="微软雅黑" pitchFamily="34" charset="-122"/>
                <a:ea typeface="微软雅黑" pitchFamily="34" charset="-122"/>
              </a:rPr>
              <a:t>设置</a:t>
            </a:r>
            <a:r>
              <a:rPr lang="zh-CN" altLang="en-US" sz="1200" b="1" dirty="0" smtClean="0">
                <a:latin typeface="微软雅黑" pitchFamily="34" charset="-122"/>
                <a:ea typeface="微软雅黑" pitchFamily="34" charset="-122"/>
              </a:rPr>
              <a:t>查看</a:t>
            </a:r>
            <a:r>
              <a:rPr lang="zh-CN" altLang="en-US" sz="1200" dirty="0" smtClean="0">
                <a:latin typeface="微软雅黑" pitchFamily="34" charset="-122"/>
                <a:ea typeface="微软雅黑" pitchFamily="34" charset="-122"/>
              </a:rPr>
              <a:t>客服自己、所在站点的客服、所有站点客服记录的聊天记录</a:t>
            </a:r>
            <a:endParaRPr lang="en-US" altLang="zh-CN" sz="1200" dirty="0" smtClean="0">
              <a:latin typeface="微软雅黑" pitchFamily="34" charset="-122"/>
              <a:ea typeface="微软雅黑" pitchFamily="34" charset="-122"/>
            </a:endParaRPr>
          </a:p>
          <a:p>
            <a:pPr eaLnBrk="1" hangingPunct="1">
              <a:defRPr/>
            </a:pPr>
            <a:endParaRPr lang="en-US" altLang="zh-CN" sz="1200" b="1" dirty="0">
              <a:latin typeface="微软雅黑" pitchFamily="34" charset="-122"/>
              <a:ea typeface="微软雅黑" pitchFamily="34" charset="-122"/>
            </a:endParaRPr>
          </a:p>
          <a:p>
            <a:pPr eaLnBrk="1" hangingPunct="1">
              <a:defRPr/>
            </a:pPr>
            <a:r>
              <a:rPr lang="en-US" altLang="zh-CN" sz="1200" b="1" dirty="0" smtClean="0">
                <a:latin typeface="微软雅黑" pitchFamily="34" charset="-122"/>
                <a:ea typeface="微软雅黑" pitchFamily="34" charset="-122"/>
              </a:rPr>
              <a:t>【</a:t>
            </a:r>
            <a:r>
              <a:rPr lang="zh-CN" altLang="en-US" sz="1200" b="1" dirty="0" smtClean="0">
                <a:latin typeface="微软雅黑" pitchFamily="34" charset="-122"/>
                <a:ea typeface="微软雅黑" pitchFamily="34" charset="-122"/>
              </a:rPr>
              <a:t>留言</a:t>
            </a:r>
            <a:r>
              <a:rPr lang="zh-CN" altLang="en-US" sz="1200" b="1" dirty="0">
                <a:latin typeface="微软雅黑" pitchFamily="34" charset="-122"/>
                <a:ea typeface="微软雅黑" pitchFamily="34" charset="-122"/>
              </a:rPr>
              <a:t>管理</a:t>
            </a:r>
            <a:r>
              <a:rPr lang="en-US" altLang="zh-CN" sz="1200" b="1" dirty="0" smtClean="0">
                <a:latin typeface="微软雅黑" pitchFamily="34" charset="-122"/>
                <a:ea typeface="微软雅黑" pitchFamily="34" charset="-122"/>
              </a:rPr>
              <a:t>】</a:t>
            </a:r>
          </a:p>
          <a:p>
            <a:pPr eaLnBrk="1" hangingPunct="1">
              <a:defRPr/>
            </a:pPr>
            <a:r>
              <a:rPr lang="zh-CN" altLang="en-US" sz="1200" dirty="0">
                <a:latin typeface="微软雅黑" pitchFamily="34" charset="-122"/>
                <a:ea typeface="微软雅黑" pitchFamily="34" charset="-122"/>
              </a:rPr>
              <a:t>设置</a:t>
            </a:r>
            <a:r>
              <a:rPr lang="zh-CN" altLang="en-US" sz="1200" b="1" dirty="0" smtClean="0">
                <a:latin typeface="微软雅黑" pitchFamily="34" charset="-122"/>
                <a:ea typeface="微软雅黑" pitchFamily="34" charset="-122"/>
              </a:rPr>
              <a:t>查看、删除</a:t>
            </a:r>
            <a:r>
              <a:rPr lang="zh-CN" altLang="en-US" sz="1200" dirty="0" smtClean="0">
                <a:latin typeface="微软雅黑" pitchFamily="34" charset="-122"/>
                <a:ea typeface="微软雅黑" pitchFamily="34" charset="-122"/>
              </a:rPr>
              <a:t>客</a:t>
            </a:r>
            <a:r>
              <a:rPr lang="zh-CN" altLang="en-US" sz="1200" dirty="0">
                <a:latin typeface="微软雅黑" pitchFamily="34" charset="-122"/>
                <a:ea typeface="微软雅黑" pitchFamily="34" charset="-122"/>
              </a:rPr>
              <a:t>服所在站点、所有站点留言或者完全不能看到任何</a:t>
            </a:r>
            <a:r>
              <a:rPr lang="zh-CN" altLang="en-US" sz="1200" dirty="0" smtClean="0">
                <a:latin typeface="微软雅黑" pitchFamily="34" charset="-122"/>
                <a:ea typeface="微软雅黑" pitchFamily="34" charset="-122"/>
              </a:rPr>
              <a:t>留言。</a:t>
            </a:r>
            <a:endParaRPr lang="en-US" altLang="zh-CN" sz="1200" dirty="0" smtClean="0">
              <a:latin typeface="微软雅黑" pitchFamily="34" charset="-122"/>
              <a:ea typeface="微软雅黑" pitchFamily="34" charset="-122"/>
            </a:endParaRPr>
          </a:p>
          <a:p>
            <a:pPr eaLnBrk="1" hangingPunct="1">
              <a:spcBef>
                <a:spcPts val="600"/>
              </a:spcBef>
              <a:defRPr/>
            </a:pPr>
            <a:r>
              <a:rPr lang="en-US" altLang="zh-CN" sz="1200" b="1" dirty="0" smtClean="0">
                <a:latin typeface="微软雅黑" pitchFamily="34" charset="-122"/>
                <a:ea typeface="微软雅黑" pitchFamily="34" charset="-122"/>
              </a:rPr>
              <a:t>【</a:t>
            </a:r>
            <a:r>
              <a:rPr lang="zh-CN" altLang="en-US" sz="1200" b="1" dirty="0" smtClean="0">
                <a:latin typeface="微软雅黑" pitchFamily="34" charset="-122"/>
                <a:ea typeface="微软雅黑" pitchFamily="34" charset="-122"/>
              </a:rPr>
              <a:t>数据统计</a:t>
            </a:r>
            <a:r>
              <a:rPr lang="en-US" altLang="zh-CN" sz="1200" b="1" dirty="0" smtClean="0">
                <a:latin typeface="微软雅黑" pitchFamily="34" charset="-122"/>
                <a:ea typeface="微软雅黑" pitchFamily="34" charset="-122"/>
              </a:rPr>
              <a:t>】</a:t>
            </a:r>
            <a:endParaRPr lang="en-US" altLang="zh-CN" sz="1200" b="1" dirty="0">
              <a:latin typeface="微软雅黑" pitchFamily="34" charset="-122"/>
              <a:ea typeface="微软雅黑" pitchFamily="34" charset="-122"/>
            </a:endParaRPr>
          </a:p>
          <a:p>
            <a:pPr eaLnBrk="1" hangingPunct="1">
              <a:defRPr/>
            </a:pPr>
            <a:r>
              <a:rPr lang="zh-CN" altLang="en-US" sz="1200" dirty="0" smtClean="0">
                <a:latin typeface="微软雅黑" pitchFamily="34" charset="-122"/>
                <a:ea typeface="微软雅黑" pitchFamily="34" charset="-122"/>
              </a:rPr>
              <a:t>设置查看</a:t>
            </a:r>
            <a:r>
              <a:rPr lang="zh-CN" altLang="en-US" sz="1200" dirty="0">
                <a:latin typeface="微软雅黑" pitchFamily="34" charset="-122"/>
                <a:ea typeface="微软雅黑" pitchFamily="34" charset="-122"/>
              </a:rPr>
              <a:t>客服所在站点、所有</a:t>
            </a:r>
            <a:r>
              <a:rPr lang="zh-CN" altLang="en-US" sz="1200" dirty="0" smtClean="0">
                <a:latin typeface="微软雅黑" pitchFamily="34" charset="-122"/>
                <a:ea typeface="微软雅黑" pitchFamily="34" charset="-122"/>
              </a:rPr>
              <a:t>站点的</a:t>
            </a:r>
            <a:r>
              <a:rPr lang="zh-CN" altLang="en-US" sz="1200" b="1" dirty="0" smtClean="0">
                <a:latin typeface="微软雅黑" pitchFamily="34" charset="-122"/>
                <a:ea typeface="微软雅黑" pitchFamily="34" charset="-122"/>
              </a:rPr>
              <a:t>网络营销数据</a:t>
            </a:r>
            <a:r>
              <a:rPr lang="zh-CN" altLang="en-US" sz="1200" dirty="0" smtClean="0">
                <a:latin typeface="微软雅黑" pitchFamily="34" charset="-122"/>
                <a:ea typeface="微软雅黑" pitchFamily="34" charset="-122"/>
              </a:rPr>
              <a:t>（网站流量</a:t>
            </a:r>
            <a:r>
              <a:rPr lang="zh-CN" altLang="en-US" sz="1200" dirty="0">
                <a:latin typeface="微软雅黑" pitchFamily="34" charset="-122"/>
                <a:ea typeface="微软雅黑" pitchFamily="34" charset="-122"/>
              </a:rPr>
              <a:t>、推广来源</a:t>
            </a:r>
            <a:r>
              <a:rPr lang="zh-CN" altLang="en-US" sz="1200" dirty="0" smtClean="0">
                <a:latin typeface="微软雅黑" pitchFamily="34" charset="-122"/>
                <a:ea typeface="微软雅黑" pitchFamily="34" charset="-122"/>
              </a:rPr>
              <a:t>、访客地域）和查看客服自己、所在</a:t>
            </a:r>
            <a:r>
              <a:rPr lang="zh-CN" altLang="en-US" sz="1200" dirty="0">
                <a:latin typeface="微软雅黑" pitchFamily="34" charset="-122"/>
                <a:ea typeface="微软雅黑" pitchFamily="34" charset="-122"/>
              </a:rPr>
              <a:t>站点的客服、所有</a:t>
            </a:r>
            <a:r>
              <a:rPr lang="zh-CN" altLang="en-US" sz="1200" b="1" dirty="0">
                <a:latin typeface="微软雅黑" pitchFamily="34" charset="-122"/>
                <a:ea typeface="微软雅黑" pitchFamily="34" charset="-122"/>
              </a:rPr>
              <a:t>客</a:t>
            </a:r>
            <a:r>
              <a:rPr lang="zh-CN" altLang="en-US" sz="1200" b="1" dirty="0" smtClean="0">
                <a:latin typeface="微软雅黑" pitchFamily="34" charset="-122"/>
                <a:ea typeface="微软雅黑" pitchFamily="34" charset="-122"/>
              </a:rPr>
              <a:t>服的业绩</a:t>
            </a:r>
            <a:r>
              <a:rPr lang="zh-CN" altLang="en-US" sz="1200" dirty="0" smtClean="0">
                <a:latin typeface="微软雅黑" pitchFamily="34" charset="-122"/>
                <a:ea typeface="微软雅黑" pitchFamily="34" charset="-122"/>
              </a:rPr>
              <a:t>。</a:t>
            </a:r>
            <a:endParaRPr lang="en-US" altLang="zh-CN" sz="1200" dirty="0" smtClean="0">
              <a:latin typeface="微软雅黑" pitchFamily="34" charset="-122"/>
              <a:ea typeface="微软雅黑" pitchFamily="34" charset="-122"/>
            </a:endParaRPr>
          </a:p>
        </p:txBody>
      </p:sp>
      <p:sp>
        <p:nvSpPr>
          <p:cNvPr id="2" name="标题 1"/>
          <p:cNvSpPr>
            <a:spLocks noGrp="1"/>
          </p:cNvSpPr>
          <p:nvPr>
            <p:ph type="title"/>
          </p:nvPr>
        </p:nvSpPr>
        <p:spPr>
          <a:noFill/>
        </p:spPr>
        <p:txBody>
          <a:bodyPr>
            <a:normAutofit/>
          </a:bodyPr>
          <a:lstStyle/>
          <a:p>
            <a:r>
              <a:rPr lang="zh-CN" altLang="en-US" dirty="0" smtClean="0"/>
              <a:t>如何使用商桥</a:t>
            </a:r>
            <a:r>
              <a:rPr lang="en-US" altLang="zh-CN" dirty="0" smtClean="0"/>
              <a:t>-</a:t>
            </a:r>
            <a:r>
              <a:rPr lang="zh-CN" altLang="en-US" dirty="0" smtClean="0"/>
              <a:t>角色管理</a:t>
            </a:r>
            <a:endParaRPr lang="zh-CN" altLang="en-US" dirty="0"/>
          </a:p>
        </p:txBody>
      </p:sp>
      <p:sp>
        <p:nvSpPr>
          <p:cNvPr id="18" name="页脚占位符 1"/>
          <p:cNvSpPr>
            <a:spLocks noGrp="1"/>
          </p:cNvSpPr>
          <p:nvPr>
            <p:ph type="ftr" sz="quarter" idx="11"/>
          </p:nvPr>
        </p:nvSpPr>
        <p:spPr>
          <a:xfrm>
            <a:off x="3124200" y="6506544"/>
            <a:ext cx="2895600" cy="288000"/>
          </a:xfrm>
          <a:prstGeom prst="rect">
            <a:avLst/>
          </a:prstGeom>
        </p:spPr>
        <p:txBody>
          <a:bodyPr anchor="ctr"/>
          <a:lstStyle/>
          <a:p>
            <a:pPr algn="ctr"/>
            <a:r>
              <a:rPr lang="zh-CN" altLang="en-US" sz="1400" b="1" dirty="0" smtClean="0">
                <a:solidFill>
                  <a:schemeClr val="bg1"/>
                </a:solidFill>
                <a:latin typeface="微软雅黑" pitchFamily="34" charset="-122"/>
                <a:ea typeface="微软雅黑" pitchFamily="34" charset="-122"/>
              </a:rPr>
              <a:t>百度商桥</a:t>
            </a:r>
            <a:endParaRPr lang="zh-CN" altLang="en-US" sz="1400" b="1" dirty="0">
              <a:solidFill>
                <a:schemeClr val="bg1"/>
              </a:solidFill>
              <a:latin typeface="微软雅黑" pitchFamily="34" charset="-122"/>
              <a:ea typeface="微软雅黑" pitchFamily="34" charset="-122"/>
            </a:endParaRPr>
          </a:p>
        </p:txBody>
      </p:sp>
      <p:sp>
        <p:nvSpPr>
          <p:cNvPr id="16" name="灯片编号占位符 4"/>
          <p:cNvSpPr txBox="1">
            <a:spLocks/>
          </p:cNvSpPr>
          <p:nvPr/>
        </p:nvSpPr>
        <p:spPr>
          <a:xfrm>
            <a:off x="6838950" y="6459538"/>
            <a:ext cx="2133600" cy="365125"/>
          </a:xfrm>
          <a:prstGeom prst="rect">
            <a:avLst/>
          </a:prstGeom>
        </p:spPr>
        <p:txBody>
          <a:bodyPr anchor="ctr"/>
          <a:lstStyle/>
          <a:p>
            <a:pPr algn="r" fontAlgn="auto">
              <a:spcBef>
                <a:spcPts val="0"/>
              </a:spcBef>
              <a:spcAft>
                <a:spcPts val="0"/>
              </a:spcAft>
              <a:defRPr/>
            </a:pPr>
            <a:fld id="{157D729A-D8D0-4746-AB48-D44D9057A6C2}" type="slidenum">
              <a:rPr lang="zh-CN" altLang="en-US" sz="1200">
                <a:solidFill>
                  <a:schemeClr val="bg1"/>
                </a:solidFill>
                <a:latin typeface="+mn-lt"/>
                <a:ea typeface="+mn-ea"/>
              </a:rPr>
              <a:pPr algn="r" fontAlgn="auto">
                <a:spcBef>
                  <a:spcPts val="0"/>
                </a:spcBef>
                <a:spcAft>
                  <a:spcPts val="0"/>
                </a:spcAft>
                <a:defRPr/>
              </a:pPr>
              <a:t>37</a:t>
            </a:fld>
            <a:endParaRPr lang="zh-CN" altLang="en-US" sz="1200" dirty="0">
              <a:solidFill>
                <a:schemeClr val="bg1"/>
              </a:solidFill>
              <a:latin typeface="+mn-lt"/>
              <a:ea typeface="+mn-ea"/>
            </a:endParaRPr>
          </a:p>
        </p:txBody>
      </p:sp>
      <p:sp>
        <p:nvSpPr>
          <p:cNvPr id="22" name="矩形 21"/>
          <p:cNvSpPr/>
          <p:nvPr/>
        </p:nvSpPr>
        <p:spPr>
          <a:xfrm>
            <a:off x="2987824" y="2204864"/>
            <a:ext cx="3024336" cy="25202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23" name="直接箭头连接符 22"/>
          <p:cNvCxnSpPr>
            <a:stCxn id="22" idx="3"/>
          </p:cNvCxnSpPr>
          <p:nvPr/>
        </p:nvCxnSpPr>
        <p:spPr>
          <a:xfrm>
            <a:off x="6012160" y="3465004"/>
            <a:ext cx="21602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3075" name="Picture 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79512" y="4904166"/>
            <a:ext cx="3024336" cy="133314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25" name="直接箭头连接符 24"/>
          <p:cNvCxnSpPr>
            <a:stCxn id="28" idx="2"/>
            <a:endCxn id="3075" idx="0"/>
          </p:cNvCxnSpPr>
          <p:nvPr/>
        </p:nvCxnSpPr>
        <p:spPr>
          <a:xfrm flipH="1">
            <a:off x="1691680" y="2276872"/>
            <a:ext cx="36005" cy="262729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7" name="TextBox 13"/>
          <p:cNvSpPr txBox="1">
            <a:spLocks noChangeArrowheads="1"/>
          </p:cNvSpPr>
          <p:nvPr/>
        </p:nvSpPr>
        <p:spPr bwMode="auto">
          <a:xfrm>
            <a:off x="1547664" y="2708920"/>
            <a:ext cx="360040" cy="769441"/>
          </a:xfrm>
          <a:prstGeom prst="rect">
            <a:avLst/>
          </a:prstGeom>
          <a:solidFill>
            <a:srgbClr val="DBEEF4"/>
          </a:solid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100" b="1" dirty="0" smtClean="0">
                <a:latin typeface="微软雅黑" pitchFamily="34" charset="-122"/>
                <a:ea typeface="微软雅黑" pitchFamily="34" charset="-122"/>
              </a:rPr>
              <a:t>添加</a:t>
            </a:r>
            <a:r>
              <a:rPr lang="zh-CN" altLang="en-US" sz="1100" b="1" dirty="0">
                <a:latin typeface="微软雅黑" pitchFamily="34" charset="-122"/>
                <a:ea typeface="微软雅黑" pitchFamily="34" charset="-122"/>
              </a:rPr>
              <a:t>角色</a:t>
            </a:r>
            <a:endParaRPr lang="en-US" altLang="zh-CN" sz="1100" b="1" dirty="0" smtClean="0">
              <a:latin typeface="微软雅黑" pitchFamily="34" charset="-122"/>
              <a:ea typeface="微软雅黑" pitchFamily="34" charset="-122"/>
            </a:endParaRPr>
          </a:p>
        </p:txBody>
      </p:sp>
      <p:sp>
        <p:nvSpPr>
          <p:cNvPr id="28" name="矩形 27"/>
          <p:cNvSpPr/>
          <p:nvPr/>
        </p:nvSpPr>
        <p:spPr>
          <a:xfrm>
            <a:off x="1475657" y="1988840"/>
            <a:ext cx="504055" cy="288032"/>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29" name="Picture 23" descr="E:\6-偶就是喜欢收集tutu!\cici的宝贝素材^_^\1000个图标\gif_57_025.gif"/>
          <p:cNvPicPr>
            <a:picLocks noChangeAspect="1" noChangeArrowheads="1"/>
          </p:cNvPicPr>
          <p:nvPr/>
        </p:nvPicPr>
        <p:blipFill>
          <a:blip r:embed="rId3" cstate="print">
            <a:extLst>
              <a:ext uri="{28A0092B-C50C-407E-A947-70E740481C1C}">
                <a14:useLocalDpi xmlns="" xmlns:a14="http://schemas.microsoft.com/office/drawing/2010/main"/>
              </a:ext>
            </a:extLst>
          </a:blip>
          <a:srcRect/>
          <a:stretch>
            <a:fillRect/>
          </a:stretch>
        </p:blipFill>
        <p:spPr bwMode="auto">
          <a:xfrm>
            <a:off x="107504" y="1412776"/>
            <a:ext cx="180975"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2" name="直接箭头连接符 31"/>
          <p:cNvCxnSpPr/>
          <p:nvPr/>
        </p:nvCxnSpPr>
        <p:spPr>
          <a:xfrm>
            <a:off x="2771800" y="5696254"/>
            <a:ext cx="432048"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3" name="矩形 32"/>
          <p:cNvSpPr/>
          <p:nvPr/>
        </p:nvSpPr>
        <p:spPr>
          <a:xfrm>
            <a:off x="755576" y="5552238"/>
            <a:ext cx="1872208" cy="252000"/>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2051" name="Picture 3"/>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539552" y="1772816"/>
            <a:ext cx="847725" cy="26479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95821714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b="17610"/>
          <a:stretch/>
        </p:blipFill>
        <p:spPr bwMode="auto">
          <a:xfrm>
            <a:off x="611560" y="1772816"/>
            <a:ext cx="7200800" cy="41795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8" name="TextBox 13"/>
          <p:cNvSpPr txBox="1">
            <a:spLocks noChangeArrowheads="1"/>
          </p:cNvSpPr>
          <p:nvPr/>
        </p:nvSpPr>
        <p:spPr bwMode="auto">
          <a:xfrm>
            <a:off x="0" y="1268760"/>
            <a:ext cx="2520280" cy="792088"/>
          </a:xfrm>
          <a:prstGeom prst="rect">
            <a:avLst/>
          </a:prstGeom>
          <a:solidFill>
            <a:schemeClr val="accent5">
              <a:lumMod val="20000"/>
              <a:lumOff val="80000"/>
              <a:alpha val="98000"/>
            </a:schemeClr>
          </a:solidFill>
          <a:ln>
            <a:noFill/>
          </a:ln>
          <a:effectLst>
            <a:outerShdw blurRad="50800" dist="38100" dir="5400000" algn="t" rotWithShape="0">
              <a:prstClr val="black">
                <a:alpha val="40000"/>
              </a:prstClr>
            </a:outerShdw>
          </a:effectLst>
          <a:extLst/>
        </p:spPr>
        <p:txBody>
          <a:bodyPr>
            <a:no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200" b="1" dirty="0">
                <a:latin typeface="微软雅黑" pitchFamily="34" charset="-122"/>
                <a:ea typeface="微软雅黑" pitchFamily="34" charset="-122"/>
              </a:rPr>
              <a:t>【</a:t>
            </a:r>
            <a:r>
              <a:rPr lang="zh-CN" altLang="en-US" sz="1200" b="1" dirty="0">
                <a:latin typeface="微软雅黑" pitchFamily="34" charset="-122"/>
                <a:ea typeface="微软雅黑" pitchFamily="34" charset="-122"/>
              </a:rPr>
              <a:t>欢迎语</a:t>
            </a:r>
            <a:r>
              <a:rPr lang="en-US" altLang="zh-CN" sz="1200" b="1" dirty="0">
                <a:latin typeface="微软雅黑" pitchFamily="34" charset="-122"/>
                <a:ea typeface="微软雅黑" pitchFamily="34" charset="-122"/>
              </a:rPr>
              <a:t>】</a:t>
            </a:r>
          </a:p>
          <a:p>
            <a:pPr eaLnBrk="1" hangingPunct="1"/>
            <a:r>
              <a:rPr lang="zh-CN" altLang="en-US" sz="1200" dirty="0">
                <a:latin typeface="微软雅黑" pitchFamily="34" charset="-122"/>
                <a:ea typeface="微软雅黑" pitchFamily="34" charset="-122"/>
              </a:rPr>
              <a:t>当访客与客服沟通时，系统会自动发</a:t>
            </a:r>
            <a:r>
              <a:rPr lang="zh-CN" altLang="en-US" sz="1200" dirty="0" smtClean="0">
                <a:latin typeface="微软雅黑" pitchFamily="34" charset="-122"/>
                <a:ea typeface="微软雅黑" pitchFamily="34" charset="-122"/>
              </a:rPr>
              <a:t>送预</a:t>
            </a:r>
            <a:r>
              <a:rPr lang="zh-CN" altLang="en-US" sz="1200" dirty="0">
                <a:latin typeface="微软雅黑" pitchFamily="34" charset="-122"/>
                <a:ea typeface="微软雅黑" pitchFamily="34" charset="-122"/>
              </a:rPr>
              <a:t>先设置好的欢迎</a:t>
            </a:r>
            <a:r>
              <a:rPr lang="zh-CN" altLang="en-US" sz="1200" dirty="0" smtClean="0">
                <a:latin typeface="微软雅黑" pitchFamily="34" charset="-122"/>
                <a:ea typeface="微软雅黑" pitchFamily="34" charset="-122"/>
              </a:rPr>
              <a:t>语</a:t>
            </a:r>
            <a:endParaRPr lang="en-US" altLang="zh-CN" sz="1200" dirty="0">
              <a:latin typeface="微软雅黑" pitchFamily="34" charset="-122"/>
              <a:ea typeface="微软雅黑" pitchFamily="34" charset="-122"/>
            </a:endParaRPr>
          </a:p>
        </p:txBody>
      </p:sp>
      <p:sp>
        <p:nvSpPr>
          <p:cNvPr id="9" name="TextBox 8"/>
          <p:cNvSpPr txBox="1"/>
          <p:nvPr/>
        </p:nvSpPr>
        <p:spPr>
          <a:xfrm>
            <a:off x="500063" y="993775"/>
            <a:ext cx="5286375" cy="276225"/>
          </a:xfrm>
          <a:prstGeom prst="rect">
            <a:avLst/>
          </a:prstGeom>
          <a:noFill/>
        </p:spPr>
        <p:txBody>
          <a:bodyPr>
            <a:spAutoFit/>
          </a:bodyPr>
          <a:lstStyle/>
          <a:p>
            <a:pPr fontAlgn="auto">
              <a:spcBef>
                <a:spcPts val="0"/>
              </a:spcBef>
              <a:spcAft>
                <a:spcPts val="0"/>
              </a:spcAft>
              <a:defRPr/>
            </a:pPr>
            <a:r>
              <a:rPr lang="zh-CN" altLang="en-US" sz="1200" dirty="0" smtClean="0">
                <a:solidFill>
                  <a:schemeClr val="bg1">
                    <a:lumMod val="50000"/>
                  </a:schemeClr>
                </a:solidFill>
                <a:latin typeface="微软雅黑" pitchFamily="34" charset="-122"/>
                <a:ea typeface="微软雅黑" pitchFamily="34" charset="-122"/>
              </a:rPr>
              <a:t>公共应答仅超级管</a:t>
            </a:r>
            <a:r>
              <a:rPr lang="zh-CN" altLang="en-US" sz="1200" dirty="0">
                <a:solidFill>
                  <a:schemeClr val="bg1">
                    <a:lumMod val="50000"/>
                  </a:schemeClr>
                </a:solidFill>
                <a:latin typeface="微软雅黑" pitchFamily="34" charset="-122"/>
                <a:ea typeface="微软雅黑" pitchFamily="34" charset="-122"/>
              </a:rPr>
              <a:t>理员可以设置。设置将</a:t>
            </a:r>
            <a:r>
              <a:rPr lang="zh-CN" altLang="en-US" sz="1200" dirty="0" smtClean="0">
                <a:solidFill>
                  <a:schemeClr val="bg1">
                    <a:lumMod val="50000"/>
                  </a:schemeClr>
                </a:solidFill>
                <a:latin typeface="微软雅黑" pitchFamily="34" charset="-122"/>
                <a:ea typeface="微软雅黑" pitchFamily="34" charset="-122"/>
              </a:rPr>
              <a:t>影响访客</a:t>
            </a:r>
            <a:r>
              <a:rPr lang="zh-CN" altLang="en-US" sz="1200" dirty="0">
                <a:solidFill>
                  <a:schemeClr val="bg1">
                    <a:lumMod val="50000"/>
                  </a:schemeClr>
                </a:solidFill>
                <a:latin typeface="微软雅黑" pitchFamily="34" charset="-122"/>
                <a:ea typeface="微软雅黑" pitchFamily="34" charset="-122"/>
              </a:rPr>
              <a:t>收到的系统自动提示语。</a:t>
            </a:r>
          </a:p>
        </p:txBody>
      </p:sp>
      <p:pic>
        <p:nvPicPr>
          <p:cNvPr id="31759" name="Picture 23" descr="E:\6-偶就是喜欢收集tutu!\cici的宝贝素材^_^\1000个图标\gif_57_025.gif"/>
          <p:cNvPicPr>
            <a:picLocks noChangeAspect="1" noChangeArrowheads="1"/>
          </p:cNvPicPr>
          <p:nvPr/>
        </p:nvPicPr>
        <p:blipFill>
          <a:blip r:embed="rId3" cstate="print">
            <a:extLst>
              <a:ext uri="{28A0092B-C50C-407E-A947-70E740481C1C}">
                <a14:useLocalDpi xmlns="" xmlns:a14="http://schemas.microsoft.com/office/drawing/2010/main"/>
              </a:ext>
            </a:extLst>
          </a:blip>
          <a:srcRect/>
          <a:stretch>
            <a:fillRect/>
          </a:stretch>
        </p:blipFill>
        <p:spPr bwMode="auto">
          <a:xfrm>
            <a:off x="357188" y="1054100"/>
            <a:ext cx="180975"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noFill/>
        </p:spPr>
        <p:txBody>
          <a:bodyPr>
            <a:normAutofit/>
          </a:bodyPr>
          <a:lstStyle/>
          <a:p>
            <a:r>
              <a:rPr lang="zh-CN" altLang="en-US" dirty="0" smtClean="0"/>
              <a:t>如何使用商桥</a:t>
            </a:r>
            <a:r>
              <a:rPr lang="en-US" altLang="zh-CN" dirty="0" smtClean="0"/>
              <a:t>-</a:t>
            </a:r>
            <a:r>
              <a:rPr lang="zh-CN" altLang="en-US" dirty="0" smtClean="0"/>
              <a:t>自动应答</a:t>
            </a:r>
            <a:endParaRPr lang="zh-CN" altLang="en-US" dirty="0"/>
          </a:p>
        </p:txBody>
      </p:sp>
      <p:sp>
        <p:nvSpPr>
          <p:cNvPr id="15" name="页脚占位符 1"/>
          <p:cNvSpPr>
            <a:spLocks noGrp="1"/>
          </p:cNvSpPr>
          <p:nvPr>
            <p:ph type="ftr" sz="quarter" idx="11"/>
          </p:nvPr>
        </p:nvSpPr>
        <p:spPr>
          <a:xfrm>
            <a:off x="3124200" y="6506544"/>
            <a:ext cx="2895600" cy="288000"/>
          </a:xfrm>
          <a:prstGeom prst="rect">
            <a:avLst/>
          </a:prstGeom>
        </p:spPr>
        <p:txBody>
          <a:bodyPr anchor="ctr"/>
          <a:lstStyle/>
          <a:p>
            <a:pPr algn="ctr"/>
            <a:r>
              <a:rPr lang="zh-CN" altLang="en-US" sz="1400" b="1" dirty="0" smtClean="0">
                <a:solidFill>
                  <a:schemeClr val="bg1"/>
                </a:solidFill>
                <a:latin typeface="微软雅黑" pitchFamily="34" charset="-122"/>
                <a:ea typeface="微软雅黑" pitchFamily="34" charset="-122"/>
              </a:rPr>
              <a:t>百度商桥</a:t>
            </a:r>
            <a:endParaRPr lang="zh-CN" altLang="en-US" sz="1400" b="1" dirty="0">
              <a:solidFill>
                <a:schemeClr val="bg1"/>
              </a:solidFill>
              <a:latin typeface="微软雅黑" pitchFamily="34" charset="-122"/>
              <a:ea typeface="微软雅黑" pitchFamily="34" charset="-122"/>
            </a:endParaRPr>
          </a:p>
        </p:txBody>
      </p:sp>
      <p:sp>
        <p:nvSpPr>
          <p:cNvPr id="29" name="TextBox 13"/>
          <p:cNvSpPr txBox="1">
            <a:spLocks noChangeArrowheads="1"/>
          </p:cNvSpPr>
          <p:nvPr/>
        </p:nvSpPr>
        <p:spPr bwMode="auto">
          <a:xfrm>
            <a:off x="0" y="2852936"/>
            <a:ext cx="2483768" cy="720080"/>
          </a:xfrm>
          <a:prstGeom prst="rect">
            <a:avLst/>
          </a:prstGeom>
          <a:solidFill>
            <a:schemeClr val="accent5">
              <a:lumMod val="20000"/>
              <a:lumOff val="80000"/>
            </a:schemeClr>
          </a:solidFill>
          <a:ln>
            <a:noFill/>
          </a:ln>
          <a:effectLst>
            <a:outerShdw blurRad="50800" dist="38100" dir="5400000" algn="t" rotWithShape="0">
              <a:prstClr val="black">
                <a:alpha val="40000"/>
              </a:prstClr>
            </a:outerShdw>
          </a:effectLst>
          <a:extLst/>
        </p:spPr>
        <p:txBody>
          <a:bodyPr>
            <a:no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200" b="1" dirty="0" smtClean="0">
                <a:latin typeface="微软雅黑" pitchFamily="34" charset="-122"/>
                <a:ea typeface="微软雅黑" pitchFamily="34" charset="-122"/>
              </a:rPr>
              <a:t>【</a:t>
            </a:r>
            <a:r>
              <a:rPr lang="zh-CN" altLang="en-US" sz="1200" b="1" dirty="0" smtClean="0">
                <a:latin typeface="微软雅黑" pitchFamily="34" charset="-122"/>
                <a:ea typeface="微软雅黑" pitchFamily="34" charset="-122"/>
              </a:rPr>
              <a:t>访客等待语</a:t>
            </a:r>
            <a:r>
              <a:rPr lang="en-US" altLang="zh-CN" sz="1200" b="1" dirty="0" smtClean="0">
                <a:latin typeface="微软雅黑" pitchFamily="34" charset="-122"/>
                <a:ea typeface="微软雅黑" pitchFamily="34" charset="-122"/>
              </a:rPr>
              <a:t>】</a:t>
            </a:r>
            <a:endParaRPr lang="en-US" altLang="zh-CN" sz="1200" b="1" dirty="0">
              <a:latin typeface="微软雅黑" pitchFamily="34" charset="-122"/>
              <a:ea typeface="微软雅黑" pitchFamily="34" charset="-122"/>
            </a:endParaRPr>
          </a:p>
          <a:p>
            <a:pPr eaLnBrk="1" hangingPunct="1"/>
            <a:r>
              <a:rPr lang="zh-CN" altLang="en-US" sz="1200" dirty="0">
                <a:latin typeface="微软雅黑" pitchFamily="34" charset="-122"/>
                <a:ea typeface="微软雅黑" pitchFamily="34" charset="-122"/>
              </a:rPr>
              <a:t>当访客等待回复的时间过长时</a:t>
            </a:r>
            <a:r>
              <a:rPr lang="zh-CN" altLang="en-US" sz="1200" dirty="0" smtClean="0">
                <a:latin typeface="微软雅黑" pitchFamily="34" charset="-122"/>
                <a:ea typeface="微软雅黑" pitchFamily="34" charset="-122"/>
              </a:rPr>
              <a:t>，系</a:t>
            </a:r>
            <a:r>
              <a:rPr lang="zh-CN" altLang="en-US" sz="1200" dirty="0">
                <a:latin typeface="微软雅黑" pitchFamily="34" charset="-122"/>
                <a:ea typeface="微软雅黑" pitchFamily="34" charset="-122"/>
              </a:rPr>
              <a:t>统会自动发</a:t>
            </a:r>
            <a:r>
              <a:rPr lang="zh-CN" altLang="en-US" sz="1200" dirty="0" smtClean="0">
                <a:latin typeface="微软雅黑" pitchFamily="34" charset="-122"/>
                <a:ea typeface="微软雅黑" pitchFamily="34" charset="-122"/>
              </a:rPr>
              <a:t>送预</a:t>
            </a:r>
            <a:r>
              <a:rPr lang="zh-CN" altLang="en-US" sz="1200" dirty="0">
                <a:latin typeface="微软雅黑" pitchFamily="34" charset="-122"/>
                <a:ea typeface="微软雅黑" pitchFamily="34" charset="-122"/>
              </a:rPr>
              <a:t>先设置好的等待</a:t>
            </a:r>
            <a:r>
              <a:rPr lang="zh-CN" altLang="en-US" sz="1200" dirty="0" smtClean="0">
                <a:latin typeface="微软雅黑" pitchFamily="34" charset="-122"/>
                <a:ea typeface="微软雅黑" pitchFamily="34" charset="-122"/>
              </a:rPr>
              <a:t>语</a:t>
            </a:r>
            <a:endParaRPr lang="en-US" altLang="zh-CN" sz="1200" dirty="0">
              <a:latin typeface="微软雅黑" pitchFamily="34" charset="-122"/>
              <a:ea typeface="微软雅黑" pitchFamily="34" charset="-122"/>
            </a:endParaRPr>
          </a:p>
        </p:txBody>
      </p:sp>
      <p:sp>
        <p:nvSpPr>
          <p:cNvPr id="11" name="灯片编号占位符 4"/>
          <p:cNvSpPr txBox="1">
            <a:spLocks/>
          </p:cNvSpPr>
          <p:nvPr/>
        </p:nvSpPr>
        <p:spPr>
          <a:xfrm>
            <a:off x="6838950" y="6459538"/>
            <a:ext cx="2133600" cy="365125"/>
          </a:xfrm>
          <a:prstGeom prst="rect">
            <a:avLst/>
          </a:prstGeom>
        </p:spPr>
        <p:txBody>
          <a:bodyPr anchor="ctr"/>
          <a:lstStyle/>
          <a:p>
            <a:pPr algn="r" fontAlgn="auto">
              <a:spcBef>
                <a:spcPts val="0"/>
              </a:spcBef>
              <a:spcAft>
                <a:spcPts val="0"/>
              </a:spcAft>
              <a:defRPr/>
            </a:pPr>
            <a:fld id="{157D729A-D8D0-4746-AB48-D44D9057A6C2}" type="slidenum">
              <a:rPr lang="zh-CN" altLang="en-US" sz="1200">
                <a:solidFill>
                  <a:schemeClr val="bg1"/>
                </a:solidFill>
                <a:latin typeface="+mn-lt"/>
                <a:ea typeface="+mn-ea"/>
              </a:rPr>
              <a:pPr algn="r" fontAlgn="auto">
                <a:spcBef>
                  <a:spcPts val="0"/>
                </a:spcBef>
                <a:spcAft>
                  <a:spcPts val="0"/>
                </a:spcAft>
                <a:defRPr/>
              </a:pPr>
              <a:t>38</a:t>
            </a:fld>
            <a:endParaRPr lang="zh-CN" altLang="en-US" sz="1200" dirty="0">
              <a:solidFill>
                <a:schemeClr val="bg1"/>
              </a:solidFill>
              <a:latin typeface="+mn-lt"/>
              <a:ea typeface="+mn-ea"/>
            </a:endParaRPr>
          </a:p>
        </p:txBody>
      </p:sp>
      <p:sp>
        <p:nvSpPr>
          <p:cNvPr id="31" name="TextBox 13"/>
          <p:cNvSpPr txBox="1">
            <a:spLocks noChangeArrowheads="1"/>
          </p:cNvSpPr>
          <p:nvPr/>
        </p:nvSpPr>
        <p:spPr bwMode="auto">
          <a:xfrm>
            <a:off x="0" y="5589240"/>
            <a:ext cx="3240360" cy="828000"/>
          </a:xfrm>
          <a:prstGeom prst="rect">
            <a:avLst/>
          </a:prstGeom>
          <a:solidFill>
            <a:schemeClr val="accent5">
              <a:lumMod val="20000"/>
              <a:lumOff val="80000"/>
            </a:schemeClr>
          </a:solidFill>
          <a:ln>
            <a:noFill/>
          </a:ln>
          <a:effectLst>
            <a:outerShdw blurRad="50800" dist="38100" dir="5400000" algn="t" rotWithShape="0">
              <a:prstClr val="black">
                <a:alpha val="40000"/>
              </a:prstClr>
            </a:outerShdw>
          </a:effectLst>
          <a:extLst/>
        </p:spPr>
        <p:txBody>
          <a:bodyPr>
            <a:no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200" b="1" dirty="0" smtClean="0">
                <a:latin typeface="微软雅黑" pitchFamily="34" charset="-122"/>
                <a:ea typeface="微软雅黑" pitchFamily="34" charset="-122"/>
              </a:rPr>
              <a:t>【</a:t>
            </a:r>
            <a:r>
              <a:rPr lang="zh-CN" altLang="en-US" sz="1200" b="1" dirty="0" smtClean="0">
                <a:latin typeface="微软雅黑" pitchFamily="34" charset="-122"/>
                <a:ea typeface="微软雅黑" pitchFamily="34" charset="-122"/>
              </a:rPr>
              <a:t>访客排队语</a:t>
            </a:r>
            <a:r>
              <a:rPr lang="en-US" altLang="zh-CN" sz="1200" b="1" dirty="0" smtClean="0">
                <a:latin typeface="微软雅黑" pitchFamily="34" charset="-122"/>
                <a:ea typeface="微软雅黑" pitchFamily="34" charset="-122"/>
              </a:rPr>
              <a:t>】</a:t>
            </a:r>
            <a:endParaRPr lang="en-US" altLang="zh-CN" sz="1200" b="1" dirty="0">
              <a:latin typeface="微软雅黑" pitchFamily="34" charset="-122"/>
              <a:ea typeface="微软雅黑" pitchFamily="34" charset="-122"/>
            </a:endParaRPr>
          </a:p>
          <a:p>
            <a:pPr eaLnBrk="1" hangingPunct="1"/>
            <a:r>
              <a:rPr lang="zh-CN" altLang="en-US" sz="1200" dirty="0">
                <a:latin typeface="微软雅黑" pitchFamily="34" charset="-122"/>
                <a:ea typeface="微软雅黑" pitchFamily="34" charset="-122"/>
              </a:rPr>
              <a:t>当客</a:t>
            </a:r>
            <a:r>
              <a:rPr lang="zh-CN" altLang="en-US" sz="1200" dirty="0" smtClean="0">
                <a:latin typeface="微软雅黑" pitchFamily="34" charset="-122"/>
                <a:ea typeface="微软雅黑" pitchFamily="34" charset="-122"/>
              </a:rPr>
              <a:t>服均达到接待最大值时，</a:t>
            </a:r>
            <a:r>
              <a:rPr lang="zh-CN" altLang="en-US" sz="1200" dirty="0">
                <a:latin typeface="微软雅黑" pitchFamily="34" charset="-122"/>
                <a:ea typeface="微软雅黑" pitchFamily="34" charset="-122"/>
              </a:rPr>
              <a:t>新</a:t>
            </a:r>
            <a:r>
              <a:rPr lang="zh-CN" altLang="en-US" sz="1200" dirty="0" smtClean="0">
                <a:latin typeface="微软雅黑" pitchFamily="34" charset="-122"/>
                <a:ea typeface="微软雅黑" pitchFamily="34" charset="-122"/>
              </a:rPr>
              <a:t>访客进入排队中，为避免访客流失，系统自动发送预先设置好的排队欢迎语</a:t>
            </a:r>
            <a:endParaRPr lang="en-US" altLang="zh-CN" sz="1200" dirty="0">
              <a:latin typeface="微软雅黑" pitchFamily="34" charset="-122"/>
              <a:ea typeface="微软雅黑" pitchFamily="34" charset="-122"/>
            </a:endParaRPr>
          </a:p>
        </p:txBody>
      </p:sp>
      <p:sp>
        <p:nvSpPr>
          <p:cNvPr id="13" name="TextBox 13"/>
          <p:cNvSpPr txBox="1">
            <a:spLocks noChangeArrowheads="1"/>
          </p:cNvSpPr>
          <p:nvPr/>
        </p:nvSpPr>
        <p:spPr bwMode="auto">
          <a:xfrm>
            <a:off x="6695728" y="3212976"/>
            <a:ext cx="2448272" cy="792088"/>
          </a:xfrm>
          <a:prstGeom prst="rect">
            <a:avLst/>
          </a:prstGeom>
          <a:solidFill>
            <a:schemeClr val="accent5">
              <a:lumMod val="20000"/>
              <a:lumOff val="80000"/>
              <a:alpha val="98000"/>
            </a:schemeClr>
          </a:solidFill>
          <a:ln>
            <a:noFill/>
          </a:ln>
          <a:effectLst>
            <a:outerShdw blurRad="50800" dist="38100" dir="5400000" algn="t" rotWithShape="0">
              <a:prstClr val="black">
                <a:alpha val="40000"/>
              </a:prstClr>
            </a:outerShdw>
          </a:effectLst>
          <a:extLst/>
        </p:spPr>
        <p:txBody>
          <a:bodyPr>
            <a:no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200" b="1" dirty="0" smtClean="0">
                <a:latin typeface="微软雅黑" pitchFamily="34" charset="-122"/>
                <a:ea typeface="微软雅黑" pitchFamily="34" charset="-122"/>
              </a:rPr>
              <a:t>【</a:t>
            </a:r>
            <a:r>
              <a:rPr lang="zh-CN" altLang="en-US" sz="1200" b="1" dirty="0" smtClean="0">
                <a:latin typeface="微软雅黑" pitchFamily="34" charset="-122"/>
                <a:ea typeface="微软雅黑" pitchFamily="34" charset="-122"/>
              </a:rPr>
              <a:t>访客未回应</a:t>
            </a:r>
            <a:r>
              <a:rPr lang="en-US" altLang="zh-CN" sz="1200" b="1" dirty="0" smtClean="0">
                <a:latin typeface="微软雅黑" pitchFamily="34" charset="-122"/>
                <a:ea typeface="微软雅黑" pitchFamily="34" charset="-122"/>
              </a:rPr>
              <a:t>】</a:t>
            </a:r>
          </a:p>
          <a:p>
            <a:pPr eaLnBrk="1" hangingPunct="1"/>
            <a:r>
              <a:rPr lang="zh-CN" altLang="en-US" sz="1200" dirty="0" smtClean="0">
                <a:latin typeface="微软雅黑" pitchFamily="34" charset="-122"/>
                <a:ea typeface="微软雅黑" pitchFamily="34" charset="-122"/>
              </a:rPr>
              <a:t>当访客与客服沟通长久未回应时，系统会自动发送预先设置，提醒访客继续沟通</a:t>
            </a:r>
            <a:endParaRPr lang="en-US" altLang="zh-CN" sz="1200" dirty="0">
              <a:latin typeface="微软雅黑" pitchFamily="34" charset="-122"/>
              <a:ea typeface="微软雅黑" pitchFamily="34" charset="-122"/>
            </a:endParaRPr>
          </a:p>
        </p:txBody>
      </p:sp>
      <p:sp>
        <p:nvSpPr>
          <p:cNvPr id="14" name="TextBox 13"/>
          <p:cNvSpPr txBox="1">
            <a:spLocks noChangeArrowheads="1"/>
          </p:cNvSpPr>
          <p:nvPr/>
        </p:nvSpPr>
        <p:spPr bwMode="auto">
          <a:xfrm>
            <a:off x="6695728" y="1412776"/>
            <a:ext cx="2448272" cy="792088"/>
          </a:xfrm>
          <a:prstGeom prst="rect">
            <a:avLst/>
          </a:prstGeom>
          <a:solidFill>
            <a:schemeClr val="accent5">
              <a:lumMod val="20000"/>
              <a:lumOff val="80000"/>
              <a:alpha val="98000"/>
            </a:schemeClr>
          </a:solidFill>
          <a:ln>
            <a:noFill/>
          </a:ln>
          <a:effectLst>
            <a:outerShdw blurRad="50800" dist="38100" dir="5400000" algn="t" rotWithShape="0">
              <a:prstClr val="black">
                <a:alpha val="40000"/>
              </a:prstClr>
            </a:outerShdw>
          </a:effectLst>
          <a:extLst/>
        </p:spPr>
        <p:txBody>
          <a:bodyPr>
            <a:no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200" b="1" dirty="0" smtClean="0">
                <a:latin typeface="微软雅黑" pitchFamily="34" charset="-122"/>
                <a:ea typeface="微软雅黑" pitchFamily="34" charset="-122"/>
              </a:rPr>
              <a:t>【</a:t>
            </a:r>
            <a:r>
              <a:rPr lang="zh-CN" altLang="en-US" sz="1200" b="1" dirty="0" smtClean="0">
                <a:latin typeface="微软雅黑" pitchFamily="34" charset="-122"/>
                <a:ea typeface="微软雅黑" pitchFamily="34" charset="-122"/>
              </a:rPr>
              <a:t>客服忙碌</a:t>
            </a:r>
            <a:r>
              <a:rPr lang="en-US" altLang="zh-CN" sz="1200" b="1" dirty="0" smtClean="0">
                <a:latin typeface="微软雅黑" pitchFamily="34" charset="-122"/>
                <a:ea typeface="微软雅黑" pitchFamily="34" charset="-122"/>
              </a:rPr>
              <a:t>/</a:t>
            </a:r>
            <a:r>
              <a:rPr lang="zh-CN" altLang="en-US" sz="1200" b="1" dirty="0" smtClean="0">
                <a:latin typeface="微软雅黑" pitchFamily="34" charset="-122"/>
                <a:ea typeface="微软雅黑" pitchFamily="34" charset="-122"/>
              </a:rPr>
              <a:t>离开</a:t>
            </a:r>
            <a:r>
              <a:rPr lang="en-US" altLang="zh-CN" sz="1200" b="1" dirty="0" smtClean="0">
                <a:latin typeface="微软雅黑" pitchFamily="34" charset="-122"/>
                <a:ea typeface="微软雅黑" pitchFamily="34" charset="-122"/>
              </a:rPr>
              <a:t>】</a:t>
            </a:r>
            <a:endParaRPr lang="en-US" altLang="zh-CN" sz="1200" b="1" dirty="0">
              <a:latin typeface="微软雅黑" pitchFamily="34" charset="-122"/>
              <a:ea typeface="微软雅黑" pitchFamily="34" charset="-122"/>
            </a:endParaRPr>
          </a:p>
          <a:p>
            <a:pPr eaLnBrk="1" hangingPunct="1"/>
            <a:r>
              <a:rPr lang="zh-CN" altLang="en-US" sz="1200" dirty="0">
                <a:latin typeface="微软雅黑" pitchFamily="34" charset="-122"/>
                <a:ea typeface="微软雅黑" pitchFamily="34" charset="-122"/>
              </a:rPr>
              <a:t>当访客与客服</a:t>
            </a:r>
            <a:r>
              <a:rPr lang="zh-CN" altLang="en-US" sz="1200" dirty="0" smtClean="0">
                <a:latin typeface="微软雅黑" pitchFamily="34" charset="-122"/>
                <a:ea typeface="微软雅黑" pitchFamily="34" charset="-122"/>
              </a:rPr>
              <a:t>沟通长久未回应时</a:t>
            </a:r>
            <a:r>
              <a:rPr lang="zh-CN" altLang="en-US" sz="1200" dirty="0">
                <a:latin typeface="微软雅黑" pitchFamily="34" charset="-122"/>
                <a:ea typeface="微软雅黑" pitchFamily="34" charset="-122"/>
              </a:rPr>
              <a:t>，系统会自动发</a:t>
            </a:r>
            <a:r>
              <a:rPr lang="zh-CN" altLang="en-US" sz="1200" dirty="0" smtClean="0">
                <a:latin typeface="微软雅黑" pitchFamily="34" charset="-122"/>
                <a:ea typeface="微软雅黑" pitchFamily="34" charset="-122"/>
              </a:rPr>
              <a:t>送预</a:t>
            </a:r>
            <a:r>
              <a:rPr lang="zh-CN" altLang="en-US" sz="1200" dirty="0">
                <a:latin typeface="微软雅黑" pitchFamily="34" charset="-122"/>
                <a:ea typeface="微软雅黑" pitchFamily="34" charset="-122"/>
              </a:rPr>
              <a:t>先</a:t>
            </a:r>
            <a:r>
              <a:rPr lang="zh-CN" altLang="en-US" sz="1200" dirty="0" smtClean="0">
                <a:latin typeface="微软雅黑" pitchFamily="34" charset="-122"/>
                <a:ea typeface="微软雅黑" pitchFamily="34" charset="-122"/>
              </a:rPr>
              <a:t>设置，提醒访客继续</a:t>
            </a:r>
            <a:endParaRPr lang="en-US" altLang="zh-CN" sz="1200" dirty="0">
              <a:latin typeface="微软雅黑" pitchFamily="34" charset="-122"/>
              <a:ea typeface="微软雅黑" pitchFamily="34" charset="-122"/>
            </a:endParaRPr>
          </a:p>
        </p:txBody>
      </p:sp>
      <p:cxnSp>
        <p:nvCxnSpPr>
          <p:cNvPr id="16" name="直接箭头连接符 15"/>
          <p:cNvCxnSpPr/>
          <p:nvPr/>
        </p:nvCxnSpPr>
        <p:spPr>
          <a:xfrm flipV="1">
            <a:off x="6588224" y="2276872"/>
            <a:ext cx="432048" cy="50405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7" name="直接箭头连接符 16"/>
          <p:cNvCxnSpPr/>
          <p:nvPr/>
        </p:nvCxnSpPr>
        <p:spPr>
          <a:xfrm flipV="1">
            <a:off x="6300192" y="3573016"/>
            <a:ext cx="360040" cy="14401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8" name="直接箭头连接符 17"/>
          <p:cNvCxnSpPr/>
          <p:nvPr/>
        </p:nvCxnSpPr>
        <p:spPr>
          <a:xfrm>
            <a:off x="1547664" y="2060848"/>
            <a:ext cx="360040" cy="57606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1" name="直接箭头连接符 20"/>
          <p:cNvCxnSpPr/>
          <p:nvPr/>
        </p:nvCxnSpPr>
        <p:spPr>
          <a:xfrm flipV="1">
            <a:off x="1403648" y="5229200"/>
            <a:ext cx="504056" cy="28803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2" name="直接箭头连接符 21"/>
          <p:cNvCxnSpPr/>
          <p:nvPr/>
        </p:nvCxnSpPr>
        <p:spPr>
          <a:xfrm>
            <a:off x="1691680" y="3573016"/>
            <a:ext cx="288032" cy="36004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23" name="图片 22" descr="ds.JPG"/>
          <p:cNvPicPr>
            <a:picLocks noChangeAspect="1"/>
          </p:cNvPicPr>
          <p:nvPr/>
        </p:nvPicPr>
        <p:blipFill>
          <a:blip r:embed="rId4" cstate="print"/>
          <a:stretch>
            <a:fillRect/>
          </a:stretch>
        </p:blipFill>
        <p:spPr>
          <a:xfrm>
            <a:off x="4860032" y="5085184"/>
            <a:ext cx="2664296" cy="1084701"/>
          </a:xfrm>
          <a:prstGeom prst="rect">
            <a:avLst/>
          </a:prstGeom>
        </p:spPr>
      </p:pic>
      <p:cxnSp>
        <p:nvCxnSpPr>
          <p:cNvPr id="33" name="直接箭头连接符 32"/>
          <p:cNvCxnSpPr/>
          <p:nvPr/>
        </p:nvCxnSpPr>
        <p:spPr>
          <a:xfrm flipH="1" flipV="1">
            <a:off x="6444208" y="5589240"/>
            <a:ext cx="216024" cy="36004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4" name="TextBox 13"/>
          <p:cNvSpPr txBox="1">
            <a:spLocks noChangeArrowheads="1"/>
          </p:cNvSpPr>
          <p:nvPr/>
        </p:nvSpPr>
        <p:spPr bwMode="auto">
          <a:xfrm>
            <a:off x="6695728" y="5589240"/>
            <a:ext cx="2448272" cy="792088"/>
          </a:xfrm>
          <a:prstGeom prst="rect">
            <a:avLst/>
          </a:prstGeom>
          <a:solidFill>
            <a:schemeClr val="accent5">
              <a:lumMod val="20000"/>
              <a:lumOff val="80000"/>
              <a:alpha val="98000"/>
            </a:schemeClr>
          </a:solidFill>
          <a:ln>
            <a:noFill/>
          </a:ln>
          <a:effectLst>
            <a:outerShdw blurRad="50800" dist="38100" dir="5400000" algn="t" rotWithShape="0">
              <a:prstClr val="black">
                <a:alpha val="40000"/>
              </a:prstClr>
            </a:outerShdw>
          </a:effectLst>
          <a:extLst/>
        </p:spPr>
        <p:txBody>
          <a:bodyPr>
            <a:no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200" b="1" dirty="0" smtClean="0">
                <a:latin typeface="微软雅黑" pitchFamily="34" charset="-122"/>
                <a:ea typeface="微软雅黑" pitchFamily="34" charset="-122"/>
              </a:rPr>
              <a:t>【</a:t>
            </a:r>
            <a:r>
              <a:rPr lang="zh-CN" altLang="en-US" sz="1200" b="1" dirty="0" smtClean="0">
                <a:latin typeface="微软雅黑" pitchFamily="34" charset="-122"/>
                <a:ea typeface="微软雅黑" pitchFamily="34" charset="-122"/>
              </a:rPr>
              <a:t>自动结束沟通</a:t>
            </a:r>
            <a:r>
              <a:rPr lang="en-US" altLang="zh-CN" sz="1200" b="1" dirty="0" smtClean="0">
                <a:latin typeface="微软雅黑" pitchFamily="34" charset="-122"/>
                <a:ea typeface="微软雅黑" pitchFamily="34" charset="-122"/>
              </a:rPr>
              <a:t>】</a:t>
            </a:r>
          </a:p>
          <a:p>
            <a:pPr eaLnBrk="1" hangingPunct="1"/>
            <a:r>
              <a:rPr lang="zh-CN" altLang="en-US" sz="1200" dirty="0" smtClean="0">
                <a:latin typeface="微软雅黑" pitchFamily="34" charset="-122"/>
                <a:ea typeface="微软雅黑" pitchFamily="34" charset="-122"/>
              </a:rPr>
              <a:t>当访客与客服沟通达到预先设置时间，将结束此次沟通</a:t>
            </a:r>
            <a:endParaRPr lang="en-US" altLang="zh-CN" sz="1200" dirty="0">
              <a:latin typeface="微软雅黑" pitchFamily="34" charset="-122"/>
              <a:ea typeface="微软雅黑" pitchFamily="34" charset="-122"/>
            </a:endParaRPr>
          </a:p>
        </p:txBody>
      </p:sp>
    </p:spTree>
    <p:extLst>
      <p:ext uri="{BB962C8B-B14F-4D97-AF65-F5344CB8AC3E}">
        <p14:creationId xmlns="" xmlns:p14="http://schemas.microsoft.com/office/powerpoint/2010/main" val="26669036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descr="gf.JPG"/>
          <p:cNvPicPr>
            <a:picLocks noChangeAspect="1"/>
          </p:cNvPicPr>
          <p:nvPr/>
        </p:nvPicPr>
        <p:blipFill>
          <a:blip r:embed="rId2" cstate="print"/>
          <a:stretch>
            <a:fillRect/>
          </a:stretch>
        </p:blipFill>
        <p:spPr>
          <a:xfrm>
            <a:off x="2483768" y="1844824"/>
            <a:ext cx="6120681" cy="4332482"/>
          </a:xfrm>
          <a:prstGeom prst="rect">
            <a:avLst/>
          </a:prstGeom>
        </p:spPr>
      </p:pic>
      <p:sp>
        <p:nvSpPr>
          <p:cNvPr id="11" name="TextBox 10"/>
          <p:cNvSpPr txBox="1"/>
          <p:nvPr/>
        </p:nvSpPr>
        <p:spPr>
          <a:xfrm>
            <a:off x="539552" y="990600"/>
            <a:ext cx="5286375" cy="276999"/>
          </a:xfrm>
          <a:prstGeom prst="rect">
            <a:avLst/>
          </a:prstGeom>
          <a:noFill/>
        </p:spPr>
        <p:txBody>
          <a:bodyPr>
            <a:spAutoFit/>
          </a:bodyPr>
          <a:lstStyle/>
          <a:p>
            <a:pPr fontAlgn="auto">
              <a:spcBef>
                <a:spcPts val="0"/>
              </a:spcBef>
              <a:spcAft>
                <a:spcPts val="0"/>
              </a:spcAft>
              <a:defRPr/>
            </a:pPr>
            <a:r>
              <a:rPr lang="zh-CN" altLang="en-US" sz="1200" dirty="0">
                <a:solidFill>
                  <a:schemeClr val="bg1">
                    <a:lumMod val="50000"/>
                  </a:schemeClr>
                </a:solidFill>
                <a:latin typeface="微软雅黑" pitchFamily="34" charset="-122"/>
                <a:ea typeface="微软雅黑" pitchFamily="34" charset="-122"/>
              </a:rPr>
              <a:t>管理员和普通客服都可以设置。设置将影响客服沟通中可以看到的常用语言</a:t>
            </a:r>
            <a:r>
              <a:rPr lang="zh-CN" altLang="en-US" sz="1200" dirty="0" smtClean="0">
                <a:solidFill>
                  <a:schemeClr val="bg1">
                    <a:lumMod val="50000"/>
                  </a:schemeClr>
                </a:solidFill>
                <a:latin typeface="微软雅黑" pitchFamily="34" charset="-122"/>
                <a:ea typeface="微软雅黑" pitchFamily="34" charset="-122"/>
              </a:rPr>
              <a:t>。</a:t>
            </a:r>
            <a:endParaRPr lang="zh-CN" altLang="en-US" sz="1200" dirty="0">
              <a:solidFill>
                <a:schemeClr val="bg1">
                  <a:lumMod val="50000"/>
                </a:schemeClr>
              </a:solidFill>
              <a:latin typeface="微软雅黑" pitchFamily="34" charset="-122"/>
              <a:ea typeface="微软雅黑" pitchFamily="34" charset="-122"/>
            </a:endParaRPr>
          </a:p>
        </p:txBody>
      </p:sp>
      <p:pic>
        <p:nvPicPr>
          <p:cNvPr id="32778" name="Picture 23" descr="E:\6-偶就是喜欢收集tutu!\cici的宝贝素材^_^\1000个图标\gif_57_025.gif"/>
          <p:cNvPicPr>
            <a:picLocks noChangeAspect="1" noChangeArrowheads="1"/>
          </p:cNvPicPr>
          <p:nvPr/>
        </p:nvPicPr>
        <p:blipFill>
          <a:blip r:embed="rId3" cstate="print">
            <a:extLst>
              <a:ext uri="{28A0092B-C50C-407E-A947-70E740481C1C}">
                <a14:useLocalDpi xmlns="" xmlns:a14="http://schemas.microsoft.com/office/drawing/2010/main"/>
              </a:ext>
            </a:extLst>
          </a:blip>
          <a:srcRect/>
          <a:stretch>
            <a:fillRect/>
          </a:stretch>
        </p:blipFill>
        <p:spPr bwMode="auto">
          <a:xfrm>
            <a:off x="396677" y="1050925"/>
            <a:ext cx="180975"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2783" name="TextBox 13"/>
          <p:cNvSpPr txBox="1">
            <a:spLocks noChangeArrowheads="1"/>
          </p:cNvSpPr>
          <p:nvPr/>
        </p:nvSpPr>
        <p:spPr bwMode="auto">
          <a:xfrm>
            <a:off x="395536" y="2852936"/>
            <a:ext cx="1800000" cy="861774"/>
          </a:xfrm>
          <a:prstGeom prst="rect">
            <a:avLst/>
          </a:prstGeom>
          <a:solidFill>
            <a:schemeClr val="accent5">
              <a:lumMod val="20000"/>
              <a:lumOff val="80000"/>
            </a:schemeClr>
          </a:solid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400" b="1" dirty="0" smtClean="0">
                <a:latin typeface="微软雅黑" pitchFamily="34" charset="-122"/>
                <a:ea typeface="微软雅黑" pitchFamily="34" charset="-122"/>
              </a:rPr>
              <a:t>【</a:t>
            </a:r>
            <a:r>
              <a:rPr lang="zh-CN" altLang="en-US" sz="1400" b="1" dirty="0" smtClean="0">
                <a:latin typeface="微软雅黑" pitchFamily="34" charset="-122"/>
                <a:ea typeface="微软雅黑" pitchFamily="34" charset="-122"/>
              </a:rPr>
              <a:t>分类</a:t>
            </a:r>
            <a:r>
              <a:rPr lang="en-US" altLang="zh-CN" sz="1400" b="1" dirty="0" smtClean="0">
                <a:latin typeface="微软雅黑" pitchFamily="34" charset="-122"/>
                <a:ea typeface="微软雅黑" pitchFamily="34" charset="-122"/>
              </a:rPr>
              <a:t>】</a:t>
            </a:r>
          </a:p>
          <a:p>
            <a:pPr eaLnBrk="1" hangingPunct="1"/>
            <a:r>
              <a:rPr lang="zh-CN" altLang="en-US" sz="1200" dirty="0" smtClean="0">
                <a:latin typeface="微软雅黑" pitchFamily="34" charset="-122"/>
                <a:ea typeface="微软雅黑" pitchFamily="34" charset="-122"/>
              </a:rPr>
              <a:t>询价、产品介绍、投诉处理</a:t>
            </a:r>
            <a:r>
              <a:rPr lang="en-US" altLang="zh-CN" sz="1200" dirty="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您</a:t>
            </a:r>
            <a:r>
              <a:rPr lang="zh-CN" altLang="en-US" sz="1200" dirty="0">
                <a:latin typeface="微软雅黑" pitchFamily="34" charset="-122"/>
                <a:ea typeface="微软雅黑" pitchFamily="34" charset="-122"/>
              </a:rPr>
              <a:t>可以按照喜欢的方式将常用语</a:t>
            </a:r>
            <a:r>
              <a:rPr lang="zh-CN" altLang="en-US" sz="1200" dirty="0" smtClean="0">
                <a:latin typeface="微软雅黑" pitchFamily="34" charset="-122"/>
                <a:ea typeface="微软雅黑" pitchFamily="34" charset="-122"/>
              </a:rPr>
              <a:t>分类</a:t>
            </a:r>
            <a:endParaRPr lang="en-US" altLang="zh-CN" sz="1200" dirty="0">
              <a:latin typeface="微软雅黑" pitchFamily="34" charset="-122"/>
              <a:ea typeface="微软雅黑" pitchFamily="34" charset="-122"/>
            </a:endParaRPr>
          </a:p>
        </p:txBody>
      </p:sp>
      <p:sp>
        <p:nvSpPr>
          <p:cNvPr id="32786" name="TextBox 13"/>
          <p:cNvSpPr txBox="1">
            <a:spLocks noChangeArrowheads="1"/>
          </p:cNvSpPr>
          <p:nvPr/>
        </p:nvSpPr>
        <p:spPr bwMode="auto">
          <a:xfrm>
            <a:off x="7723286" y="3140968"/>
            <a:ext cx="1420714" cy="276999"/>
          </a:xfrm>
          <a:prstGeom prst="rect">
            <a:avLst/>
          </a:prstGeom>
          <a:solidFill>
            <a:schemeClr val="accent5">
              <a:lumMod val="20000"/>
              <a:lumOff val="80000"/>
            </a:schemeClr>
          </a:solid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1200" dirty="0">
                <a:latin typeface="微软雅黑" pitchFamily="34" charset="-122"/>
                <a:ea typeface="微软雅黑" pitchFamily="34" charset="-122"/>
              </a:rPr>
              <a:t>移</a:t>
            </a:r>
            <a:r>
              <a:rPr lang="zh-CN" altLang="en-US" sz="1200" dirty="0" smtClean="0">
                <a:latin typeface="微软雅黑" pitchFamily="34" charset="-122"/>
                <a:ea typeface="微软雅黑" pitchFamily="34" charset="-122"/>
              </a:rPr>
              <a:t>动，修改，删除</a:t>
            </a:r>
            <a:endParaRPr lang="en-US" altLang="zh-CN" sz="1200" dirty="0">
              <a:latin typeface="微软雅黑" pitchFamily="34" charset="-122"/>
              <a:ea typeface="微软雅黑" pitchFamily="34" charset="-122"/>
            </a:endParaRPr>
          </a:p>
        </p:txBody>
      </p:sp>
      <p:sp>
        <p:nvSpPr>
          <p:cNvPr id="45" name="矩形 44"/>
          <p:cNvSpPr/>
          <p:nvPr/>
        </p:nvSpPr>
        <p:spPr>
          <a:xfrm>
            <a:off x="7236296" y="2780928"/>
            <a:ext cx="720080" cy="356171"/>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 name="标题 1"/>
          <p:cNvSpPr>
            <a:spLocks noGrp="1"/>
          </p:cNvSpPr>
          <p:nvPr>
            <p:ph type="title"/>
          </p:nvPr>
        </p:nvSpPr>
        <p:spPr/>
        <p:txBody>
          <a:bodyPr>
            <a:normAutofit/>
          </a:bodyPr>
          <a:lstStyle/>
          <a:p>
            <a:r>
              <a:rPr lang="zh-CN" altLang="en-US" dirty="0" smtClean="0"/>
              <a:t>如何使用商桥</a:t>
            </a:r>
            <a:r>
              <a:rPr lang="en-US" altLang="zh-CN" dirty="0" smtClean="0"/>
              <a:t>-</a:t>
            </a:r>
            <a:r>
              <a:rPr lang="zh-CN" altLang="en-US" dirty="0" smtClean="0"/>
              <a:t>常用语设置</a:t>
            </a:r>
            <a:endParaRPr lang="zh-CN" altLang="en-US" dirty="0"/>
          </a:p>
        </p:txBody>
      </p:sp>
      <p:sp>
        <p:nvSpPr>
          <p:cNvPr id="24" name="页脚占位符 1"/>
          <p:cNvSpPr>
            <a:spLocks noGrp="1"/>
          </p:cNvSpPr>
          <p:nvPr>
            <p:ph type="ftr" sz="quarter" idx="11"/>
          </p:nvPr>
        </p:nvSpPr>
        <p:spPr>
          <a:xfrm>
            <a:off x="3124200" y="6506544"/>
            <a:ext cx="2895600" cy="288000"/>
          </a:xfrm>
          <a:prstGeom prst="rect">
            <a:avLst/>
          </a:prstGeom>
        </p:spPr>
        <p:txBody>
          <a:bodyPr anchor="ctr"/>
          <a:lstStyle/>
          <a:p>
            <a:pPr algn="ctr"/>
            <a:r>
              <a:rPr lang="zh-CN" altLang="en-US" sz="1400" b="1" dirty="0" smtClean="0">
                <a:solidFill>
                  <a:schemeClr val="bg1"/>
                </a:solidFill>
                <a:latin typeface="微软雅黑" pitchFamily="34" charset="-122"/>
                <a:ea typeface="微软雅黑" pitchFamily="34" charset="-122"/>
              </a:rPr>
              <a:t>百度商桥</a:t>
            </a:r>
            <a:endParaRPr lang="zh-CN" altLang="en-US" sz="1400" b="1" dirty="0">
              <a:solidFill>
                <a:schemeClr val="bg1"/>
              </a:solidFill>
              <a:latin typeface="微软雅黑" pitchFamily="34" charset="-122"/>
              <a:ea typeface="微软雅黑" pitchFamily="34" charset="-122"/>
            </a:endParaRPr>
          </a:p>
        </p:txBody>
      </p:sp>
      <p:cxnSp>
        <p:nvCxnSpPr>
          <p:cNvPr id="32" name="形状 26"/>
          <p:cNvCxnSpPr>
            <a:endCxn id="32783" idx="3"/>
          </p:cNvCxnSpPr>
          <p:nvPr/>
        </p:nvCxnSpPr>
        <p:spPr>
          <a:xfrm rot="10800000" flipV="1">
            <a:off x="2195536" y="2567183"/>
            <a:ext cx="1787578" cy="716639"/>
          </a:xfrm>
          <a:prstGeom prst="bentConnector3">
            <a:avLst>
              <a:gd name="adj1" fmla="val -1153"/>
            </a:avLst>
          </a:prstGeom>
          <a:ln>
            <a:tailEnd type="arrow"/>
          </a:ln>
        </p:spPr>
        <p:style>
          <a:lnRef idx="2">
            <a:schemeClr val="dk1"/>
          </a:lnRef>
          <a:fillRef idx="0">
            <a:schemeClr val="dk1"/>
          </a:fillRef>
          <a:effectRef idx="1">
            <a:schemeClr val="dk1"/>
          </a:effectRef>
          <a:fontRef idx="minor">
            <a:schemeClr val="tx1"/>
          </a:fontRef>
        </p:style>
      </p:cxnSp>
      <p:cxnSp>
        <p:nvCxnSpPr>
          <p:cNvPr id="47" name="直接箭头连接符 46"/>
          <p:cNvCxnSpPr>
            <a:stCxn id="45" idx="3"/>
            <a:endCxn id="32786" idx="0"/>
          </p:cNvCxnSpPr>
          <p:nvPr/>
        </p:nvCxnSpPr>
        <p:spPr>
          <a:xfrm>
            <a:off x="7956376" y="2959014"/>
            <a:ext cx="477267" cy="18195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1" name="灯片编号占位符 4"/>
          <p:cNvSpPr txBox="1">
            <a:spLocks/>
          </p:cNvSpPr>
          <p:nvPr/>
        </p:nvSpPr>
        <p:spPr>
          <a:xfrm>
            <a:off x="6838950" y="6459538"/>
            <a:ext cx="2133600" cy="365125"/>
          </a:xfrm>
          <a:prstGeom prst="rect">
            <a:avLst/>
          </a:prstGeom>
        </p:spPr>
        <p:txBody>
          <a:bodyPr anchor="ctr"/>
          <a:lstStyle/>
          <a:p>
            <a:pPr algn="r" fontAlgn="auto">
              <a:spcBef>
                <a:spcPts val="0"/>
              </a:spcBef>
              <a:spcAft>
                <a:spcPts val="0"/>
              </a:spcAft>
              <a:defRPr/>
            </a:pPr>
            <a:fld id="{157D729A-D8D0-4746-AB48-D44D9057A6C2}" type="slidenum">
              <a:rPr lang="zh-CN" altLang="en-US" sz="1200">
                <a:solidFill>
                  <a:schemeClr val="bg1"/>
                </a:solidFill>
                <a:latin typeface="+mn-lt"/>
                <a:ea typeface="+mn-ea"/>
              </a:rPr>
              <a:pPr algn="r" fontAlgn="auto">
                <a:spcBef>
                  <a:spcPts val="0"/>
                </a:spcBef>
                <a:spcAft>
                  <a:spcPts val="0"/>
                </a:spcAft>
                <a:defRPr/>
              </a:pPr>
              <a:t>39</a:t>
            </a:fld>
            <a:endParaRPr lang="zh-CN" altLang="en-US" sz="1200" dirty="0">
              <a:solidFill>
                <a:schemeClr val="bg1"/>
              </a:solidFill>
              <a:latin typeface="+mn-lt"/>
              <a:ea typeface="+mn-ea"/>
            </a:endParaRPr>
          </a:p>
        </p:txBody>
      </p:sp>
      <p:pic>
        <p:nvPicPr>
          <p:cNvPr id="30" name="图片 29" descr="ffffff.JPG"/>
          <p:cNvPicPr>
            <a:picLocks noChangeAspect="1"/>
          </p:cNvPicPr>
          <p:nvPr/>
        </p:nvPicPr>
        <p:blipFill>
          <a:blip r:embed="rId4" cstate="print"/>
          <a:stretch>
            <a:fillRect/>
          </a:stretch>
        </p:blipFill>
        <p:spPr>
          <a:xfrm>
            <a:off x="7308304" y="2852936"/>
            <a:ext cx="576064" cy="252433"/>
          </a:xfrm>
          <a:prstGeom prst="rect">
            <a:avLst/>
          </a:prstGeom>
        </p:spPr>
      </p:pic>
      <p:sp>
        <p:nvSpPr>
          <p:cNvPr id="41" name="矩形 40"/>
          <p:cNvSpPr/>
          <p:nvPr/>
        </p:nvSpPr>
        <p:spPr>
          <a:xfrm>
            <a:off x="6732240" y="1988841"/>
            <a:ext cx="1800200" cy="288032"/>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3" name="直接箭头连接符 42"/>
          <p:cNvCxnSpPr>
            <a:stCxn id="41" idx="0"/>
          </p:cNvCxnSpPr>
          <p:nvPr/>
        </p:nvCxnSpPr>
        <p:spPr>
          <a:xfrm flipH="1" flipV="1">
            <a:off x="7596336" y="1700808"/>
            <a:ext cx="36004" cy="28803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1" name="TextBox 50"/>
          <p:cNvSpPr txBox="1">
            <a:spLocks noChangeArrowheads="1"/>
          </p:cNvSpPr>
          <p:nvPr/>
        </p:nvSpPr>
        <p:spPr bwMode="auto">
          <a:xfrm>
            <a:off x="6444208" y="908720"/>
            <a:ext cx="2052736" cy="792088"/>
          </a:xfrm>
          <a:prstGeom prst="rect">
            <a:avLst/>
          </a:prstGeom>
          <a:solidFill>
            <a:schemeClr val="accent5">
              <a:lumMod val="20000"/>
              <a:lumOff val="80000"/>
              <a:alpha val="98000"/>
            </a:schemeClr>
          </a:solidFill>
          <a:ln>
            <a:noFill/>
          </a:ln>
          <a:effectLst>
            <a:outerShdw blurRad="50800" dist="38100" dir="5400000" algn="t" rotWithShape="0">
              <a:prstClr val="black">
                <a:alpha val="40000"/>
              </a:prstClr>
            </a:outerShdw>
          </a:effectLst>
          <a:extLst/>
        </p:spPr>
        <p:txBody>
          <a:bodyPr>
            <a:no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200" b="1" dirty="0" smtClean="0">
                <a:latin typeface="微软雅黑" pitchFamily="34" charset="-122"/>
                <a:ea typeface="微软雅黑" pitchFamily="34" charset="-122"/>
              </a:rPr>
              <a:t>【</a:t>
            </a:r>
            <a:r>
              <a:rPr lang="zh-CN" altLang="en-US" sz="1200" b="1" dirty="0" smtClean="0">
                <a:latin typeface="微软雅黑" pitchFamily="34" charset="-122"/>
                <a:ea typeface="微软雅黑" pitchFamily="34" charset="-122"/>
              </a:rPr>
              <a:t>添加常用语</a:t>
            </a:r>
            <a:r>
              <a:rPr lang="en-US" altLang="zh-CN" sz="1200" b="1" dirty="0" smtClean="0">
                <a:latin typeface="微软雅黑" pitchFamily="34" charset="-122"/>
                <a:ea typeface="微软雅黑" pitchFamily="34" charset="-122"/>
              </a:rPr>
              <a:t>】</a:t>
            </a:r>
            <a:endParaRPr lang="en-US" altLang="zh-CN" sz="1200" b="1" dirty="0">
              <a:latin typeface="微软雅黑" pitchFamily="34" charset="-122"/>
              <a:ea typeface="微软雅黑" pitchFamily="34" charset="-122"/>
            </a:endParaRPr>
          </a:p>
          <a:p>
            <a:pPr eaLnBrk="1" hangingPunct="1"/>
            <a:r>
              <a:rPr lang="zh-CN" altLang="en-US" sz="1000" dirty="0" smtClean="0">
                <a:latin typeface="微软雅黑" pitchFamily="34" charset="-122"/>
                <a:ea typeface="微软雅黑" pitchFamily="34" charset="-122"/>
              </a:rPr>
              <a:t>点击后即可给当前账号设置常用语或分组。</a:t>
            </a:r>
            <a:r>
              <a:rPr lang="zh-CN" altLang="en-US" sz="1000" dirty="0" smtClean="0">
                <a:solidFill>
                  <a:srgbClr val="FF0000"/>
                </a:solidFill>
                <a:latin typeface="微软雅黑" pitchFamily="34" charset="-122"/>
                <a:ea typeface="微软雅黑" pitchFamily="34" charset="-122"/>
              </a:rPr>
              <a:t>需要注意，导入常用语目前只支持商务通格式。</a:t>
            </a:r>
            <a:endParaRPr lang="en-US" altLang="zh-CN" sz="1000" dirty="0">
              <a:solidFill>
                <a:srgbClr val="FF0000"/>
              </a:solidFill>
              <a:latin typeface="微软雅黑" pitchFamily="34" charset="-122"/>
              <a:ea typeface="微软雅黑" pitchFamily="34" charset="-122"/>
            </a:endParaRPr>
          </a:p>
        </p:txBody>
      </p:sp>
      <p:cxnSp>
        <p:nvCxnSpPr>
          <p:cNvPr id="54" name="直接箭头连接符 53"/>
          <p:cNvCxnSpPr>
            <a:stCxn id="41" idx="2"/>
          </p:cNvCxnSpPr>
          <p:nvPr/>
        </p:nvCxnSpPr>
        <p:spPr>
          <a:xfrm flipH="1">
            <a:off x="6660232" y="2276873"/>
            <a:ext cx="972108" cy="115212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 xmlns:p14="http://schemas.microsoft.com/office/powerpoint/2010/main" val="8190799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smtClean="0"/>
              <a:t>认识商桥</a:t>
            </a:r>
            <a:r>
              <a:rPr lang="en-US" altLang="zh-CN" sz="2800" dirty="0" smtClean="0"/>
              <a:t>-</a:t>
            </a:r>
            <a:r>
              <a:rPr lang="zh-CN" altLang="en-US" sz="2800" dirty="0" smtClean="0"/>
              <a:t>如何开通</a:t>
            </a:r>
            <a:r>
              <a:rPr lang="en-US" altLang="zh-CN" dirty="0" smtClean="0"/>
              <a:t>	</a:t>
            </a:r>
            <a:endParaRPr lang="zh-CN" altLang="en-US" dirty="0"/>
          </a:p>
        </p:txBody>
      </p:sp>
      <p:sp>
        <p:nvSpPr>
          <p:cNvPr id="3" name="内容占位符 2"/>
          <p:cNvSpPr>
            <a:spLocks noGrp="1"/>
          </p:cNvSpPr>
          <p:nvPr>
            <p:ph idx="1"/>
          </p:nvPr>
        </p:nvSpPr>
        <p:spPr>
          <a:xfrm>
            <a:off x="179512" y="3573016"/>
            <a:ext cx="8712968" cy="2592303"/>
          </a:xfrm>
        </p:spPr>
        <p:txBody>
          <a:bodyPr>
            <a:normAutofit fontScale="92500" lnSpcReduction="20000"/>
          </a:bodyPr>
          <a:lstStyle/>
          <a:p>
            <a:r>
              <a:rPr lang="zh-CN" altLang="en-US" dirty="0" smtClean="0"/>
              <a:t>       百度商桥的使用群体是百度推广客户，作为推广客户的增值工具，</a:t>
            </a:r>
            <a:r>
              <a:rPr lang="zh-CN" altLang="en-US" dirty="0" smtClean="0">
                <a:solidFill>
                  <a:srgbClr val="FF0000"/>
                </a:solidFill>
              </a:rPr>
              <a:t>完全免费使用，且功能没有任何限制，登陆后左上角显示</a:t>
            </a:r>
            <a:r>
              <a:rPr lang="en-US" altLang="zh-CN" dirty="0" smtClean="0">
                <a:solidFill>
                  <a:srgbClr val="FF0000"/>
                </a:solidFill>
              </a:rPr>
              <a:t>VIP</a:t>
            </a:r>
            <a:r>
              <a:rPr lang="zh-CN" altLang="en-US" dirty="0" smtClean="0">
                <a:solidFill>
                  <a:srgbClr val="FF0000"/>
                </a:solidFill>
              </a:rPr>
              <a:t>版本。</a:t>
            </a:r>
            <a:endParaRPr lang="en-US" altLang="zh-CN" dirty="0" smtClean="0">
              <a:solidFill>
                <a:srgbClr val="FF0000"/>
              </a:solidFill>
            </a:endParaRPr>
          </a:p>
          <a:p>
            <a:r>
              <a:rPr lang="zh-CN" altLang="en-US" dirty="0" smtClean="0"/>
              <a:t>       百度商桥目前对所有网民开放注册（</a:t>
            </a:r>
            <a:r>
              <a:rPr lang="en-US" altLang="zh-CN" dirty="0" smtClean="0"/>
              <a:t>www2.baidu.com</a:t>
            </a:r>
            <a:r>
              <a:rPr lang="zh-CN" altLang="en-US" dirty="0" smtClean="0"/>
              <a:t>注册），同样</a:t>
            </a:r>
            <a:r>
              <a:rPr lang="zh-CN" altLang="en-US" dirty="0" smtClean="0">
                <a:solidFill>
                  <a:srgbClr val="FF0000"/>
                </a:solidFill>
              </a:rPr>
              <a:t>完全免费使用！功能相比较百度推广客户，有限制，登陆后左上角显示标准版。</a:t>
            </a:r>
            <a:endParaRPr lang="en-US" altLang="zh-CN" dirty="0" smtClean="0">
              <a:solidFill>
                <a:srgbClr val="FF0000"/>
              </a:solidFill>
            </a:endParaRPr>
          </a:p>
          <a:p>
            <a:r>
              <a:rPr lang="en-US" altLang="zh-CN" dirty="0" smtClean="0"/>
              <a:t>       VIP</a:t>
            </a:r>
            <a:r>
              <a:rPr lang="zh-CN" altLang="en-US" dirty="0" smtClean="0"/>
              <a:t>版本和标准版的区别</a:t>
            </a:r>
            <a:r>
              <a:rPr lang="zh-CN" altLang="en-US" dirty="0" smtClean="0">
                <a:solidFill>
                  <a:srgbClr val="FF0000"/>
                </a:solidFill>
              </a:rPr>
              <a:t>（重要）</a:t>
            </a:r>
            <a:r>
              <a:rPr lang="zh-CN" altLang="en-US" dirty="0" smtClean="0"/>
              <a:t>：</a:t>
            </a:r>
            <a:endParaRPr lang="en-US" altLang="zh-CN" dirty="0" smtClean="0"/>
          </a:p>
          <a:p>
            <a:r>
              <a:rPr lang="en-US" altLang="zh-CN" dirty="0" smtClean="0">
                <a:solidFill>
                  <a:srgbClr val="FF0000"/>
                </a:solidFill>
              </a:rPr>
              <a:t>       </a:t>
            </a:r>
            <a:r>
              <a:rPr lang="zh-CN" altLang="en-US" dirty="0" smtClean="0">
                <a:solidFill>
                  <a:srgbClr val="FF0000"/>
                </a:solidFill>
              </a:rPr>
              <a:t>标准版只能添加</a:t>
            </a:r>
            <a:r>
              <a:rPr lang="en-US" altLang="zh-CN" dirty="0" smtClean="0">
                <a:solidFill>
                  <a:srgbClr val="FF0000"/>
                </a:solidFill>
              </a:rPr>
              <a:t>2</a:t>
            </a:r>
            <a:r>
              <a:rPr lang="zh-CN" altLang="en-US" dirty="0" smtClean="0">
                <a:solidFill>
                  <a:srgbClr val="FF0000"/>
                </a:solidFill>
              </a:rPr>
              <a:t>个子账号和</a:t>
            </a:r>
            <a:r>
              <a:rPr lang="en-US" altLang="zh-CN" dirty="0" smtClean="0">
                <a:solidFill>
                  <a:srgbClr val="FF0000"/>
                </a:solidFill>
              </a:rPr>
              <a:t>2</a:t>
            </a:r>
            <a:r>
              <a:rPr lang="zh-CN" altLang="en-US" dirty="0" smtClean="0">
                <a:solidFill>
                  <a:srgbClr val="FF0000"/>
                </a:solidFill>
              </a:rPr>
              <a:t>种样式</a:t>
            </a:r>
            <a:r>
              <a:rPr lang="zh-CN" altLang="en-US" dirty="0" smtClean="0"/>
              <a:t>，</a:t>
            </a:r>
            <a:r>
              <a:rPr lang="en-US" altLang="zh-CN" dirty="0" smtClean="0"/>
              <a:t> VIP</a:t>
            </a:r>
            <a:r>
              <a:rPr lang="zh-CN" altLang="en-US" dirty="0" smtClean="0"/>
              <a:t>版没有数量限制</a:t>
            </a:r>
            <a:endParaRPr lang="en-US" altLang="zh-CN" dirty="0" smtClean="0"/>
          </a:p>
          <a:p>
            <a:r>
              <a:rPr lang="en-US" altLang="zh-CN" dirty="0" smtClean="0">
                <a:solidFill>
                  <a:srgbClr val="FF0000"/>
                </a:solidFill>
              </a:rPr>
              <a:t>       </a:t>
            </a:r>
            <a:r>
              <a:rPr lang="zh-CN" altLang="en-US" dirty="0" smtClean="0">
                <a:solidFill>
                  <a:srgbClr val="FF0000"/>
                </a:solidFill>
              </a:rPr>
              <a:t>标准版不能使用特例页面</a:t>
            </a:r>
            <a:endParaRPr lang="en-US" altLang="zh-CN" dirty="0" smtClean="0">
              <a:solidFill>
                <a:srgbClr val="FF0000"/>
              </a:solidFill>
            </a:endParaRPr>
          </a:p>
          <a:p>
            <a:r>
              <a:rPr lang="en-US" altLang="zh-CN" dirty="0" smtClean="0">
                <a:solidFill>
                  <a:srgbClr val="FF0000"/>
                </a:solidFill>
              </a:rPr>
              <a:t>       </a:t>
            </a:r>
            <a:r>
              <a:rPr lang="zh-CN" altLang="en-US" dirty="0" smtClean="0">
                <a:solidFill>
                  <a:srgbClr val="FF0000"/>
                </a:solidFill>
              </a:rPr>
              <a:t>标准版不能使用百度推广相关的功能</a:t>
            </a:r>
            <a:endParaRPr lang="en-US" altLang="zh-CN" dirty="0" smtClean="0">
              <a:solidFill>
                <a:srgbClr val="FF0000"/>
              </a:solidFill>
            </a:endParaRPr>
          </a:p>
          <a:p>
            <a:r>
              <a:rPr lang="en-US" altLang="zh-CN" dirty="0" smtClean="0">
                <a:solidFill>
                  <a:srgbClr val="FF0000"/>
                </a:solidFill>
              </a:rPr>
              <a:t>       </a:t>
            </a:r>
            <a:r>
              <a:rPr lang="zh-CN" altLang="en-US" dirty="0" smtClean="0">
                <a:solidFill>
                  <a:srgbClr val="FF0000"/>
                </a:solidFill>
              </a:rPr>
              <a:t>标准版不能使用多人会话（多个客服接待同一访客）</a:t>
            </a:r>
            <a:endParaRPr lang="en-US" altLang="zh-CN" dirty="0" smtClean="0">
              <a:solidFill>
                <a:srgbClr val="FF0000"/>
              </a:solidFill>
            </a:endParaRPr>
          </a:p>
          <a:p>
            <a:r>
              <a:rPr lang="en-US" altLang="zh-CN" dirty="0" smtClean="0"/>
              <a:t>       </a:t>
            </a:r>
            <a:r>
              <a:rPr lang="zh-CN" altLang="en-US" dirty="0" smtClean="0"/>
              <a:t>除此之外，标准版的其他功能均和</a:t>
            </a:r>
            <a:r>
              <a:rPr lang="en-US" altLang="zh-CN" dirty="0" smtClean="0"/>
              <a:t>VIP</a:t>
            </a:r>
            <a:r>
              <a:rPr lang="zh-CN" altLang="en-US" dirty="0" smtClean="0"/>
              <a:t>版本一致！</a:t>
            </a:r>
          </a:p>
          <a:p>
            <a:pPr>
              <a:buNone/>
            </a:pPr>
            <a:r>
              <a:rPr lang="zh-CN" altLang="en-US" sz="1000" dirty="0" smtClean="0">
                <a:solidFill>
                  <a:srgbClr val="FF0000"/>
                </a:solidFill>
              </a:rPr>
              <a:t>*</a:t>
            </a:r>
            <a:r>
              <a:rPr lang="en-US" altLang="zh-CN" sz="1000" dirty="0" smtClean="0">
                <a:solidFill>
                  <a:srgbClr val="FF0000"/>
                </a:solidFill>
              </a:rPr>
              <a:t>Tips</a:t>
            </a:r>
            <a:r>
              <a:rPr lang="zh-CN" altLang="en-US" sz="1000" dirty="0" smtClean="0">
                <a:solidFill>
                  <a:srgbClr val="FF0000"/>
                </a:solidFill>
              </a:rPr>
              <a:t>：百度推广客户如果账户状态异常（被拒绝），或者余额为零超过</a:t>
            </a:r>
            <a:r>
              <a:rPr lang="en-US" altLang="zh-CN" sz="1000" dirty="0" smtClean="0">
                <a:solidFill>
                  <a:srgbClr val="FF0000"/>
                </a:solidFill>
              </a:rPr>
              <a:t>180</a:t>
            </a:r>
            <a:r>
              <a:rPr lang="zh-CN" altLang="en-US" sz="1000" dirty="0" smtClean="0">
                <a:solidFill>
                  <a:srgbClr val="FF0000"/>
                </a:solidFill>
              </a:rPr>
              <a:t>天，登陆百度商桥会自动变成标准版，待账户状态正常或者客户充值后，可继续使用</a:t>
            </a:r>
            <a:r>
              <a:rPr lang="en-US" altLang="zh-CN" sz="1000" dirty="0" smtClean="0">
                <a:solidFill>
                  <a:srgbClr val="FF0000"/>
                </a:solidFill>
              </a:rPr>
              <a:t>VIP</a:t>
            </a:r>
            <a:r>
              <a:rPr lang="zh-CN" altLang="en-US" sz="1000" dirty="0" smtClean="0">
                <a:solidFill>
                  <a:srgbClr val="FF0000"/>
                </a:solidFill>
              </a:rPr>
              <a:t>版本</a:t>
            </a:r>
            <a:endParaRPr lang="zh-CN" altLang="en-US" sz="1000" dirty="0">
              <a:solidFill>
                <a:srgbClr val="FF0000"/>
              </a:solidFill>
            </a:endParaRPr>
          </a:p>
        </p:txBody>
      </p:sp>
      <p:sp>
        <p:nvSpPr>
          <p:cNvPr id="4" name="页脚占位符 3"/>
          <p:cNvSpPr>
            <a:spLocks noGrp="1"/>
          </p:cNvSpPr>
          <p:nvPr>
            <p:ph type="ftr" sz="quarter" idx="11"/>
          </p:nvPr>
        </p:nvSpPr>
        <p:spPr/>
        <p:txBody>
          <a:bodyPr/>
          <a:lstStyle/>
          <a:p>
            <a:r>
              <a:rPr lang="zh-CN" altLang="en-US" dirty="0" smtClean="0"/>
              <a:t>百度商桥</a:t>
            </a:r>
            <a:endParaRPr lang="zh-CN" altLang="en-US" dirty="0"/>
          </a:p>
        </p:txBody>
      </p:sp>
      <p:pic>
        <p:nvPicPr>
          <p:cNvPr id="5" name="图片 4" descr="5555.JPG"/>
          <p:cNvPicPr>
            <a:picLocks noChangeAspect="1"/>
          </p:cNvPicPr>
          <p:nvPr/>
        </p:nvPicPr>
        <p:blipFill>
          <a:blip r:embed="rId2" cstate="print"/>
          <a:stretch>
            <a:fillRect/>
          </a:stretch>
        </p:blipFill>
        <p:spPr>
          <a:xfrm>
            <a:off x="2123728" y="980728"/>
            <a:ext cx="4896790" cy="2171304"/>
          </a:xfrm>
          <a:prstGeom prst="rect">
            <a:avLst/>
          </a:prstGeom>
        </p:spPr>
      </p:pic>
      <p:sp>
        <p:nvSpPr>
          <p:cNvPr id="6" name="圆角矩形标注 5"/>
          <p:cNvSpPr/>
          <p:nvPr/>
        </p:nvSpPr>
        <p:spPr>
          <a:xfrm>
            <a:off x="7236296" y="2852936"/>
            <a:ext cx="1728192" cy="648072"/>
          </a:xfrm>
          <a:prstGeom prst="wedgeRoundRectCallout">
            <a:avLst>
              <a:gd name="adj1" fmla="val -92060"/>
              <a:gd name="adj2" fmla="val -39065"/>
              <a:gd name="adj3" fmla="val 16667"/>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r>
              <a:rPr lang="zh-CN" altLang="en-US" sz="1200" dirty="0" smtClean="0">
                <a:latin typeface="微软雅黑" pitchFamily="34" charset="-122"/>
                <a:ea typeface="微软雅黑" pitchFamily="34" charset="-122"/>
              </a:rPr>
              <a:t>点击“注册”，完成后即可登录，方便快捷！</a:t>
            </a:r>
            <a:endParaRPr lang="zh-CN" altLang="en-US" sz="1200" dirty="0">
              <a:latin typeface="微软雅黑" pitchFamily="34" charset="-122"/>
              <a:ea typeface="微软雅黑" pitchFamily="34" charset="-122"/>
            </a:endParaRPr>
          </a:p>
        </p:txBody>
      </p:sp>
      <p:sp>
        <p:nvSpPr>
          <p:cNvPr id="11" name="矩形 10"/>
          <p:cNvSpPr/>
          <p:nvPr/>
        </p:nvSpPr>
        <p:spPr>
          <a:xfrm>
            <a:off x="6228184" y="2852937"/>
            <a:ext cx="216081" cy="144016"/>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2071670" y="2571744"/>
            <a:ext cx="5502298" cy="2714644"/>
          </a:xfrm>
          <a:prstGeom prst="rect">
            <a:avLst/>
          </a:prstGeom>
          <a:noFill/>
          <a:ln w="9525">
            <a:noFill/>
            <a:miter lim="800000"/>
            <a:headEnd/>
            <a:tailEnd/>
          </a:ln>
          <a:effectLst/>
        </p:spPr>
      </p:pic>
      <p:sp>
        <p:nvSpPr>
          <p:cNvPr id="49163" name="TextBox 13"/>
          <p:cNvSpPr txBox="1">
            <a:spLocks noChangeArrowheads="1"/>
          </p:cNvSpPr>
          <p:nvPr/>
        </p:nvSpPr>
        <p:spPr bwMode="auto">
          <a:xfrm>
            <a:off x="323528" y="1383557"/>
            <a:ext cx="3427564" cy="646331"/>
          </a:xfrm>
          <a:prstGeom prst="rect">
            <a:avLst/>
          </a:prstGeom>
          <a:solidFill>
            <a:schemeClr val="accent5">
              <a:lumMod val="20000"/>
              <a:lumOff val="80000"/>
            </a:schemeClr>
          </a:solid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200" b="1" dirty="0" smtClean="0">
                <a:latin typeface="微软雅黑" pitchFamily="34" charset="-122"/>
                <a:ea typeface="微软雅黑" pitchFamily="34" charset="-122"/>
              </a:rPr>
              <a:t>【</a:t>
            </a:r>
            <a:r>
              <a:rPr lang="zh-CN" altLang="en-US" sz="1200" b="1" dirty="0" smtClean="0">
                <a:latin typeface="微软雅黑" pitchFamily="34" charset="-122"/>
                <a:ea typeface="微软雅黑" pitchFamily="34" charset="-122"/>
              </a:rPr>
              <a:t>名片夹内容设置</a:t>
            </a:r>
            <a:r>
              <a:rPr lang="en-US" altLang="zh-CN" sz="1200" b="1" dirty="0" smtClean="0">
                <a:latin typeface="微软雅黑" pitchFamily="34" charset="-122"/>
                <a:ea typeface="微软雅黑" pitchFamily="34" charset="-122"/>
              </a:rPr>
              <a:t>】</a:t>
            </a:r>
            <a:endParaRPr lang="en-US" altLang="zh-CN" sz="1200" b="1" dirty="0" smtClean="0">
              <a:solidFill>
                <a:srgbClr val="FF0000"/>
              </a:solidFill>
              <a:latin typeface="微软雅黑" pitchFamily="34" charset="-122"/>
              <a:ea typeface="微软雅黑" pitchFamily="34" charset="-122"/>
            </a:endParaRPr>
          </a:p>
          <a:p>
            <a:pPr eaLnBrk="1" hangingPunct="1"/>
            <a:r>
              <a:rPr lang="zh-CN" altLang="en-US" sz="1200" dirty="0" smtClean="0">
                <a:latin typeface="微软雅黑" pitchFamily="34" charset="-122"/>
                <a:ea typeface="微软雅黑" pitchFamily="34" charset="-122"/>
              </a:rPr>
              <a:t>设置</a:t>
            </a:r>
            <a:r>
              <a:rPr lang="zh-CN" altLang="en-US" sz="1200" dirty="0">
                <a:latin typeface="微软雅黑" pitchFamily="34" charset="-122"/>
                <a:ea typeface="微软雅黑" pitchFamily="34" charset="-122"/>
              </a:rPr>
              <a:t>后，客服在沟通中可以随时填写这些信息。填写后系统会自动建立访客名片夹</a:t>
            </a:r>
            <a:r>
              <a:rPr lang="zh-CN" altLang="en-US" sz="1200" dirty="0" smtClean="0">
                <a:latin typeface="微软雅黑" pitchFamily="34" charset="-122"/>
                <a:ea typeface="微软雅黑" pitchFamily="34" charset="-122"/>
              </a:rPr>
              <a:t>供查</a:t>
            </a:r>
            <a:r>
              <a:rPr lang="zh-CN" altLang="en-US" sz="1200" dirty="0">
                <a:latin typeface="微软雅黑" pitchFamily="34" charset="-122"/>
                <a:ea typeface="微软雅黑" pitchFamily="34" charset="-122"/>
              </a:rPr>
              <a:t>阅。</a:t>
            </a:r>
            <a:endParaRPr lang="en-US" altLang="zh-CN" sz="1200" dirty="0">
              <a:latin typeface="微软雅黑" pitchFamily="34" charset="-122"/>
              <a:ea typeface="微软雅黑" pitchFamily="34" charset="-122"/>
            </a:endParaRPr>
          </a:p>
        </p:txBody>
      </p:sp>
      <p:sp>
        <p:nvSpPr>
          <p:cNvPr id="18" name="TextBox 17"/>
          <p:cNvSpPr txBox="1"/>
          <p:nvPr/>
        </p:nvSpPr>
        <p:spPr>
          <a:xfrm>
            <a:off x="394395" y="980728"/>
            <a:ext cx="2160000" cy="276225"/>
          </a:xfrm>
          <a:prstGeom prst="rect">
            <a:avLst/>
          </a:prstGeom>
          <a:noFill/>
        </p:spPr>
        <p:txBody>
          <a:bodyPr>
            <a:spAutoFit/>
          </a:bodyPr>
          <a:lstStyle/>
          <a:p>
            <a:pPr fontAlgn="auto">
              <a:spcBef>
                <a:spcPts val="0"/>
              </a:spcBef>
              <a:spcAft>
                <a:spcPts val="0"/>
              </a:spcAft>
              <a:defRPr/>
            </a:pPr>
            <a:r>
              <a:rPr lang="zh-CN" altLang="en-US" sz="1200" dirty="0" smtClean="0">
                <a:solidFill>
                  <a:schemeClr val="bg1">
                    <a:lumMod val="50000"/>
                  </a:schemeClr>
                </a:solidFill>
                <a:latin typeface="微软雅黑" pitchFamily="34" charset="-122"/>
                <a:ea typeface="微软雅黑" pitchFamily="34" charset="-122"/>
              </a:rPr>
              <a:t>只有具备权限的账号可设置</a:t>
            </a:r>
            <a:endParaRPr lang="zh-CN" altLang="en-US" sz="1200" dirty="0">
              <a:solidFill>
                <a:schemeClr val="bg1">
                  <a:lumMod val="50000"/>
                </a:schemeClr>
              </a:solidFill>
              <a:latin typeface="微软雅黑" pitchFamily="34" charset="-122"/>
              <a:ea typeface="微软雅黑" pitchFamily="34" charset="-122"/>
            </a:endParaRPr>
          </a:p>
        </p:txBody>
      </p:sp>
      <p:pic>
        <p:nvPicPr>
          <p:cNvPr id="49165" name="Picture 23" descr="E:\6-偶就是喜欢收集tutu!\cici的宝贝素材^_^\1000个图标\gif_57_025.gif"/>
          <p:cNvPicPr>
            <a:picLocks noChangeAspect="1" noChangeArrowheads="1"/>
          </p:cNvPicPr>
          <p:nvPr/>
        </p:nvPicPr>
        <p:blipFill>
          <a:blip r:embed="rId3" cstate="print">
            <a:extLst>
              <a:ext uri="{28A0092B-C50C-407E-A947-70E740481C1C}">
                <a14:useLocalDpi xmlns="" xmlns:a14="http://schemas.microsoft.com/office/drawing/2010/main"/>
              </a:ext>
            </a:extLst>
          </a:blip>
          <a:srcRect/>
          <a:stretch>
            <a:fillRect/>
          </a:stretch>
        </p:blipFill>
        <p:spPr bwMode="auto">
          <a:xfrm>
            <a:off x="251520" y="1041053"/>
            <a:ext cx="180975"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dirty="0" smtClean="0"/>
              <a:t>如何使用商桥</a:t>
            </a:r>
            <a:r>
              <a:rPr lang="en-US" altLang="zh-CN" dirty="0" smtClean="0"/>
              <a:t>-</a:t>
            </a:r>
            <a:r>
              <a:rPr lang="zh-CN" altLang="en-US" dirty="0" smtClean="0"/>
              <a:t>名片夹</a:t>
            </a:r>
            <a:endParaRPr lang="zh-CN" altLang="en-US" dirty="0"/>
          </a:p>
        </p:txBody>
      </p:sp>
      <p:sp>
        <p:nvSpPr>
          <p:cNvPr id="17" name="页脚占位符 1"/>
          <p:cNvSpPr>
            <a:spLocks noGrp="1"/>
          </p:cNvSpPr>
          <p:nvPr>
            <p:ph type="ftr" sz="quarter" idx="11"/>
          </p:nvPr>
        </p:nvSpPr>
        <p:spPr>
          <a:xfrm>
            <a:off x="3124200" y="6506544"/>
            <a:ext cx="2895600" cy="288000"/>
          </a:xfrm>
          <a:prstGeom prst="rect">
            <a:avLst/>
          </a:prstGeom>
        </p:spPr>
        <p:txBody>
          <a:bodyPr anchor="ctr"/>
          <a:lstStyle/>
          <a:p>
            <a:pPr algn="ctr"/>
            <a:r>
              <a:rPr lang="zh-CN" altLang="en-US" sz="1400" b="1" dirty="0" smtClean="0">
                <a:solidFill>
                  <a:schemeClr val="bg1"/>
                </a:solidFill>
                <a:latin typeface="微软雅黑" pitchFamily="34" charset="-122"/>
                <a:ea typeface="微软雅黑" pitchFamily="34" charset="-122"/>
              </a:rPr>
              <a:t>百度商桥</a:t>
            </a:r>
            <a:endParaRPr lang="zh-CN" altLang="en-US" sz="1400" b="1" dirty="0">
              <a:solidFill>
                <a:schemeClr val="bg1"/>
              </a:solidFill>
              <a:latin typeface="微软雅黑" pitchFamily="34" charset="-122"/>
              <a:ea typeface="微软雅黑" pitchFamily="34" charset="-122"/>
            </a:endParaRPr>
          </a:p>
        </p:txBody>
      </p:sp>
      <p:cxnSp>
        <p:nvCxnSpPr>
          <p:cNvPr id="19" name="形状 43"/>
          <p:cNvCxnSpPr>
            <a:stCxn id="1027" idx="1"/>
          </p:cNvCxnSpPr>
          <p:nvPr/>
        </p:nvCxnSpPr>
        <p:spPr>
          <a:xfrm rot="10800000">
            <a:off x="1043608" y="1988840"/>
            <a:ext cx="1028062" cy="1940226"/>
          </a:xfrm>
          <a:prstGeom prst="bentConnector2">
            <a:avLst/>
          </a:prstGeom>
          <a:ln>
            <a:tailEnd type="arrow"/>
          </a:ln>
        </p:spPr>
        <p:style>
          <a:lnRef idx="2">
            <a:schemeClr val="dk1"/>
          </a:lnRef>
          <a:fillRef idx="0">
            <a:schemeClr val="dk1"/>
          </a:fillRef>
          <a:effectRef idx="1">
            <a:schemeClr val="dk1"/>
          </a:effectRef>
          <a:fontRef idx="minor">
            <a:schemeClr val="tx1"/>
          </a:fontRef>
        </p:style>
      </p:cxnSp>
      <p:sp>
        <p:nvSpPr>
          <p:cNvPr id="20" name="灯片编号占位符 4"/>
          <p:cNvSpPr txBox="1">
            <a:spLocks/>
          </p:cNvSpPr>
          <p:nvPr/>
        </p:nvSpPr>
        <p:spPr>
          <a:xfrm>
            <a:off x="6838950" y="6459538"/>
            <a:ext cx="2133600" cy="365125"/>
          </a:xfrm>
          <a:prstGeom prst="rect">
            <a:avLst/>
          </a:prstGeom>
        </p:spPr>
        <p:txBody>
          <a:bodyPr anchor="ctr"/>
          <a:lstStyle/>
          <a:p>
            <a:pPr algn="r" fontAlgn="auto">
              <a:spcBef>
                <a:spcPts val="0"/>
              </a:spcBef>
              <a:spcAft>
                <a:spcPts val="0"/>
              </a:spcAft>
              <a:defRPr/>
            </a:pPr>
            <a:fld id="{157D729A-D8D0-4746-AB48-D44D9057A6C2}" type="slidenum">
              <a:rPr lang="zh-CN" altLang="en-US" sz="1200">
                <a:solidFill>
                  <a:schemeClr val="bg1"/>
                </a:solidFill>
                <a:latin typeface="+mn-lt"/>
                <a:ea typeface="+mn-ea"/>
              </a:rPr>
              <a:pPr algn="r" fontAlgn="auto">
                <a:spcBef>
                  <a:spcPts val="0"/>
                </a:spcBef>
                <a:spcAft>
                  <a:spcPts val="0"/>
                </a:spcAft>
                <a:defRPr/>
              </a:pPr>
              <a:t>40</a:t>
            </a:fld>
            <a:endParaRPr lang="zh-CN" altLang="en-US" sz="1200" dirty="0">
              <a:solidFill>
                <a:schemeClr val="bg1"/>
              </a:solidFill>
              <a:latin typeface="+mn-lt"/>
              <a:ea typeface="+mn-ea"/>
            </a:endParaRPr>
          </a:p>
        </p:txBody>
      </p:sp>
      <p:sp>
        <p:nvSpPr>
          <p:cNvPr id="9" name="矩形 8"/>
          <p:cNvSpPr/>
          <p:nvPr/>
        </p:nvSpPr>
        <p:spPr>
          <a:xfrm>
            <a:off x="2953626" y="2857496"/>
            <a:ext cx="2698494" cy="2155680"/>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4" name="形状 43"/>
          <p:cNvCxnSpPr>
            <a:stCxn id="9" idx="2"/>
            <a:endCxn id="49168" idx="0"/>
          </p:cNvCxnSpPr>
          <p:nvPr/>
        </p:nvCxnSpPr>
        <p:spPr>
          <a:xfrm rot="5400000">
            <a:off x="2986068" y="4041021"/>
            <a:ext cx="344650" cy="2288961"/>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sp>
        <p:nvSpPr>
          <p:cNvPr id="49168" name="TextBox 31"/>
          <p:cNvSpPr txBox="1">
            <a:spLocks noChangeArrowheads="1"/>
          </p:cNvSpPr>
          <p:nvPr/>
        </p:nvSpPr>
        <p:spPr bwMode="auto">
          <a:xfrm>
            <a:off x="285720" y="5357826"/>
            <a:ext cx="3456384" cy="1019643"/>
          </a:xfrm>
          <a:prstGeom prst="rect">
            <a:avLst/>
          </a:prstGeom>
          <a:solidFill>
            <a:schemeClr val="accent5">
              <a:lumMod val="20000"/>
              <a:lumOff val="80000"/>
            </a:schemeClr>
          </a:solidFill>
          <a:ln>
            <a:noFill/>
          </a:ln>
          <a:extLst/>
        </p:spPr>
        <p:txBody>
          <a:bodyPr wrap="square" anchor="ctr">
            <a:no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200" b="1" dirty="0" smtClean="0">
                <a:latin typeface="微软雅黑" pitchFamily="34" charset="-122"/>
                <a:ea typeface="微软雅黑" pitchFamily="34" charset="-122"/>
              </a:rPr>
              <a:t>【</a:t>
            </a:r>
            <a:r>
              <a:rPr lang="zh-CN" altLang="en-US" sz="1200" b="1" dirty="0" smtClean="0">
                <a:latin typeface="微软雅黑" pitchFamily="34" charset="-122"/>
                <a:ea typeface="微软雅黑" pitchFamily="34" charset="-122"/>
              </a:rPr>
              <a:t>自定义添加</a:t>
            </a:r>
            <a:r>
              <a:rPr lang="en-US" altLang="zh-CN" sz="1200" b="1" dirty="0" smtClean="0">
                <a:latin typeface="微软雅黑" pitchFamily="34" charset="-122"/>
                <a:ea typeface="微软雅黑" pitchFamily="34" charset="-122"/>
              </a:rPr>
              <a:t>】</a:t>
            </a:r>
          </a:p>
          <a:p>
            <a:pPr eaLnBrk="1" hangingPunct="1"/>
            <a:r>
              <a:rPr lang="zh-CN" altLang="en-US" sz="1200" dirty="0" smtClean="0">
                <a:latin typeface="微软雅黑" pitchFamily="34" charset="-122"/>
                <a:ea typeface="微软雅黑" pitchFamily="34" charset="-122"/>
              </a:rPr>
              <a:t>可以根据业务需要，自定义沟通结果选项；</a:t>
            </a:r>
            <a:endParaRPr lang="en-US" altLang="zh-CN" sz="1200" dirty="0" smtClean="0">
              <a:latin typeface="微软雅黑" pitchFamily="34" charset="-122"/>
              <a:ea typeface="微软雅黑" pitchFamily="34" charset="-122"/>
            </a:endParaRPr>
          </a:p>
          <a:p>
            <a:pPr eaLnBrk="1" hangingPunct="1"/>
            <a:r>
              <a:rPr lang="zh-CN" altLang="en-US" sz="1200" dirty="0" smtClean="0">
                <a:latin typeface="微软雅黑" pitchFamily="34" charset="-122"/>
                <a:ea typeface="微软雅黑" pitchFamily="34" charset="-122"/>
              </a:rPr>
              <a:t>姓名</a:t>
            </a:r>
            <a:r>
              <a:rPr lang="zh-CN" altLang="en-US" sz="1200" dirty="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电话</a:t>
            </a:r>
            <a:r>
              <a:rPr lang="zh-CN" altLang="en-US" sz="1200" dirty="0">
                <a:latin typeface="微软雅黑" pitchFamily="34" charset="-122"/>
                <a:ea typeface="微软雅黑" pitchFamily="34" charset="-122"/>
              </a:rPr>
              <a:t>等</a:t>
            </a:r>
            <a:r>
              <a:rPr lang="zh-CN" altLang="en-US" sz="1200" dirty="0" smtClean="0">
                <a:latin typeface="微软雅黑" pitchFamily="34" charset="-122"/>
                <a:ea typeface="微软雅黑" pitchFamily="34" charset="-122"/>
              </a:rPr>
              <a:t>需要</a:t>
            </a:r>
            <a:r>
              <a:rPr lang="zh-CN" altLang="en-US" sz="1200" dirty="0">
                <a:latin typeface="微软雅黑" pitchFamily="34" charset="-122"/>
                <a:ea typeface="微软雅黑" pitchFamily="34" charset="-122"/>
              </a:rPr>
              <a:t>直接输入的</a:t>
            </a:r>
            <a:r>
              <a:rPr lang="zh-CN" altLang="en-US" sz="1200" dirty="0" smtClean="0">
                <a:latin typeface="微软雅黑" pitchFamily="34" charset="-122"/>
                <a:ea typeface="微软雅黑" pitchFamily="34" charset="-122"/>
              </a:rPr>
              <a:t>，可添加</a:t>
            </a:r>
            <a:r>
              <a:rPr lang="zh-CN" altLang="en-US" sz="1200" dirty="0">
                <a:latin typeface="微软雅黑" pitchFamily="34" charset="-122"/>
                <a:ea typeface="微软雅黑" pitchFamily="34" charset="-122"/>
              </a:rPr>
              <a:t>填空</a:t>
            </a:r>
            <a:r>
              <a:rPr lang="zh-CN" altLang="en-US" sz="1200" dirty="0" smtClean="0">
                <a:latin typeface="微软雅黑" pitchFamily="34" charset="-122"/>
                <a:ea typeface="微软雅黑" pitchFamily="34" charset="-122"/>
              </a:rPr>
              <a:t>项</a:t>
            </a:r>
            <a:r>
              <a:rPr lang="zh-CN" altLang="en-US" sz="1200" dirty="0">
                <a:latin typeface="微软雅黑" pitchFamily="34" charset="-122"/>
                <a:ea typeface="微软雅黑" pitchFamily="34" charset="-122"/>
              </a:rPr>
              <a:t>；</a:t>
            </a:r>
            <a:endParaRPr lang="en-US" altLang="zh-CN" sz="1200" dirty="0">
              <a:latin typeface="微软雅黑" pitchFamily="34" charset="-122"/>
              <a:ea typeface="微软雅黑" pitchFamily="34" charset="-122"/>
            </a:endParaRPr>
          </a:p>
          <a:p>
            <a:pPr eaLnBrk="1" hangingPunct="1"/>
            <a:r>
              <a:rPr lang="zh-CN" altLang="en-US" sz="1200" dirty="0">
                <a:latin typeface="微软雅黑" pitchFamily="34" charset="-122"/>
                <a:ea typeface="微软雅黑" pitchFamily="34" charset="-122"/>
              </a:rPr>
              <a:t>地域、性别、型号等</a:t>
            </a:r>
            <a:r>
              <a:rPr lang="zh-CN" altLang="en-US" sz="1200" dirty="0" smtClean="0">
                <a:latin typeface="微软雅黑" pitchFamily="34" charset="-122"/>
                <a:ea typeface="微软雅黑" pitchFamily="34" charset="-122"/>
              </a:rPr>
              <a:t>可以选择</a:t>
            </a:r>
            <a:r>
              <a:rPr lang="zh-CN" altLang="en-US" sz="1200" dirty="0">
                <a:latin typeface="微软雅黑" pitchFamily="34" charset="-122"/>
                <a:ea typeface="微软雅黑" pitchFamily="34" charset="-122"/>
              </a:rPr>
              <a:t>的</a:t>
            </a:r>
            <a:r>
              <a:rPr lang="zh-CN" altLang="en-US" sz="1200" dirty="0" smtClean="0">
                <a:latin typeface="微软雅黑" pitchFamily="34" charset="-122"/>
                <a:ea typeface="微软雅黑" pitchFamily="34" charset="-122"/>
              </a:rPr>
              <a:t>，可添加</a:t>
            </a:r>
            <a:r>
              <a:rPr lang="zh-CN" altLang="en-US" sz="1200" dirty="0">
                <a:latin typeface="微软雅黑" pitchFamily="34" charset="-122"/>
                <a:ea typeface="微软雅黑" pitchFamily="34" charset="-122"/>
              </a:rPr>
              <a:t>选择项。</a:t>
            </a:r>
            <a:endParaRPr lang="en-US" altLang="zh-CN" sz="1200" dirty="0">
              <a:latin typeface="微软雅黑" pitchFamily="34" charset="-122"/>
              <a:ea typeface="微软雅黑" pitchFamily="34" charset="-122"/>
            </a:endParaRPr>
          </a:p>
        </p:txBody>
      </p:sp>
      <p:sp>
        <p:nvSpPr>
          <p:cNvPr id="21" name="TextBox 24"/>
          <p:cNvSpPr txBox="1">
            <a:spLocks noChangeArrowheads="1"/>
          </p:cNvSpPr>
          <p:nvPr/>
        </p:nvSpPr>
        <p:spPr bwMode="auto">
          <a:xfrm>
            <a:off x="4929190" y="1383557"/>
            <a:ext cx="3947817" cy="1015663"/>
          </a:xfrm>
          <a:prstGeom prst="rect">
            <a:avLst/>
          </a:prstGeom>
          <a:solidFill>
            <a:schemeClr val="accent5">
              <a:lumMod val="20000"/>
              <a:lumOff val="80000"/>
            </a:schemeClr>
          </a:solid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200" b="1" dirty="0">
                <a:solidFill>
                  <a:srgbClr val="FF0000"/>
                </a:solidFill>
                <a:latin typeface="微软雅黑" pitchFamily="34" charset="-122"/>
                <a:ea typeface="微软雅黑" pitchFamily="34" charset="-122"/>
              </a:rPr>
              <a:t>【</a:t>
            </a:r>
            <a:r>
              <a:rPr lang="zh-CN" altLang="en-US" sz="1200" b="1" dirty="0">
                <a:solidFill>
                  <a:srgbClr val="FF0000"/>
                </a:solidFill>
                <a:latin typeface="微软雅黑" pitchFamily="34" charset="-122"/>
                <a:ea typeface="微软雅黑" pitchFamily="34" charset="-122"/>
              </a:rPr>
              <a:t>名片项更改了怎么办？</a:t>
            </a:r>
            <a:r>
              <a:rPr lang="en-US" altLang="zh-CN" sz="1200" b="1" dirty="0">
                <a:solidFill>
                  <a:srgbClr val="FF0000"/>
                </a:solidFill>
                <a:latin typeface="微软雅黑" pitchFamily="34" charset="-122"/>
                <a:ea typeface="微软雅黑" pitchFamily="34" charset="-122"/>
              </a:rPr>
              <a:t>】</a:t>
            </a:r>
          </a:p>
          <a:p>
            <a:pPr eaLnBrk="1" hangingPunct="1"/>
            <a:r>
              <a:rPr lang="zh-CN" altLang="en-US" sz="1200" dirty="0" smtClean="0">
                <a:latin typeface="微软雅黑" pitchFamily="34" charset="-122"/>
                <a:ea typeface="微软雅黑" pitchFamily="34" charset="-122"/>
              </a:rPr>
              <a:t>假如</a:t>
            </a:r>
            <a:r>
              <a:rPr lang="zh-CN" altLang="en-US" sz="1200" dirty="0">
                <a:latin typeface="微软雅黑" pitchFamily="34" charset="-122"/>
                <a:ea typeface="微软雅黑" pitchFamily="34" charset="-122"/>
              </a:rPr>
              <a:t>您</a:t>
            </a:r>
            <a:r>
              <a:rPr lang="zh-CN" altLang="en-US" sz="1200" dirty="0" smtClean="0">
                <a:latin typeface="微软雅黑" pitchFamily="34" charset="-122"/>
                <a:ea typeface="微软雅黑" pitchFamily="34" charset="-122"/>
              </a:rPr>
              <a:t>把地址改为省份、传真号码或</a:t>
            </a:r>
            <a:r>
              <a:rPr lang="zh-CN" altLang="en-US" sz="1200" dirty="0">
                <a:latin typeface="微软雅黑" pitchFamily="34" charset="-122"/>
                <a:ea typeface="微软雅黑" pitchFamily="34" charset="-122"/>
              </a:rPr>
              <a:t>其他任何内容，地址这项下面的全部历史信息都</a:t>
            </a:r>
            <a:r>
              <a:rPr lang="zh-CN" altLang="en-US" sz="1200" dirty="0" smtClean="0">
                <a:latin typeface="微软雅黑" pitchFamily="34" charset="-122"/>
                <a:ea typeface="微软雅黑" pitchFamily="34" charset="-122"/>
              </a:rPr>
              <a:t>将更新为新的设置项。</a:t>
            </a:r>
            <a:endParaRPr lang="en-US" altLang="zh-CN" sz="1200" dirty="0">
              <a:latin typeface="微软雅黑" pitchFamily="34" charset="-122"/>
              <a:ea typeface="微软雅黑" pitchFamily="34" charset="-122"/>
            </a:endParaRPr>
          </a:p>
          <a:p>
            <a:pPr eaLnBrk="1" hangingPunct="1"/>
            <a:r>
              <a:rPr lang="zh-CN" altLang="en-US" sz="1200" dirty="0" smtClean="0">
                <a:solidFill>
                  <a:srgbClr val="FF0000"/>
                </a:solidFill>
                <a:latin typeface="微软雅黑" pitchFamily="34" charset="-122"/>
                <a:ea typeface="微软雅黑" pitchFamily="34" charset="-122"/>
              </a:rPr>
              <a:t>因此</a:t>
            </a:r>
            <a:r>
              <a:rPr lang="zh-CN" altLang="en-US" sz="1200" dirty="0">
                <a:solidFill>
                  <a:srgbClr val="FF0000"/>
                </a:solidFill>
                <a:latin typeface="微软雅黑" pitchFamily="34" charset="-122"/>
                <a:ea typeface="微软雅黑" pitchFamily="34" charset="-122"/>
              </a:rPr>
              <a:t>，如</a:t>
            </a:r>
            <a:r>
              <a:rPr lang="zh-CN" altLang="en-US" sz="1200" dirty="0" smtClean="0">
                <a:solidFill>
                  <a:srgbClr val="FF0000"/>
                </a:solidFill>
                <a:latin typeface="微软雅黑" pitchFamily="34" charset="-122"/>
                <a:ea typeface="微软雅黑" pitchFamily="34" charset="-122"/>
              </a:rPr>
              <a:t>果要</a:t>
            </a:r>
            <a:r>
              <a:rPr lang="zh-CN" altLang="en-US" sz="1200" dirty="0">
                <a:solidFill>
                  <a:srgbClr val="FF0000"/>
                </a:solidFill>
                <a:latin typeface="微软雅黑" pitchFamily="34" charset="-122"/>
                <a:ea typeface="微软雅黑" pitchFamily="34" charset="-122"/>
              </a:rPr>
              <a:t>修改名片项，请记得提前导出名片，保存历史信息。</a:t>
            </a:r>
            <a:endParaRPr lang="en-US" altLang="zh-CN" sz="1200" dirty="0">
              <a:solidFill>
                <a:srgbClr val="FF0000"/>
              </a:solidFill>
              <a:latin typeface="微软雅黑" pitchFamily="34" charset="-122"/>
              <a:ea typeface="微软雅黑" pitchFamily="34" charset="-122"/>
            </a:endParaRPr>
          </a:p>
        </p:txBody>
      </p:sp>
    </p:spTree>
    <p:extLst>
      <p:ext uri="{BB962C8B-B14F-4D97-AF65-F5344CB8AC3E}">
        <p14:creationId xmlns="" xmlns:p14="http://schemas.microsoft.com/office/powerpoint/2010/main" val="37111441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99856" y="993775"/>
            <a:ext cx="6742112" cy="276225"/>
          </a:xfrm>
          <a:prstGeom prst="rect">
            <a:avLst/>
          </a:prstGeom>
          <a:noFill/>
        </p:spPr>
        <p:txBody>
          <a:bodyPr>
            <a:spAutoFit/>
          </a:bodyPr>
          <a:lstStyle/>
          <a:p>
            <a:pPr fontAlgn="auto">
              <a:spcBef>
                <a:spcPts val="0"/>
              </a:spcBef>
              <a:spcAft>
                <a:spcPts val="0"/>
              </a:spcAft>
              <a:defRPr/>
            </a:pPr>
            <a:r>
              <a:rPr lang="zh-CN" altLang="en-US" sz="1200" dirty="0" smtClean="0">
                <a:solidFill>
                  <a:schemeClr val="bg1">
                    <a:lumMod val="50000"/>
                  </a:schemeClr>
                </a:solidFill>
                <a:latin typeface="微软雅黑" pitchFamily="34" charset="-122"/>
                <a:ea typeface="微软雅黑" pitchFamily="34" charset="-122"/>
              </a:rPr>
              <a:t>仅主账号可</a:t>
            </a:r>
            <a:r>
              <a:rPr lang="zh-CN" altLang="en-US" sz="1200" dirty="0">
                <a:solidFill>
                  <a:schemeClr val="bg1">
                    <a:lumMod val="50000"/>
                  </a:schemeClr>
                </a:solidFill>
                <a:latin typeface="微软雅黑" pitchFamily="34" charset="-122"/>
                <a:ea typeface="微软雅黑" pitchFamily="34" charset="-122"/>
              </a:rPr>
              <a:t>以设置。设置后客户</a:t>
            </a:r>
            <a:r>
              <a:rPr lang="zh-CN" altLang="en-US" sz="1200" b="1" dirty="0">
                <a:solidFill>
                  <a:schemeClr val="bg1">
                    <a:lumMod val="50000"/>
                  </a:schemeClr>
                </a:solidFill>
                <a:latin typeface="微软雅黑" pitchFamily="34" charset="-122"/>
                <a:ea typeface="微软雅黑" pitchFamily="34" charset="-122"/>
              </a:rPr>
              <a:t>每周一</a:t>
            </a:r>
            <a:r>
              <a:rPr lang="zh-CN" altLang="en-US" sz="1200" dirty="0" smtClean="0">
                <a:solidFill>
                  <a:schemeClr val="bg1">
                    <a:lumMod val="50000"/>
                  </a:schemeClr>
                </a:solidFill>
                <a:latin typeface="微软雅黑" pitchFamily="34" charset="-122"/>
                <a:ea typeface="微软雅黑" pitchFamily="34" charset="-122"/>
              </a:rPr>
              <a:t>将会收到短信提醒：</a:t>
            </a:r>
            <a:r>
              <a:rPr lang="zh-CN" altLang="en-US" sz="1200" b="1" dirty="0" smtClean="0">
                <a:solidFill>
                  <a:schemeClr val="bg1">
                    <a:lumMod val="50000"/>
                  </a:schemeClr>
                </a:solidFill>
                <a:latin typeface="微软雅黑" pitchFamily="34" charset="-122"/>
                <a:ea typeface="微软雅黑" pitchFamily="34" charset="-122"/>
              </a:rPr>
              <a:t>上周</a:t>
            </a:r>
            <a:r>
              <a:rPr lang="zh-CN" altLang="en-US" sz="1200" b="1" dirty="0">
                <a:solidFill>
                  <a:schemeClr val="bg1">
                    <a:lumMod val="50000"/>
                  </a:schemeClr>
                </a:solidFill>
                <a:latin typeface="微软雅黑" pitchFamily="34" charset="-122"/>
                <a:ea typeface="微软雅黑" pitchFamily="34" charset="-122"/>
              </a:rPr>
              <a:t>累计离线</a:t>
            </a:r>
            <a:r>
              <a:rPr lang="en-US" altLang="zh-CN" sz="1200" b="1" dirty="0">
                <a:solidFill>
                  <a:schemeClr val="bg1">
                    <a:lumMod val="50000"/>
                  </a:schemeClr>
                </a:solidFill>
                <a:latin typeface="微软雅黑" pitchFamily="34" charset="-122"/>
                <a:ea typeface="微软雅黑" pitchFamily="34" charset="-122"/>
              </a:rPr>
              <a:t>/</a:t>
            </a:r>
            <a:r>
              <a:rPr lang="zh-CN" altLang="en-US" sz="1200" b="1" dirty="0">
                <a:solidFill>
                  <a:schemeClr val="bg1">
                    <a:lumMod val="50000"/>
                  </a:schemeClr>
                </a:solidFill>
                <a:latin typeface="微软雅黑" pitchFamily="34" charset="-122"/>
                <a:ea typeface="微软雅黑" pitchFamily="34" charset="-122"/>
              </a:rPr>
              <a:t>留言</a:t>
            </a:r>
            <a:r>
              <a:rPr lang="zh-CN" altLang="en-US" sz="1200" dirty="0" smtClean="0">
                <a:solidFill>
                  <a:schemeClr val="bg1">
                    <a:lumMod val="50000"/>
                  </a:schemeClr>
                </a:solidFill>
                <a:latin typeface="微软雅黑" pitchFamily="34" charset="-122"/>
                <a:ea typeface="微软雅黑" pitchFamily="34" charset="-122"/>
              </a:rPr>
              <a:t>消息数目。</a:t>
            </a:r>
            <a:endParaRPr lang="zh-CN" altLang="en-US" sz="1200" dirty="0">
              <a:solidFill>
                <a:schemeClr val="bg1">
                  <a:lumMod val="50000"/>
                </a:schemeClr>
              </a:solidFill>
              <a:latin typeface="微软雅黑" pitchFamily="34" charset="-122"/>
              <a:ea typeface="微软雅黑" pitchFamily="34" charset="-122"/>
            </a:endParaRPr>
          </a:p>
        </p:txBody>
      </p:sp>
      <p:pic>
        <p:nvPicPr>
          <p:cNvPr id="34822" name="Picture 23" descr="E:\6-偶就是喜欢收集tutu!\cici的宝贝素材^_^\1000个图标\gif_57_025.gif"/>
          <p:cNvPicPr>
            <a:picLocks noChangeAspect="1" noChangeArrowheads="1"/>
          </p:cNvPicPr>
          <p:nvPr/>
        </p:nvPicPr>
        <p:blipFill>
          <a:blip r:embed="rId2" cstate="print">
            <a:extLst>
              <a:ext uri="{28A0092B-C50C-407E-A947-70E740481C1C}">
                <a14:useLocalDpi xmlns="" xmlns:a14="http://schemas.microsoft.com/office/drawing/2010/main"/>
              </a:ext>
            </a:extLst>
          </a:blip>
          <a:srcRect/>
          <a:stretch>
            <a:fillRect/>
          </a:stretch>
        </p:blipFill>
        <p:spPr bwMode="auto">
          <a:xfrm>
            <a:off x="356981" y="1054100"/>
            <a:ext cx="180975"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normAutofit/>
          </a:bodyPr>
          <a:lstStyle/>
          <a:p>
            <a:r>
              <a:rPr lang="zh-CN" altLang="en-US" dirty="0" smtClean="0"/>
              <a:t>如何使用商桥</a:t>
            </a:r>
            <a:r>
              <a:rPr lang="en-US" altLang="zh-CN" dirty="0" smtClean="0"/>
              <a:t>-</a:t>
            </a:r>
            <a:r>
              <a:rPr lang="zh-CN" altLang="en-US" dirty="0" smtClean="0"/>
              <a:t>为留言设置手机提醒</a:t>
            </a:r>
            <a:endParaRPr lang="zh-CN" altLang="en-US" dirty="0"/>
          </a:p>
        </p:txBody>
      </p:sp>
      <p:sp>
        <p:nvSpPr>
          <p:cNvPr id="8" name="页脚占位符 1"/>
          <p:cNvSpPr>
            <a:spLocks noGrp="1"/>
          </p:cNvSpPr>
          <p:nvPr>
            <p:ph type="ftr" sz="quarter" idx="11"/>
          </p:nvPr>
        </p:nvSpPr>
        <p:spPr>
          <a:xfrm>
            <a:off x="3124200" y="6506544"/>
            <a:ext cx="2895600" cy="288000"/>
          </a:xfrm>
          <a:prstGeom prst="rect">
            <a:avLst/>
          </a:prstGeom>
        </p:spPr>
        <p:txBody>
          <a:bodyPr anchor="ctr"/>
          <a:lstStyle/>
          <a:p>
            <a:pPr algn="ctr"/>
            <a:r>
              <a:rPr lang="zh-CN" altLang="en-US" sz="1400" b="1" dirty="0" smtClean="0">
                <a:solidFill>
                  <a:schemeClr val="bg1"/>
                </a:solidFill>
                <a:latin typeface="微软雅黑" pitchFamily="34" charset="-122"/>
                <a:ea typeface="微软雅黑" pitchFamily="34" charset="-122"/>
              </a:rPr>
              <a:t>百度商桥</a:t>
            </a:r>
            <a:endParaRPr lang="zh-CN" altLang="en-US" sz="1400" b="1" dirty="0">
              <a:solidFill>
                <a:schemeClr val="bg1"/>
              </a:solidFill>
              <a:latin typeface="微软雅黑" pitchFamily="34" charset="-122"/>
              <a:ea typeface="微软雅黑" pitchFamily="34" charset="-122"/>
            </a:endParaRPr>
          </a:p>
        </p:txBody>
      </p:sp>
      <p:sp>
        <p:nvSpPr>
          <p:cNvPr id="9" name="灯片编号占位符 4"/>
          <p:cNvSpPr txBox="1">
            <a:spLocks/>
          </p:cNvSpPr>
          <p:nvPr/>
        </p:nvSpPr>
        <p:spPr>
          <a:xfrm>
            <a:off x="6838950" y="6459538"/>
            <a:ext cx="2133600" cy="365125"/>
          </a:xfrm>
          <a:prstGeom prst="rect">
            <a:avLst/>
          </a:prstGeom>
        </p:spPr>
        <p:txBody>
          <a:bodyPr anchor="ctr"/>
          <a:lstStyle/>
          <a:p>
            <a:pPr algn="r" fontAlgn="auto">
              <a:spcBef>
                <a:spcPts val="0"/>
              </a:spcBef>
              <a:spcAft>
                <a:spcPts val="0"/>
              </a:spcAft>
              <a:defRPr/>
            </a:pPr>
            <a:fld id="{157D729A-D8D0-4746-AB48-D44D9057A6C2}" type="slidenum">
              <a:rPr lang="zh-CN" altLang="en-US" sz="1200">
                <a:solidFill>
                  <a:schemeClr val="bg1"/>
                </a:solidFill>
                <a:latin typeface="+mn-lt"/>
                <a:ea typeface="+mn-ea"/>
              </a:rPr>
              <a:pPr algn="r" fontAlgn="auto">
                <a:spcBef>
                  <a:spcPts val="0"/>
                </a:spcBef>
                <a:spcAft>
                  <a:spcPts val="0"/>
                </a:spcAft>
                <a:defRPr/>
              </a:pPr>
              <a:t>41</a:t>
            </a:fld>
            <a:endParaRPr lang="zh-CN" altLang="en-US" sz="1200" dirty="0">
              <a:solidFill>
                <a:schemeClr val="bg1"/>
              </a:solidFill>
              <a:latin typeface="+mn-lt"/>
              <a:ea typeface="+mn-ea"/>
            </a:endParaRPr>
          </a:p>
        </p:txBody>
      </p:sp>
      <p:pic>
        <p:nvPicPr>
          <p:cNvPr id="717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67544" y="1412776"/>
            <a:ext cx="7112712" cy="45243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1" name="TextBox 31"/>
          <p:cNvSpPr txBox="1">
            <a:spLocks noChangeArrowheads="1"/>
          </p:cNvSpPr>
          <p:nvPr/>
        </p:nvSpPr>
        <p:spPr bwMode="auto">
          <a:xfrm>
            <a:off x="4283968" y="1726902"/>
            <a:ext cx="2549822" cy="276999"/>
          </a:xfrm>
          <a:prstGeom prst="rect">
            <a:avLst/>
          </a:prstGeom>
          <a:solidFill>
            <a:schemeClr val="accent5">
              <a:lumMod val="20000"/>
              <a:lumOff val="80000"/>
            </a:schemeClr>
          </a:solidFill>
          <a:ln>
            <a:noFill/>
          </a:ln>
          <a:extLst/>
        </p:spPr>
        <p:txBody>
          <a:bodyPr wrap="square">
            <a:spAutoFit/>
          </a:bodyPr>
          <a:lstStyle>
            <a:defPPr>
              <a:defRPr lang="zh-CN"/>
            </a:defPPr>
            <a:lvl1pPr eaLnBrk="1" hangingPunct="1">
              <a:defRPr sz="1100" b="1">
                <a:latin typeface="微软雅黑" pitchFamily="34" charset="-122"/>
                <a:ea typeface="微软雅黑" pitchFamily="34" charset="-122"/>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zh-CN" altLang="en-US" sz="1200" b="0" dirty="0" smtClean="0"/>
              <a:t>按照不同站点设置短信提醒</a:t>
            </a:r>
            <a:endParaRPr lang="en-US" altLang="zh-CN" sz="1200" b="0" dirty="0"/>
          </a:p>
        </p:txBody>
      </p:sp>
      <p:cxnSp>
        <p:nvCxnSpPr>
          <p:cNvPr id="12" name="肘形连接符 11"/>
          <p:cNvCxnSpPr/>
          <p:nvPr/>
        </p:nvCxnSpPr>
        <p:spPr>
          <a:xfrm>
            <a:off x="3707904" y="1844824"/>
            <a:ext cx="504056"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3" name="矩形 12"/>
          <p:cNvSpPr/>
          <p:nvPr/>
        </p:nvSpPr>
        <p:spPr>
          <a:xfrm>
            <a:off x="1763688" y="1772816"/>
            <a:ext cx="1872208"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Tree>
    <p:extLst>
      <p:ext uri="{BB962C8B-B14F-4D97-AF65-F5344CB8AC3E}">
        <p14:creationId xmlns="" xmlns:p14="http://schemas.microsoft.com/office/powerpoint/2010/main" val="345284678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b="6668"/>
          <a:stretch/>
        </p:blipFill>
        <p:spPr bwMode="auto">
          <a:xfrm>
            <a:off x="233362" y="2152541"/>
            <a:ext cx="7956376" cy="42287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8" name="Picture 4"/>
          <p:cNvPicPr>
            <a:picLocks noChangeAspect="1" noChangeArrowheads="1"/>
          </p:cNvPicPr>
          <p:nvPr/>
        </p:nvPicPr>
        <p:blipFill>
          <a:blip r:embed="rId3" cstate="print"/>
          <a:srcRect/>
          <a:stretch>
            <a:fillRect/>
          </a:stretch>
        </p:blipFill>
        <p:spPr bwMode="auto">
          <a:xfrm>
            <a:off x="4553842" y="2957247"/>
            <a:ext cx="2557463" cy="1309687"/>
          </a:xfrm>
          <a:prstGeom prst="rect">
            <a:avLst/>
          </a:prstGeom>
          <a:ln>
            <a:noFill/>
          </a:ln>
          <a:effectLst>
            <a:outerShdw blurRad="292100" dist="139700" dir="2700000" algn="tl" rotWithShape="0">
              <a:srgbClr val="333333">
                <a:alpha val="65000"/>
              </a:srgbClr>
            </a:outerShdw>
          </a:effectLst>
          <a:extLst/>
        </p:spPr>
      </p:pic>
      <p:pic>
        <p:nvPicPr>
          <p:cNvPr id="30" name="Picture 6"/>
          <p:cNvPicPr>
            <a:picLocks noChangeAspect="1" noChangeArrowheads="1"/>
          </p:cNvPicPr>
          <p:nvPr/>
        </p:nvPicPr>
        <p:blipFill>
          <a:blip r:embed="rId4" cstate="email">
            <a:extLst>
              <a:ext uri="{28A0092B-C50C-407E-A947-70E740481C1C}">
                <a14:useLocalDpi xmlns="" xmlns:a14="http://schemas.microsoft.com/office/drawing/2010/main"/>
              </a:ext>
            </a:extLst>
          </a:blip>
          <a:srcRect/>
          <a:stretch>
            <a:fillRect/>
          </a:stretch>
        </p:blipFill>
        <p:spPr bwMode="auto">
          <a:xfrm>
            <a:off x="1457001" y="4797152"/>
            <a:ext cx="3744913" cy="1511300"/>
          </a:xfrm>
          <a:prstGeom prst="rect">
            <a:avLst/>
          </a:prstGeom>
          <a:ln>
            <a:noFill/>
          </a:ln>
          <a:effectLst>
            <a:outerShdw blurRad="292100" dist="139700" dir="2700000" algn="tl" rotWithShape="0">
              <a:srgbClr val="333333">
                <a:alpha val="65000"/>
              </a:srgbClr>
            </a:outerShdw>
          </a:effectLst>
          <a:extLst/>
        </p:spPr>
      </p:pic>
      <p:sp>
        <p:nvSpPr>
          <p:cNvPr id="62477" name="TextBox 30"/>
          <p:cNvSpPr txBox="1">
            <a:spLocks noChangeArrowheads="1"/>
          </p:cNvSpPr>
          <p:nvPr/>
        </p:nvSpPr>
        <p:spPr bwMode="auto">
          <a:xfrm>
            <a:off x="1457498" y="4365104"/>
            <a:ext cx="3743326" cy="430887"/>
          </a:xfrm>
          <a:prstGeom prst="rect">
            <a:avLst/>
          </a:prstGeom>
          <a:solidFill>
            <a:schemeClr val="accent5">
              <a:lumMod val="20000"/>
              <a:lumOff val="80000"/>
            </a:schemeClr>
          </a:solid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100" b="1" dirty="0" smtClean="0">
                <a:latin typeface="微软雅黑" pitchFamily="34" charset="-122"/>
                <a:ea typeface="微软雅黑" pitchFamily="34" charset="-122"/>
              </a:rPr>
              <a:t>【</a:t>
            </a:r>
            <a:r>
              <a:rPr lang="zh-CN" altLang="en-US" sz="1100" b="1" dirty="0" smtClean="0">
                <a:latin typeface="微软雅黑" pitchFamily="34" charset="-122"/>
                <a:ea typeface="微软雅黑" pitchFamily="34" charset="-122"/>
              </a:rPr>
              <a:t>修改设置</a:t>
            </a:r>
            <a:r>
              <a:rPr lang="en-US" altLang="zh-CN" sz="1100" b="1" dirty="0" smtClean="0">
                <a:latin typeface="微软雅黑" pitchFamily="34" charset="-122"/>
                <a:ea typeface="微软雅黑" pitchFamily="34" charset="-122"/>
              </a:rPr>
              <a:t>】</a:t>
            </a:r>
          </a:p>
          <a:p>
            <a:pPr eaLnBrk="1" hangingPunct="1"/>
            <a:r>
              <a:rPr lang="zh-CN" altLang="en-US" sz="1100" dirty="0" smtClean="0">
                <a:latin typeface="微软雅黑" pitchFamily="34" charset="-122"/>
                <a:ea typeface="微软雅黑" pitchFamily="34" charset="-122"/>
              </a:rPr>
              <a:t>跳</a:t>
            </a:r>
            <a:r>
              <a:rPr lang="zh-CN" altLang="en-US" sz="1100" dirty="0">
                <a:latin typeface="微软雅黑" pitchFamily="34" charset="-122"/>
                <a:ea typeface="微软雅黑" pitchFamily="34" charset="-122"/>
              </a:rPr>
              <a:t>转至网盟人群设置工具页面</a:t>
            </a:r>
            <a:endParaRPr lang="en-US" altLang="zh-CN" sz="1100" dirty="0">
              <a:latin typeface="微软雅黑" pitchFamily="34" charset="-122"/>
              <a:ea typeface="微软雅黑" pitchFamily="34" charset="-122"/>
            </a:endParaRPr>
          </a:p>
        </p:txBody>
      </p:sp>
      <p:sp>
        <p:nvSpPr>
          <p:cNvPr id="62478" name="TextBox 31"/>
          <p:cNvSpPr txBox="1">
            <a:spLocks noChangeArrowheads="1"/>
          </p:cNvSpPr>
          <p:nvPr/>
        </p:nvSpPr>
        <p:spPr bwMode="auto">
          <a:xfrm>
            <a:off x="4561483" y="2708852"/>
            <a:ext cx="2549822" cy="261938"/>
          </a:xfrm>
          <a:prstGeom prst="rect">
            <a:avLst/>
          </a:prstGeom>
          <a:solidFill>
            <a:schemeClr val="accent5">
              <a:lumMod val="20000"/>
              <a:lumOff val="80000"/>
            </a:schemeClr>
          </a:solidFill>
          <a:ln>
            <a:noFill/>
          </a:ln>
          <a:extLst/>
        </p:spPr>
        <p:txBody>
          <a:bodyPr wrap="square">
            <a:spAutoFit/>
          </a:bodyPr>
          <a:lstStyle>
            <a:defPPr>
              <a:defRPr lang="zh-CN"/>
            </a:defPPr>
            <a:lvl1pPr eaLnBrk="1" hangingPunct="1">
              <a:defRPr sz="1100" b="1">
                <a:latin typeface="微软雅黑" pitchFamily="34" charset="-122"/>
                <a:ea typeface="微软雅黑" pitchFamily="34" charset="-122"/>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zh-CN" dirty="0" smtClean="0"/>
              <a:t>【</a:t>
            </a:r>
            <a:r>
              <a:rPr lang="zh-CN" altLang="en-US" dirty="0" smtClean="0"/>
              <a:t>查看已安装的人群设置代码</a:t>
            </a:r>
            <a:r>
              <a:rPr lang="en-US" altLang="zh-CN" dirty="0" smtClean="0"/>
              <a:t>】</a:t>
            </a:r>
            <a:endParaRPr lang="en-US" altLang="zh-CN" dirty="0"/>
          </a:p>
        </p:txBody>
      </p:sp>
      <p:sp>
        <p:nvSpPr>
          <p:cNvPr id="34" name="TextBox 33"/>
          <p:cNvSpPr txBox="1"/>
          <p:nvPr/>
        </p:nvSpPr>
        <p:spPr>
          <a:xfrm>
            <a:off x="323528" y="1269454"/>
            <a:ext cx="3241675" cy="287338"/>
          </a:xfrm>
          <a:prstGeom prst="rect">
            <a:avLst/>
          </a:prstGeom>
          <a:noFill/>
        </p:spPr>
        <p:txBody>
          <a:bodyPr>
            <a:spAutoFit/>
          </a:bodyPr>
          <a:lstStyle/>
          <a:p>
            <a:pPr>
              <a:defRPr/>
            </a:pPr>
            <a:r>
              <a:rPr lang="zh-CN" altLang="en-US" sz="1200" dirty="0">
                <a:solidFill>
                  <a:schemeClr val="bg1">
                    <a:lumMod val="50000"/>
                  </a:schemeClr>
                </a:solidFill>
                <a:latin typeface="微软雅黑" pitchFamily="34" charset="-122"/>
                <a:ea typeface="微软雅黑" pitchFamily="34" charset="-122"/>
              </a:rPr>
              <a:t>入口：系统设置</a:t>
            </a:r>
            <a:r>
              <a:rPr lang="en-US" altLang="zh-CN" sz="1200" dirty="0" smtClean="0">
                <a:solidFill>
                  <a:schemeClr val="bg1">
                    <a:lumMod val="50000"/>
                  </a:schemeClr>
                </a:solidFill>
                <a:latin typeface="微软雅黑" pitchFamily="34" charset="-122"/>
                <a:ea typeface="微软雅黑" pitchFamily="34" charset="-122"/>
              </a:rPr>
              <a:t>-</a:t>
            </a:r>
            <a:r>
              <a:rPr lang="zh-CN" altLang="en-US" sz="1200" dirty="0" smtClean="0">
                <a:solidFill>
                  <a:schemeClr val="bg1">
                    <a:lumMod val="50000"/>
                  </a:schemeClr>
                </a:solidFill>
                <a:latin typeface="微软雅黑" pitchFamily="34" charset="-122"/>
                <a:ea typeface="微软雅黑" pitchFamily="34" charset="-122"/>
              </a:rPr>
              <a:t>增值应用</a:t>
            </a:r>
            <a:r>
              <a:rPr lang="en-US" altLang="zh-CN" sz="1200" dirty="0" smtClean="0">
                <a:solidFill>
                  <a:schemeClr val="bg1">
                    <a:lumMod val="50000"/>
                  </a:schemeClr>
                </a:solidFill>
                <a:latin typeface="微软雅黑" pitchFamily="34" charset="-122"/>
                <a:ea typeface="微软雅黑" pitchFamily="34" charset="-122"/>
              </a:rPr>
              <a:t>-</a:t>
            </a:r>
            <a:r>
              <a:rPr lang="zh-CN" altLang="en-US" sz="1200" dirty="0" smtClean="0">
                <a:solidFill>
                  <a:schemeClr val="bg1">
                    <a:lumMod val="50000"/>
                  </a:schemeClr>
                </a:solidFill>
                <a:latin typeface="微软雅黑" pitchFamily="34" charset="-122"/>
                <a:ea typeface="微软雅黑" pitchFamily="34" charset="-122"/>
              </a:rPr>
              <a:t>网盟到访定向</a:t>
            </a:r>
            <a:endParaRPr lang="zh-CN" altLang="en-US" sz="1200" dirty="0">
              <a:solidFill>
                <a:schemeClr val="bg1">
                  <a:lumMod val="50000"/>
                </a:schemeClr>
              </a:solidFill>
              <a:latin typeface="微软雅黑" pitchFamily="34" charset="-122"/>
              <a:ea typeface="微软雅黑" pitchFamily="34" charset="-122"/>
            </a:endParaRPr>
          </a:p>
        </p:txBody>
      </p:sp>
      <p:sp>
        <p:nvSpPr>
          <p:cNvPr id="35" name="TextBox 34"/>
          <p:cNvSpPr txBox="1"/>
          <p:nvPr/>
        </p:nvSpPr>
        <p:spPr>
          <a:xfrm>
            <a:off x="348457" y="1011049"/>
            <a:ext cx="3628232" cy="276225"/>
          </a:xfrm>
          <a:prstGeom prst="rect">
            <a:avLst/>
          </a:prstGeom>
          <a:noFill/>
        </p:spPr>
        <p:txBody>
          <a:bodyPr wrap="square">
            <a:spAutoFit/>
          </a:bodyPr>
          <a:lstStyle/>
          <a:p>
            <a:pPr>
              <a:defRPr/>
            </a:pPr>
            <a:r>
              <a:rPr lang="zh-CN" altLang="en-US" sz="1200" dirty="0">
                <a:solidFill>
                  <a:schemeClr val="bg1">
                    <a:lumMod val="50000"/>
                  </a:schemeClr>
                </a:solidFill>
                <a:latin typeface="微软雅黑" pitchFamily="34" charset="-122"/>
                <a:ea typeface="微软雅黑" pitchFamily="34" charset="-122"/>
              </a:rPr>
              <a:t>锁定沟通过的访客，辅助网盟投放更精准、高效！</a:t>
            </a:r>
          </a:p>
        </p:txBody>
      </p:sp>
      <p:sp>
        <p:nvSpPr>
          <p:cNvPr id="2" name="标题 1"/>
          <p:cNvSpPr>
            <a:spLocks noGrp="1"/>
          </p:cNvSpPr>
          <p:nvPr>
            <p:ph type="title"/>
          </p:nvPr>
        </p:nvSpPr>
        <p:spPr/>
        <p:txBody>
          <a:bodyPr/>
          <a:lstStyle/>
          <a:p>
            <a:r>
              <a:rPr lang="zh-CN" altLang="en-US" dirty="0" smtClean="0"/>
              <a:t>如何使用商桥</a:t>
            </a:r>
            <a:r>
              <a:rPr lang="en-US" altLang="zh-CN" dirty="0" smtClean="0"/>
              <a:t>-</a:t>
            </a:r>
            <a:r>
              <a:rPr lang="zh-CN" altLang="en-US" dirty="0" smtClean="0"/>
              <a:t>网盟到访定向</a:t>
            </a:r>
            <a:endParaRPr lang="zh-CN" altLang="en-US" dirty="0"/>
          </a:p>
        </p:txBody>
      </p:sp>
      <p:sp>
        <p:nvSpPr>
          <p:cNvPr id="15" name="页脚占位符 1"/>
          <p:cNvSpPr>
            <a:spLocks noGrp="1"/>
          </p:cNvSpPr>
          <p:nvPr>
            <p:ph type="ftr" sz="quarter" idx="11"/>
          </p:nvPr>
        </p:nvSpPr>
        <p:spPr>
          <a:xfrm>
            <a:off x="3124200" y="6506544"/>
            <a:ext cx="2895600" cy="288000"/>
          </a:xfrm>
          <a:prstGeom prst="rect">
            <a:avLst/>
          </a:prstGeom>
        </p:spPr>
        <p:txBody>
          <a:bodyPr anchor="ctr"/>
          <a:lstStyle/>
          <a:p>
            <a:pPr algn="ctr"/>
            <a:r>
              <a:rPr lang="zh-CN" altLang="en-US" sz="1400" b="1" dirty="0" smtClean="0">
                <a:solidFill>
                  <a:schemeClr val="bg1"/>
                </a:solidFill>
                <a:latin typeface="微软雅黑" pitchFamily="34" charset="-122"/>
                <a:ea typeface="微软雅黑" pitchFamily="34" charset="-122"/>
              </a:rPr>
              <a:t>百度商桥</a:t>
            </a:r>
            <a:endParaRPr lang="zh-CN" altLang="en-US" sz="1400" b="1" dirty="0">
              <a:solidFill>
                <a:schemeClr val="bg1"/>
              </a:solidFill>
              <a:latin typeface="微软雅黑" pitchFamily="34" charset="-122"/>
              <a:ea typeface="微软雅黑" pitchFamily="34" charset="-122"/>
            </a:endParaRPr>
          </a:p>
        </p:txBody>
      </p:sp>
      <p:pic>
        <p:nvPicPr>
          <p:cNvPr id="16" name="Picture 23" descr="E:\6-偶就是喜欢收集tutu!\cici的宝贝素材^_^\1000个图标\gif_57_025.gif"/>
          <p:cNvPicPr>
            <a:picLocks noChangeAspect="1" noChangeArrowheads="1"/>
          </p:cNvPicPr>
          <p:nvPr/>
        </p:nvPicPr>
        <p:blipFill>
          <a:blip r:embed="rId5" cstate="print">
            <a:extLst>
              <a:ext uri="{28A0092B-C50C-407E-A947-70E740481C1C}">
                <a14:useLocalDpi xmlns="" xmlns:a14="http://schemas.microsoft.com/office/drawing/2010/main"/>
              </a:ext>
            </a:extLst>
          </a:blip>
          <a:srcRect/>
          <a:stretch>
            <a:fillRect/>
          </a:stretch>
        </p:blipFill>
        <p:spPr bwMode="auto">
          <a:xfrm>
            <a:off x="142875" y="1041053"/>
            <a:ext cx="180975"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矩形 16"/>
          <p:cNvSpPr/>
          <p:nvPr/>
        </p:nvSpPr>
        <p:spPr>
          <a:xfrm>
            <a:off x="1601514" y="3429000"/>
            <a:ext cx="718542" cy="177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cxnSp>
        <p:nvCxnSpPr>
          <p:cNvPr id="19" name="肘形连接符 18"/>
          <p:cNvCxnSpPr>
            <a:stCxn id="26" idx="2"/>
          </p:cNvCxnSpPr>
          <p:nvPr/>
        </p:nvCxnSpPr>
        <p:spPr>
          <a:xfrm rot="16200000" flipH="1">
            <a:off x="3688513" y="2779695"/>
            <a:ext cx="254112" cy="1476550"/>
          </a:xfrm>
          <a:prstGeom prst="bentConnector2">
            <a:avLst/>
          </a:prstGeom>
          <a:ln>
            <a:tailEnd type="arrow"/>
          </a:ln>
        </p:spPr>
        <p:style>
          <a:lnRef idx="2">
            <a:schemeClr val="dk1"/>
          </a:lnRef>
          <a:fillRef idx="0">
            <a:schemeClr val="dk1"/>
          </a:fillRef>
          <a:effectRef idx="1">
            <a:schemeClr val="dk1"/>
          </a:effectRef>
          <a:fontRef idx="minor">
            <a:schemeClr val="tx1"/>
          </a:fontRef>
        </p:style>
      </p:cxnSp>
      <p:sp>
        <p:nvSpPr>
          <p:cNvPr id="26" name="矩形 25"/>
          <p:cNvSpPr/>
          <p:nvPr/>
        </p:nvSpPr>
        <p:spPr>
          <a:xfrm>
            <a:off x="2897658" y="3212976"/>
            <a:ext cx="359271" cy="177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pic>
        <p:nvPicPr>
          <p:cNvPr id="1027" name="Picture 3">
            <a:hlinkClick r:id="rId6"/>
          </p:cNvPr>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5442564" y="1334149"/>
            <a:ext cx="2107977" cy="74272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2" name="TextBox 31"/>
          <p:cNvSpPr txBox="1">
            <a:spLocks noChangeArrowheads="1"/>
          </p:cNvSpPr>
          <p:nvPr/>
        </p:nvSpPr>
        <p:spPr bwMode="auto">
          <a:xfrm>
            <a:off x="5527938" y="1072539"/>
            <a:ext cx="2107977" cy="261610"/>
          </a:xfrm>
          <a:prstGeom prst="rect">
            <a:avLst/>
          </a:prstGeom>
          <a:noFill/>
          <a:ln>
            <a:noFill/>
          </a:ln>
          <a:extLst/>
        </p:spPr>
        <p:txBody>
          <a:bodyPr wrap="square">
            <a:spAutoFit/>
          </a:bodyPr>
          <a:lstStyle>
            <a:defPPr>
              <a:defRPr lang="zh-CN"/>
            </a:defPPr>
            <a:lvl1pPr eaLnBrk="1" hangingPunct="1">
              <a:defRPr sz="1100" b="1">
                <a:latin typeface="微软雅黑" pitchFamily="34" charset="-122"/>
                <a:ea typeface="微软雅黑" pitchFamily="34" charset="-122"/>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zh-CN" altLang="en-US" dirty="0" smtClean="0"/>
              <a:t>请点击下图查看详情</a:t>
            </a:r>
            <a:endParaRPr lang="en-US" altLang="zh-CN" dirty="0"/>
          </a:p>
        </p:txBody>
      </p:sp>
      <p:pic>
        <p:nvPicPr>
          <p:cNvPr id="33" name="Picture 23" descr="E:\6-偶就是喜欢收集tutu!\cici的宝贝素材^_^\1000个图标\gif_57_025.gif"/>
          <p:cNvPicPr>
            <a:picLocks noChangeAspect="1" noChangeArrowheads="1"/>
          </p:cNvPicPr>
          <p:nvPr/>
        </p:nvPicPr>
        <p:blipFill>
          <a:blip r:embed="rId5" cstate="print">
            <a:extLst>
              <a:ext uri="{28A0092B-C50C-407E-A947-70E740481C1C}">
                <a14:useLocalDpi xmlns="" xmlns:a14="http://schemas.microsoft.com/office/drawing/2010/main"/>
              </a:ext>
            </a:extLst>
          </a:blip>
          <a:srcRect/>
          <a:stretch>
            <a:fillRect/>
          </a:stretch>
        </p:blipFill>
        <p:spPr bwMode="auto">
          <a:xfrm>
            <a:off x="5358624" y="1117619"/>
            <a:ext cx="180975"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6" name="肘形连接符 35"/>
          <p:cNvCxnSpPr>
            <a:stCxn id="17" idx="2"/>
          </p:cNvCxnSpPr>
          <p:nvPr/>
        </p:nvCxnSpPr>
        <p:spPr>
          <a:xfrm rot="16200000" flipH="1">
            <a:off x="1582086" y="3985636"/>
            <a:ext cx="758168" cy="771"/>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sp>
        <p:nvSpPr>
          <p:cNvPr id="23" name="灯片编号占位符 4"/>
          <p:cNvSpPr txBox="1">
            <a:spLocks/>
          </p:cNvSpPr>
          <p:nvPr/>
        </p:nvSpPr>
        <p:spPr>
          <a:xfrm>
            <a:off x="6838950" y="6459538"/>
            <a:ext cx="2133600" cy="365125"/>
          </a:xfrm>
          <a:prstGeom prst="rect">
            <a:avLst/>
          </a:prstGeom>
        </p:spPr>
        <p:txBody>
          <a:bodyPr anchor="ctr"/>
          <a:lstStyle/>
          <a:p>
            <a:pPr algn="r" fontAlgn="auto">
              <a:spcBef>
                <a:spcPts val="0"/>
              </a:spcBef>
              <a:spcAft>
                <a:spcPts val="0"/>
              </a:spcAft>
              <a:defRPr/>
            </a:pPr>
            <a:fld id="{157D729A-D8D0-4746-AB48-D44D9057A6C2}" type="slidenum">
              <a:rPr lang="zh-CN" altLang="en-US" sz="1200">
                <a:solidFill>
                  <a:schemeClr val="bg1"/>
                </a:solidFill>
                <a:latin typeface="+mn-lt"/>
                <a:ea typeface="+mn-ea"/>
              </a:rPr>
              <a:pPr algn="r" fontAlgn="auto">
                <a:spcBef>
                  <a:spcPts val="0"/>
                </a:spcBef>
                <a:spcAft>
                  <a:spcPts val="0"/>
                </a:spcAft>
                <a:defRPr/>
              </a:pPr>
              <a:t>42</a:t>
            </a:fld>
            <a:endParaRPr lang="zh-CN" altLang="en-US" sz="1200" dirty="0">
              <a:solidFill>
                <a:schemeClr val="bg1"/>
              </a:solidFill>
              <a:latin typeface="+mn-lt"/>
              <a:ea typeface="+mn-ea"/>
            </a:endParaRPr>
          </a:p>
        </p:txBody>
      </p:sp>
    </p:spTree>
    <p:extLst>
      <p:ext uri="{BB962C8B-B14F-4D97-AF65-F5344CB8AC3E}">
        <p14:creationId xmlns="" xmlns:p14="http://schemas.microsoft.com/office/powerpoint/2010/main" val="186150160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2"/>
          <p:cNvSpPr txBox="1">
            <a:spLocks/>
          </p:cNvSpPr>
          <p:nvPr/>
        </p:nvSpPr>
        <p:spPr>
          <a:xfrm>
            <a:off x="2411760" y="1772816"/>
            <a:ext cx="4320479" cy="3384376"/>
          </a:xfrm>
          <a:prstGeom prst="roundRect">
            <a:avLst>
              <a:gd name="adj" fmla="val 7465"/>
            </a:avLst>
          </a:prstGeom>
          <a:ln w="25400" cap="flat" cmpd="sng" algn="ctr">
            <a:noFill/>
            <a:prstDash val="soli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lnRef>
          <a:fillRef idx="1">
            <a:schemeClr val="lt1"/>
          </a:fillRef>
          <a:effectRef idx="0">
            <a:schemeClr val="accent1"/>
          </a:effectRef>
          <a:fontRef idx="minor">
            <a:schemeClr val="dk1"/>
          </a:fontRef>
        </p:style>
        <p:txBody>
          <a:bodyPr vert="horz" lIns="91428" tIns="45715" rIns="91428" bIns="45715" rtlCol="0" anchor="ctr">
            <a:noAutofit/>
          </a:bodyPr>
          <a:lstStyle>
            <a:lvl1pPr marL="342857" indent="-342857" algn="l" defTabSz="914289" rtl="0" eaLnBrk="1" latinLnBrk="0" hangingPunct="1">
              <a:spcBef>
                <a:spcPct val="20000"/>
              </a:spcBef>
              <a:buFont typeface="Arial" pitchFamily="34" charset="0"/>
              <a:buChar char="•"/>
              <a:defRPr sz="1700" kern="1200">
                <a:solidFill>
                  <a:schemeClr val="dk1"/>
                </a:solidFill>
                <a:latin typeface="+mn-lt"/>
                <a:ea typeface="+mn-ea"/>
                <a:cs typeface="+mn-cs"/>
              </a:defRPr>
            </a:lvl1pPr>
            <a:lvl2pPr marL="742860" indent="-285715" algn="l" defTabSz="914289" rtl="0" eaLnBrk="1" latinLnBrk="0" hangingPunct="1">
              <a:spcBef>
                <a:spcPct val="20000"/>
              </a:spcBef>
              <a:buFont typeface="Arial" pitchFamily="34" charset="0"/>
              <a:buChar char="–"/>
              <a:defRPr sz="1600" kern="1200">
                <a:solidFill>
                  <a:schemeClr val="dk1"/>
                </a:solidFill>
                <a:latin typeface="+mn-lt"/>
                <a:ea typeface="+mn-ea"/>
                <a:cs typeface="+mn-cs"/>
              </a:defRPr>
            </a:lvl2pPr>
            <a:lvl3pPr marL="1142862" indent="-228573" algn="l" defTabSz="914289" rtl="0" eaLnBrk="1" latinLnBrk="0" hangingPunct="1">
              <a:spcBef>
                <a:spcPct val="20000"/>
              </a:spcBef>
              <a:buFont typeface="Arial" pitchFamily="34" charset="0"/>
              <a:buChar char="•"/>
              <a:defRPr sz="1400" kern="1200">
                <a:solidFill>
                  <a:schemeClr val="dk1"/>
                </a:solidFill>
                <a:latin typeface="+mn-lt"/>
                <a:ea typeface="+mn-ea"/>
                <a:cs typeface="+mn-cs"/>
              </a:defRPr>
            </a:lvl3pPr>
            <a:lvl4pPr marL="1600007" indent="-228573" algn="l" defTabSz="914289" rtl="0" eaLnBrk="1" latinLnBrk="0" hangingPunct="1">
              <a:spcBef>
                <a:spcPct val="20000"/>
              </a:spcBef>
              <a:buFont typeface="Arial" pitchFamily="34" charset="0"/>
              <a:buChar char="–"/>
              <a:defRPr sz="1200" kern="1200">
                <a:solidFill>
                  <a:schemeClr val="dk1"/>
                </a:solidFill>
                <a:latin typeface="+mn-lt"/>
                <a:ea typeface="+mn-ea"/>
                <a:cs typeface="+mn-cs"/>
              </a:defRPr>
            </a:lvl4pPr>
            <a:lvl5pPr marL="2057152" indent="-228573" algn="l" defTabSz="914289" rtl="0" eaLnBrk="1" latinLnBrk="0" hangingPunct="1">
              <a:spcBef>
                <a:spcPct val="20000"/>
              </a:spcBef>
              <a:buFont typeface="Arial" pitchFamily="34" charset="0"/>
              <a:buChar char="»"/>
              <a:defRPr sz="1200" kern="1200">
                <a:solidFill>
                  <a:schemeClr val="dk1"/>
                </a:solidFill>
                <a:latin typeface="+mn-lt"/>
                <a:ea typeface="+mn-ea"/>
                <a:cs typeface="+mn-cs"/>
              </a:defRPr>
            </a:lvl5pPr>
            <a:lvl6pPr marL="2514298" indent="-228573" algn="l" defTabSz="914289" rtl="0" eaLnBrk="1" latinLnBrk="0" hangingPunct="1">
              <a:spcBef>
                <a:spcPct val="20000"/>
              </a:spcBef>
              <a:buFont typeface="Arial" pitchFamily="34" charset="0"/>
              <a:buChar char="•"/>
              <a:defRPr sz="2100" kern="1200">
                <a:solidFill>
                  <a:schemeClr val="dk1"/>
                </a:solidFill>
                <a:latin typeface="+mn-lt"/>
                <a:ea typeface="+mn-ea"/>
                <a:cs typeface="+mn-cs"/>
              </a:defRPr>
            </a:lvl6pPr>
            <a:lvl7pPr marL="2971443" indent="-228573" algn="l" defTabSz="914289" rtl="0" eaLnBrk="1" latinLnBrk="0" hangingPunct="1">
              <a:spcBef>
                <a:spcPct val="20000"/>
              </a:spcBef>
              <a:buFont typeface="Arial" pitchFamily="34" charset="0"/>
              <a:buChar char="•"/>
              <a:defRPr sz="2100" kern="1200">
                <a:solidFill>
                  <a:schemeClr val="dk1"/>
                </a:solidFill>
                <a:latin typeface="+mn-lt"/>
                <a:ea typeface="+mn-ea"/>
                <a:cs typeface="+mn-cs"/>
              </a:defRPr>
            </a:lvl7pPr>
            <a:lvl8pPr marL="3428586" indent="-228573" algn="l" defTabSz="914289" rtl="0" eaLnBrk="1" latinLnBrk="0" hangingPunct="1">
              <a:spcBef>
                <a:spcPct val="20000"/>
              </a:spcBef>
              <a:buFont typeface="Arial" pitchFamily="34" charset="0"/>
              <a:buChar char="•"/>
              <a:defRPr sz="2100" kern="1200">
                <a:solidFill>
                  <a:schemeClr val="dk1"/>
                </a:solidFill>
                <a:latin typeface="+mn-lt"/>
                <a:ea typeface="+mn-ea"/>
                <a:cs typeface="+mn-cs"/>
              </a:defRPr>
            </a:lvl8pPr>
            <a:lvl9pPr marL="3885730" indent="-228573" algn="l" defTabSz="914289" rtl="0" eaLnBrk="1" latinLnBrk="0" hangingPunct="1">
              <a:spcBef>
                <a:spcPct val="20000"/>
              </a:spcBef>
              <a:buFont typeface="Arial" pitchFamily="34" charset="0"/>
              <a:buChar char="•"/>
              <a:defRPr sz="2100" kern="1200">
                <a:solidFill>
                  <a:schemeClr val="dk1"/>
                </a:solidFill>
                <a:latin typeface="+mn-lt"/>
                <a:ea typeface="+mn-ea"/>
                <a:cs typeface="+mn-cs"/>
              </a:defRPr>
            </a:lvl9pPr>
          </a:lstStyle>
          <a:p>
            <a:r>
              <a:rPr lang="zh-CN" altLang="en-US" sz="2000" b="1" dirty="0" smtClean="0">
                <a:solidFill>
                  <a:schemeClr val="bg1">
                    <a:lumMod val="85000"/>
                  </a:schemeClr>
                </a:solidFill>
                <a:latin typeface="微软雅黑" pitchFamily="34" charset="-122"/>
                <a:ea typeface="微软雅黑" pitchFamily="34" charset="-122"/>
              </a:rPr>
              <a:t>认识商桥</a:t>
            </a:r>
            <a:endParaRPr lang="en-US" altLang="zh-CN" sz="2000" b="1" dirty="0" smtClean="0">
              <a:solidFill>
                <a:schemeClr val="bg1">
                  <a:lumMod val="85000"/>
                </a:schemeClr>
              </a:solidFill>
              <a:latin typeface="微软雅黑" pitchFamily="34" charset="-122"/>
              <a:ea typeface="微软雅黑" pitchFamily="34" charset="-122"/>
            </a:endParaRPr>
          </a:p>
          <a:p>
            <a:r>
              <a:rPr lang="zh-CN" altLang="en-US" sz="2000" b="1" dirty="0" smtClean="0">
                <a:solidFill>
                  <a:schemeClr val="bg1">
                    <a:lumMod val="85000"/>
                  </a:schemeClr>
                </a:solidFill>
                <a:latin typeface="微软雅黑" pitchFamily="34" charset="-122"/>
                <a:ea typeface="微软雅黑" pitchFamily="34" charset="-122"/>
              </a:rPr>
              <a:t>商桥</a:t>
            </a:r>
            <a:r>
              <a:rPr lang="en-US" altLang="zh-CN" sz="2000" b="1" dirty="0" smtClean="0">
                <a:solidFill>
                  <a:schemeClr val="bg1">
                    <a:lumMod val="85000"/>
                  </a:schemeClr>
                </a:solidFill>
                <a:latin typeface="微软雅黑" pitchFamily="34" charset="-122"/>
                <a:ea typeface="微软雅黑" pitchFamily="34" charset="-122"/>
              </a:rPr>
              <a:t>3.0</a:t>
            </a:r>
            <a:r>
              <a:rPr lang="zh-CN" altLang="en-US" sz="2000" b="1" dirty="0" smtClean="0">
                <a:solidFill>
                  <a:schemeClr val="bg1">
                    <a:lumMod val="85000"/>
                  </a:schemeClr>
                </a:solidFill>
                <a:latin typeface="微软雅黑" pitchFamily="34" charset="-122"/>
                <a:ea typeface="微软雅黑" pitchFamily="34" charset="-122"/>
              </a:rPr>
              <a:t>使用方法</a:t>
            </a:r>
            <a:endParaRPr lang="en-US" altLang="zh-CN" sz="2000" b="1" dirty="0" smtClean="0">
              <a:solidFill>
                <a:schemeClr val="bg1">
                  <a:lumMod val="85000"/>
                </a:schemeClr>
              </a:solidFill>
              <a:latin typeface="微软雅黑" pitchFamily="34" charset="-122"/>
              <a:ea typeface="微软雅黑" pitchFamily="34" charset="-122"/>
            </a:endParaRPr>
          </a:p>
          <a:p>
            <a:r>
              <a:rPr lang="zh-CN" altLang="en-US" sz="1200" b="1" dirty="0" smtClean="0">
                <a:solidFill>
                  <a:schemeClr val="bg1">
                    <a:lumMod val="85000"/>
                  </a:schemeClr>
                </a:solidFill>
                <a:latin typeface="微软雅黑" pitchFamily="34" charset="-122"/>
                <a:ea typeface="微软雅黑" pitchFamily="34" charset="-122"/>
              </a:rPr>
              <a:t>站点设置</a:t>
            </a:r>
            <a:endParaRPr lang="en-US" altLang="zh-CN" sz="1200" b="1" dirty="0" smtClean="0">
              <a:solidFill>
                <a:schemeClr val="bg1">
                  <a:lumMod val="85000"/>
                </a:schemeClr>
              </a:solidFill>
              <a:latin typeface="微软雅黑" pitchFamily="34" charset="-122"/>
              <a:ea typeface="微软雅黑" pitchFamily="34" charset="-122"/>
            </a:endParaRPr>
          </a:p>
          <a:p>
            <a:r>
              <a:rPr lang="zh-CN" altLang="en-US" sz="1200" b="1" dirty="0" smtClean="0">
                <a:solidFill>
                  <a:schemeClr val="bg1">
                    <a:lumMod val="85000"/>
                  </a:schemeClr>
                </a:solidFill>
                <a:latin typeface="微软雅黑" pitchFamily="34" charset="-122"/>
                <a:ea typeface="微软雅黑" pitchFamily="34" charset="-122"/>
              </a:rPr>
              <a:t>样式管理</a:t>
            </a:r>
            <a:endParaRPr lang="en-US" altLang="zh-CN" sz="1200" b="1" dirty="0" smtClean="0">
              <a:solidFill>
                <a:schemeClr val="bg1">
                  <a:lumMod val="85000"/>
                </a:schemeClr>
              </a:solidFill>
              <a:latin typeface="微软雅黑" pitchFamily="34" charset="-122"/>
              <a:ea typeface="微软雅黑" pitchFamily="34" charset="-122"/>
            </a:endParaRPr>
          </a:p>
          <a:p>
            <a:r>
              <a:rPr lang="zh-CN" altLang="en-US" sz="1200" b="1" dirty="0" smtClean="0">
                <a:solidFill>
                  <a:schemeClr val="bg1">
                    <a:lumMod val="85000"/>
                  </a:schemeClr>
                </a:solidFill>
                <a:latin typeface="微软雅黑" pitchFamily="34" charset="-122"/>
                <a:ea typeface="微软雅黑" pitchFamily="34" charset="-122"/>
              </a:rPr>
              <a:t>账号管理</a:t>
            </a:r>
            <a:endParaRPr lang="en-US" altLang="zh-CN" sz="1200" b="1" dirty="0" smtClean="0">
              <a:solidFill>
                <a:schemeClr val="bg1">
                  <a:lumMod val="85000"/>
                </a:schemeClr>
              </a:solidFill>
              <a:latin typeface="微软雅黑" pitchFamily="34" charset="-122"/>
              <a:ea typeface="微软雅黑" pitchFamily="34" charset="-122"/>
            </a:endParaRPr>
          </a:p>
          <a:p>
            <a:r>
              <a:rPr lang="zh-CN" altLang="en-US" sz="1200" b="1" dirty="0" smtClean="0">
                <a:solidFill>
                  <a:schemeClr val="bg1">
                    <a:lumMod val="85000"/>
                  </a:schemeClr>
                </a:solidFill>
                <a:latin typeface="微软雅黑" pitchFamily="34" charset="-122"/>
                <a:ea typeface="微软雅黑" pitchFamily="34" charset="-122"/>
              </a:rPr>
              <a:t>角色管理</a:t>
            </a:r>
            <a:endParaRPr lang="en-US" altLang="zh-CN" sz="1200" b="1" dirty="0" smtClean="0">
              <a:solidFill>
                <a:schemeClr val="bg1">
                  <a:lumMod val="85000"/>
                </a:schemeClr>
              </a:solidFill>
              <a:latin typeface="微软雅黑" pitchFamily="34" charset="-122"/>
              <a:ea typeface="微软雅黑" pitchFamily="34" charset="-122"/>
            </a:endParaRPr>
          </a:p>
          <a:p>
            <a:r>
              <a:rPr lang="zh-CN" altLang="en-US" sz="1200" b="1" dirty="0" smtClean="0">
                <a:solidFill>
                  <a:schemeClr val="bg1">
                    <a:lumMod val="85000"/>
                  </a:schemeClr>
                </a:solidFill>
                <a:latin typeface="微软雅黑" pitchFamily="34" charset="-122"/>
                <a:ea typeface="微软雅黑" pitchFamily="34" charset="-122"/>
              </a:rPr>
              <a:t>自动应答</a:t>
            </a:r>
            <a:endParaRPr lang="en-US" altLang="zh-CN" sz="1200" b="1" dirty="0" smtClean="0">
              <a:solidFill>
                <a:schemeClr val="bg1">
                  <a:lumMod val="85000"/>
                </a:schemeClr>
              </a:solidFill>
              <a:latin typeface="微软雅黑" pitchFamily="34" charset="-122"/>
              <a:ea typeface="微软雅黑" pitchFamily="34" charset="-122"/>
            </a:endParaRPr>
          </a:p>
          <a:p>
            <a:r>
              <a:rPr lang="zh-CN" altLang="en-US" sz="2000" b="1" dirty="0" smtClean="0">
                <a:solidFill>
                  <a:schemeClr val="tx1"/>
                </a:solidFill>
                <a:latin typeface="微软雅黑" pitchFamily="34" charset="-122"/>
                <a:ea typeface="微软雅黑" pitchFamily="34" charset="-122"/>
              </a:rPr>
              <a:t>效果监控</a:t>
            </a:r>
            <a:endParaRPr lang="en-US" altLang="zh-CN" sz="2000" b="1" dirty="0" smtClean="0">
              <a:solidFill>
                <a:schemeClr val="tx1"/>
              </a:solidFill>
              <a:latin typeface="微软雅黑" pitchFamily="34" charset="-122"/>
              <a:ea typeface="微软雅黑" pitchFamily="34" charset="-122"/>
            </a:endParaRPr>
          </a:p>
          <a:p>
            <a:r>
              <a:rPr lang="zh-CN" altLang="en-US" sz="2000" b="1" dirty="0" smtClean="0">
                <a:solidFill>
                  <a:schemeClr val="bg1">
                    <a:lumMod val="85000"/>
                  </a:schemeClr>
                </a:solidFill>
                <a:latin typeface="微软雅黑" pitchFamily="34" charset="-122"/>
                <a:ea typeface="微软雅黑" pitchFamily="34" charset="-122"/>
              </a:rPr>
              <a:t>常见问题</a:t>
            </a:r>
            <a:endParaRPr lang="en-US" altLang="zh-CN" sz="2000" b="1" dirty="0" smtClean="0">
              <a:solidFill>
                <a:schemeClr val="bg1">
                  <a:lumMod val="85000"/>
                </a:schemeClr>
              </a:solidFill>
              <a:latin typeface="微软雅黑" pitchFamily="34" charset="-122"/>
              <a:ea typeface="微软雅黑" pitchFamily="34" charset="-122"/>
            </a:endParaRPr>
          </a:p>
          <a:p>
            <a:pPr>
              <a:buNone/>
            </a:pPr>
            <a:r>
              <a:rPr lang="en-US" altLang="zh-CN" sz="1400" dirty="0" smtClean="0">
                <a:solidFill>
                  <a:schemeClr val="bg1">
                    <a:lumMod val="65000"/>
                  </a:schemeClr>
                </a:solidFill>
                <a:latin typeface="微软雅黑" pitchFamily="34" charset="-122"/>
                <a:ea typeface="微软雅黑" pitchFamily="34" charset="-122"/>
              </a:rPr>
              <a:t>       </a:t>
            </a:r>
            <a:endParaRPr lang="en-US" altLang="zh-CN" sz="2000" b="1" dirty="0">
              <a:solidFill>
                <a:schemeClr val="tx1"/>
              </a:solidFill>
              <a:latin typeface="微软雅黑" pitchFamily="34" charset="-122"/>
              <a:ea typeface="微软雅黑" pitchFamily="34" charset="-122"/>
            </a:endParaRPr>
          </a:p>
        </p:txBody>
      </p:sp>
      <p:sp>
        <p:nvSpPr>
          <p:cNvPr id="4" name="页脚占位符 3"/>
          <p:cNvSpPr>
            <a:spLocks noGrp="1"/>
          </p:cNvSpPr>
          <p:nvPr>
            <p:ph type="ftr" sz="quarter" idx="11"/>
          </p:nvPr>
        </p:nvSpPr>
        <p:spPr/>
        <p:txBody>
          <a:bodyPr/>
          <a:lstStyle/>
          <a:p>
            <a:r>
              <a:rPr lang="zh-CN" altLang="en-US" smtClean="0"/>
              <a:t>百度商桥</a:t>
            </a:r>
            <a:endParaRPr lang="zh-CN" altLang="en-US"/>
          </a:p>
        </p:txBody>
      </p:sp>
    </p:spTree>
    <p:extLst>
      <p:ext uri="{BB962C8B-B14F-4D97-AF65-F5344CB8AC3E}">
        <p14:creationId xmlns="" xmlns:p14="http://schemas.microsoft.com/office/powerpoint/2010/main" val="141115367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descr="123.JPG"/>
          <p:cNvPicPr>
            <a:picLocks noChangeAspect="1"/>
          </p:cNvPicPr>
          <p:nvPr/>
        </p:nvPicPr>
        <p:blipFill>
          <a:blip r:embed="rId2" cstate="print"/>
          <a:stretch>
            <a:fillRect/>
          </a:stretch>
        </p:blipFill>
        <p:spPr>
          <a:xfrm>
            <a:off x="755576" y="1556792"/>
            <a:ext cx="7812360" cy="4687416"/>
          </a:xfrm>
          <a:prstGeom prst="rect">
            <a:avLst/>
          </a:prstGeom>
        </p:spPr>
      </p:pic>
      <p:sp>
        <p:nvSpPr>
          <p:cNvPr id="9" name="TextBox 8"/>
          <p:cNvSpPr txBox="1"/>
          <p:nvPr/>
        </p:nvSpPr>
        <p:spPr>
          <a:xfrm>
            <a:off x="293737" y="908720"/>
            <a:ext cx="5286375" cy="276225"/>
          </a:xfrm>
          <a:prstGeom prst="rect">
            <a:avLst/>
          </a:prstGeom>
          <a:noFill/>
        </p:spPr>
        <p:txBody>
          <a:bodyPr>
            <a:spAutoFit/>
          </a:bodyPr>
          <a:lstStyle/>
          <a:p>
            <a:pPr fontAlgn="auto">
              <a:spcBef>
                <a:spcPts val="0"/>
              </a:spcBef>
              <a:spcAft>
                <a:spcPts val="0"/>
              </a:spcAft>
              <a:defRPr/>
            </a:pPr>
            <a:r>
              <a:rPr lang="zh-CN" altLang="en-US" sz="1200" dirty="0">
                <a:solidFill>
                  <a:schemeClr val="bg1">
                    <a:lumMod val="50000"/>
                  </a:schemeClr>
                </a:solidFill>
                <a:latin typeface="微软雅黑" pitchFamily="34" charset="-122"/>
                <a:ea typeface="微软雅黑" pitchFamily="34" charset="-122"/>
              </a:rPr>
              <a:t>管理员和普通客服都可以查看</a:t>
            </a:r>
            <a:r>
              <a:rPr lang="zh-CN" altLang="en-US" sz="1200" dirty="0" smtClean="0">
                <a:solidFill>
                  <a:schemeClr val="bg1">
                    <a:lumMod val="50000"/>
                  </a:schemeClr>
                </a:solidFill>
                <a:latin typeface="微软雅黑" pitchFamily="34" charset="-122"/>
                <a:ea typeface="微软雅黑" pitchFamily="34" charset="-122"/>
              </a:rPr>
              <a:t>，沟通记录于云端永久存储。</a:t>
            </a:r>
            <a:endParaRPr lang="zh-CN" altLang="en-US" sz="1200" dirty="0">
              <a:solidFill>
                <a:schemeClr val="bg1">
                  <a:lumMod val="50000"/>
                </a:schemeClr>
              </a:solidFill>
              <a:latin typeface="微软雅黑" pitchFamily="34" charset="-122"/>
              <a:ea typeface="微软雅黑" pitchFamily="34" charset="-122"/>
            </a:endParaRPr>
          </a:p>
        </p:txBody>
      </p:sp>
      <p:pic>
        <p:nvPicPr>
          <p:cNvPr id="50182" name="Picture 23" descr="E:\6-偶就是喜欢收集tutu!\cici的宝贝素材^_^\1000个图标\gif_57_025.gif"/>
          <p:cNvPicPr>
            <a:picLocks noChangeAspect="1" noChangeArrowheads="1"/>
          </p:cNvPicPr>
          <p:nvPr/>
        </p:nvPicPr>
        <p:blipFill>
          <a:blip r:embed="rId3" cstate="print">
            <a:extLst>
              <a:ext uri="{28A0092B-C50C-407E-A947-70E740481C1C}">
                <a14:useLocalDpi xmlns="" xmlns:a14="http://schemas.microsoft.com/office/drawing/2010/main"/>
              </a:ext>
            </a:extLst>
          </a:blip>
          <a:srcRect/>
          <a:stretch>
            <a:fillRect/>
          </a:stretch>
        </p:blipFill>
        <p:spPr bwMode="auto">
          <a:xfrm>
            <a:off x="150862" y="969045"/>
            <a:ext cx="180975"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2" name="直接箭头连接符 31"/>
          <p:cNvCxnSpPr>
            <a:stCxn id="23" idx="2"/>
          </p:cNvCxnSpPr>
          <p:nvPr/>
        </p:nvCxnSpPr>
        <p:spPr>
          <a:xfrm flipH="1">
            <a:off x="7761282" y="3057153"/>
            <a:ext cx="123086" cy="56497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0186" name="TextBox 32"/>
          <p:cNvSpPr txBox="1">
            <a:spLocks noChangeArrowheads="1"/>
          </p:cNvSpPr>
          <p:nvPr/>
        </p:nvSpPr>
        <p:spPr bwMode="auto">
          <a:xfrm>
            <a:off x="6732240" y="3645024"/>
            <a:ext cx="1564651" cy="646331"/>
          </a:xfrm>
          <a:prstGeom prst="rect">
            <a:avLst/>
          </a:prstGeom>
          <a:solidFill>
            <a:schemeClr val="accent5">
              <a:lumMod val="20000"/>
              <a:lumOff val="80000"/>
            </a:schemeClr>
          </a:solid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200" b="1" dirty="0" smtClean="0">
                <a:latin typeface="微软雅黑" pitchFamily="34" charset="-122"/>
                <a:ea typeface="微软雅黑" pitchFamily="34" charset="-122"/>
              </a:rPr>
              <a:t>【</a:t>
            </a:r>
            <a:r>
              <a:rPr lang="zh-CN" altLang="en-US" sz="1200" b="1" dirty="0" smtClean="0">
                <a:latin typeface="微软雅黑" pitchFamily="34" charset="-122"/>
                <a:ea typeface="微软雅黑" pitchFamily="34" charset="-122"/>
              </a:rPr>
              <a:t>保存当前聊天记录</a:t>
            </a:r>
            <a:r>
              <a:rPr lang="en-US" altLang="zh-CN" sz="1200" b="1" dirty="0" smtClean="0">
                <a:latin typeface="微软雅黑" pitchFamily="34" charset="-122"/>
                <a:ea typeface="微软雅黑" pitchFamily="34" charset="-122"/>
              </a:rPr>
              <a:t>】</a:t>
            </a:r>
          </a:p>
          <a:p>
            <a:pPr eaLnBrk="1" hangingPunct="1"/>
            <a:r>
              <a:rPr lang="zh-CN" altLang="en-US" sz="1200" dirty="0" smtClean="0">
                <a:latin typeface="微软雅黑" pitchFamily="34" charset="-122"/>
                <a:ea typeface="微软雅黑" pitchFamily="34" charset="-122"/>
              </a:rPr>
              <a:t>可以将当前消息记录导出为</a:t>
            </a:r>
            <a:r>
              <a:rPr lang="en-US" altLang="zh-CN" sz="1200" dirty="0" smtClean="0">
                <a:latin typeface="微软雅黑" pitchFamily="34" charset="-122"/>
                <a:ea typeface="微软雅黑" pitchFamily="34" charset="-122"/>
              </a:rPr>
              <a:t>TXT</a:t>
            </a:r>
            <a:r>
              <a:rPr lang="zh-CN" altLang="en-US" sz="1200" dirty="0" smtClean="0">
                <a:latin typeface="微软雅黑" pitchFamily="34" charset="-122"/>
                <a:ea typeface="微软雅黑" pitchFamily="34" charset="-122"/>
              </a:rPr>
              <a:t>格式文档</a:t>
            </a:r>
            <a:endParaRPr lang="zh-CN" altLang="en-US" sz="1200" dirty="0">
              <a:latin typeface="微软雅黑" pitchFamily="34" charset="-122"/>
              <a:ea typeface="微软雅黑" pitchFamily="34" charset="-122"/>
            </a:endParaRPr>
          </a:p>
        </p:txBody>
      </p:sp>
      <p:sp>
        <p:nvSpPr>
          <p:cNvPr id="2" name="标题 1"/>
          <p:cNvSpPr>
            <a:spLocks noGrp="1"/>
          </p:cNvSpPr>
          <p:nvPr>
            <p:ph type="title"/>
          </p:nvPr>
        </p:nvSpPr>
        <p:spPr/>
        <p:txBody>
          <a:bodyPr/>
          <a:lstStyle/>
          <a:p>
            <a:r>
              <a:rPr lang="zh-CN" altLang="en-US" dirty="0" smtClean="0"/>
              <a:t>效果监控</a:t>
            </a:r>
            <a:r>
              <a:rPr lang="en-US" altLang="zh-CN" dirty="0" smtClean="0"/>
              <a:t>-</a:t>
            </a:r>
            <a:r>
              <a:rPr lang="zh-CN" altLang="en-US" dirty="0" smtClean="0"/>
              <a:t>查看消息记录</a:t>
            </a:r>
            <a:endParaRPr lang="zh-CN" altLang="en-US" dirty="0"/>
          </a:p>
        </p:txBody>
      </p:sp>
      <p:sp>
        <p:nvSpPr>
          <p:cNvPr id="17" name="页脚占位符 1"/>
          <p:cNvSpPr>
            <a:spLocks noGrp="1"/>
          </p:cNvSpPr>
          <p:nvPr>
            <p:ph type="ftr" sz="quarter" idx="11"/>
          </p:nvPr>
        </p:nvSpPr>
        <p:spPr>
          <a:xfrm>
            <a:off x="3124200" y="6506544"/>
            <a:ext cx="2895600" cy="288000"/>
          </a:xfrm>
          <a:prstGeom prst="rect">
            <a:avLst/>
          </a:prstGeom>
        </p:spPr>
        <p:txBody>
          <a:bodyPr anchor="ctr"/>
          <a:lstStyle/>
          <a:p>
            <a:pPr algn="ctr"/>
            <a:r>
              <a:rPr lang="zh-CN" altLang="en-US" sz="1400" b="1" dirty="0" smtClean="0">
                <a:solidFill>
                  <a:schemeClr val="bg1"/>
                </a:solidFill>
                <a:latin typeface="微软雅黑" pitchFamily="34" charset="-122"/>
                <a:ea typeface="微软雅黑" pitchFamily="34" charset="-122"/>
              </a:rPr>
              <a:t>百度商桥</a:t>
            </a:r>
            <a:endParaRPr lang="zh-CN" altLang="en-US" sz="1400" b="1" dirty="0">
              <a:solidFill>
                <a:schemeClr val="bg1"/>
              </a:solidFill>
              <a:latin typeface="微软雅黑" pitchFamily="34" charset="-122"/>
              <a:ea typeface="微软雅黑" pitchFamily="34" charset="-122"/>
            </a:endParaRPr>
          </a:p>
        </p:txBody>
      </p:sp>
      <p:sp>
        <p:nvSpPr>
          <p:cNvPr id="23" name="矩形 22"/>
          <p:cNvSpPr/>
          <p:nvPr/>
        </p:nvSpPr>
        <p:spPr>
          <a:xfrm>
            <a:off x="7452320" y="2780928"/>
            <a:ext cx="864096" cy="2762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31" name="直接箭头连接符 30"/>
          <p:cNvCxnSpPr/>
          <p:nvPr/>
        </p:nvCxnSpPr>
        <p:spPr>
          <a:xfrm flipH="1" flipV="1">
            <a:off x="6660232" y="1484784"/>
            <a:ext cx="216024" cy="64807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3" name="TextBox 32"/>
          <p:cNvSpPr txBox="1">
            <a:spLocks noChangeArrowheads="1"/>
          </p:cNvSpPr>
          <p:nvPr/>
        </p:nvSpPr>
        <p:spPr bwMode="auto">
          <a:xfrm>
            <a:off x="4860032" y="836712"/>
            <a:ext cx="2397025" cy="646331"/>
          </a:xfrm>
          <a:prstGeom prst="rect">
            <a:avLst/>
          </a:prstGeom>
          <a:solidFill>
            <a:schemeClr val="accent5">
              <a:lumMod val="20000"/>
              <a:lumOff val="80000"/>
            </a:schemeClr>
          </a:solid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200" b="1" dirty="0" smtClean="0">
                <a:latin typeface="微软雅黑" pitchFamily="34" charset="-122"/>
                <a:ea typeface="微软雅黑" pitchFamily="34" charset="-122"/>
              </a:rPr>
              <a:t>【</a:t>
            </a:r>
            <a:r>
              <a:rPr lang="zh-CN" altLang="en-US" sz="1200" b="1" dirty="0" smtClean="0">
                <a:latin typeface="微软雅黑" pitchFamily="34" charset="-122"/>
                <a:ea typeface="微软雅黑" pitchFamily="34" charset="-122"/>
              </a:rPr>
              <a:t>导出</a:t>
            </a:r>
            <a:r>
              <a:rPr lang="en-US" altLang="zh-CN" sz="1200" b="1" dirty="0" smtClean="0">
                <a:latin typeface="微软雅黑" pitchFamily="34" charset="-122"/>
                <a:ea typeface="微软雅黑" pitchFamily="34" charset="-122"/>
              </a:rPr>
              <a:t>】</a:t>
            </a:r>
          </a:p>
          <a:p>
            <a:pPr eaLnBrk="1" hangingPunct="1"/>
            <a:r>
              <a:rPr lang="zh-CN" altLang="en-US" sz="1200" dirty="0" smtClean="0">
                <a:latin typeface="微软雅黑" pitchFamily="34" charset="-122"/>
                <a:ea typeface="微软雅黑" pitchFamily="34" charset="-122"/>
              </a:rPr>
              <a:t>可以将全部站点或者相应站点的消息记录保存为相应格式</a:t>
            </a:r>
            <a:r>
              <a:rPr lang="en-US" altLang="zh-CN" sz="1200" dirty="0" smtClean="0">
                <a:latin typeface="微软雅黑" pitchFamily="34" charset="-122"/>
                <a:ea typeface="微软雅黑" pitchFamily="34" charset="-122"/>
              </a:rPr>
              <a:t>.</a:t>
            </a:r>
            <a:endParaRPr lang="zh-CN" altLang="en-US" sz="1200" dirty="0">
              <a:latin typeface="微软雅黑" pitchFamily="34" charset="-122"/>
              <a:ea typeface="微软雅黑" pitchFamily="34" charset="-122"/>
            </a:endParaRPr>
          </a:p>
        </p:txBody>
      </p:sp>
      <p:sp>
        <p:nvSpPr>
          <p:cNvPr id="35" name="矩形 34"/>
          <p:cNvSpPr/>
          <p:nvPr/>
        </p:nvSpPr>
        <p:spPr>
          <a:xfrm>
            <a:off x="4932040" y="2132856"/>
            <a:ext cx="3419029" cy="2762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0" name="灯片编号占位符 4"/>
          <p:cNvSpPr txBox="1">
            <a:spLocks/>
          </p:cNvSpPr>
          <p:nvPr/>
        </p:nvSpPr>
        <p:spPr>
          <a:xfrm>
            <a:off x="6838950" y="6459538"/>
            <a:ext cx="2133600" cy="365125"/>
          </a:xfrm>
          <a:prstGeom prst="rect">
            <a:avLst/>
          </a:prstGeom>
        </p:spPr>
        <p:txBody>
          <a:bodyPr anchor="ctr"/>
          <a:lstStyle/>
          <a:p>
            <a:pPr algn="r" fontAlgn="auto">
              <a:spcBef>
                <a:spcPts val="0"/>
              </a:spcBef>
              <a:spcAft>
                <a:spcPts val="0"/>
              </a:spcAft>
              <a:defRPr/>
            </a:pPr>
            <a:fld id="{157D729A-D8D0-4746-AB48-D44D9057A6C2}" type="slidenum">
              <a:rPr lang="zh-CN" altLang="en-US" sz="1200">
                <a:solidFill>
                  <a:schemeClr val="bg1"/>
                </a:solidFill>
                <a:latin typeface="+mn-lt"/>
                <a:ea typeface="+mn-ea"/>
              </a:rPr>
              <a:pPr algn="r" fontAlgn="auto">
                <a:spcBef>
                  <a:spcPts val="0"/>
                </a:spcBef>
                <a:spcAft>
                  <a:spcPts val="0"/>
                </a:spcAft>
                <a:defRPr/>
              </a:pPr>
              <a:t>44</a:t>
            </a:fld>
            <a:endParaRPr lang="zh-CN" altLang="en-US" sz="1200" dirty="0">
              <a:solidFill>
                <a:schemeClr val="bg1"/>
              </a:solidFill>
              <a:latin typeface="+mn-lt"/>
              <a:ea typeface="+mn-ea"/>
            </a:endParaRPr>
          </a:p>
        </p:txBody>
      </p:sp>
      <p:sp>
        <p:nvSpPr>
          <p:cNvPr id="40" name="矩形 39"/>
          <p:cNvSpPr/>
          <p:nvPr/>
        </p:nvSpPr>
        <p:spPr>
          <a:xfrm>
            <a:off x="6444208" y="2636912"/>
            <a:ext cx="576064" cy="2762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41" name="直接箭头连接符 40"/>
          <p:cNvCxnSpPr/>
          <p:nvPr/>
        </p:nvCxnSpPr>
        <p:spPr>
          <a:xfrm flipH="1">
            <a:off x="6084168" y="2924944"/>
            <a:ext cx="627142" cy="50405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2" name="TextBox 32"/>
          <p:cNvSpPr txBox="1">
            <a:spLocks noChangeArrowheads="1"/>
          </p:cNvSpPr>
          <p:nvPr/>
        </p:nvSpPr>
        <p:spPr bwMode="auto">
          <a:xfrm>
            <a:off x="5004048" y="3501008"/>
            <a:ext cx="1564651" cy="646331"/>
          </a:xfrm>
          <a:prstGeom prst="rect">
            <a:avLst/>
          </a:prstGeom>
          <a:solidFill>
            <a:schemeClr val="accent5">
              <a:lumMod val="20000"/>
              <a:lumOff val="80000"/>
            </a:schemeClr>
          </a:solid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200" b="1" dirty="0" smtClean="0">
                <a:latin typeface="微软雅黑" pitchFamily="34" charset="-122"/>
                <a:ea typeface="微软雅黑" pitchFamily="34" charset="-122"/>
              </a:rPr>
              <a:t>【</a:t>
            </a:r>
            <a:r>
              <a:rPr lang="zh-CN" altLang="en-US" sz="1200" b="1" dirty="0" smtClean="0">
                <a:latin typeface="微软雅黑" pitchFamily="34" charset="-122"/>
                <a:ea typeface="微软雅黑" pitchFamily="34" charset="-122"/>
              </a:rPr>
              <a:t>访客名片</a:t>
            </a:r>
            <a:r>
              <a:rPr lang="en-US" altLang="zh-CN" sz="1200" b="1" dirty="0" smtClean="0">
                <a:latin typeface="微软雅黑" pitchFamily="34" charset="-122"/>
                <a:ea typeface="微软雅黑" pitchFamily="34" charset="-122"/>
              </a:rPr>
              <a:t>】</a:t>
            </a:r>
          </a:p>
          <a:p>
            <a:pPr eaLnBrk="1" hangingPunct="1"/>
            <a:r>
              <a:rPr lang="zh-CN" altLang="en-US" sz="1200" dirty="0" smtClean="0">
                <a:latin typeface="微软雅黑" pitchFamily="34" charset="-122"/>
                <a:ea typeface="微软雅黑" pitchFamily="34" charset="-122"/>
              </a:rPr>
              <a:t>可以保存和修改当前名片</a:t>
            </a:r>
            <a:endParaRPr lang="zh-CN" altLang="en-US" sz="1200" dirty="0">
              <a:latin typeface="微软雅黑" pitchFamily="34" charset="-122"/>
              <a:ea typeface="微软雅黑" pitchFamily="34" charset="-122"/>
            </a:endParaRPr>
          </a:p>
        </p:txBody>
      </p:sp>
      <p:sp>
        <p:nvSpPr>
          <p:cNvPr id="45" name="矩形 44"/>
          <p:cNvSpPr/>
          <p:nvPr/>
        </p:nvSpPr>
        <p:spPr>
          <a:xfrm>
            <a:off x="899592" y="2348880"/>
            <a:ext cx="2376264" cy="2762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46" name="直接箭头连接符 45"/>
          <p:cNvCxnSpPr/>
          <p:nvPr/>
        </p:nvCxnSpPr>
        <p:spPr>
          <a:xfrm>
            <a:off x="2318822" y="2636912"/>
            <a:ext cx="741010" cy="64807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8" name="TextBox 32"/>
          <p:cNvSpPr txBox="1">
            <a:spLocks noChangeArrowheads="1"/>
          </p:cNvSpPr>
          <p:nvPr/>
        </p:nvSpPr>
        <p:spPr bwMode="auto">
          <a:xfrm>
            <a:off x="2771800" y="3356992"/>
            <a:ext cx="1564651" cy="830997"/>
          </a:xfrm>
          <a:prstGeom prst="rect">
            <a:avLst/>
          </a:prstGeom>
          <a:solidFill>
            <a:schemeClr val="accent5">
              <a:lumMod val="20000"/>
              <a:lumOff val="80000"/>
            </a:schemeClr>
          </a:solid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200" b="1" dirty="0" smtClean="0">
                <a:latin typeface="微软雅黑" pitchFamily="34" charset="-122"/>
                <a:ea typeface="微软雅黑" pitchFamily="34" charset="-122"/>
              </a:rPr>
              <a:t>【</a:t>
            </a:r>
            <a:r>
              <a:rPr lang="zh-CN" altLang="en-US" sz="1200" b="1" dirty="0" smtClean="0">
                <a:latin typeface="微软雅黑" pitchFamily="34" charset="-122"/>
                <a:ea typeface="微软雅黑" pitchFamily="34" charset="-122"/>
              </a:rPr>
              <a:t>分类查找</a:t>
            </a:r>
            <a:r>
              <a:rPr lang="en-US" altLang="zh-CN" sz="1200" b="1" dirty="0" smtClean="0">
                <a:latin typeface="微软雅黑" pitchFamily="34" charset="-122"/>
                <a:ea typeface="微软雅黑" pitchFamily="34" charset="-122"/>
              </a:rPr>
              <a:t>】</a:t>
            </a:r>
          </a:p>
          <a:p>
            <a:pPr eaLnBrk="1" hangingPunct="1"/>
            <a:r>
              <a:rPr lang="zh-CN" altLang="en-US" sz="1200" dirty="0" smtClean="0">
                <a:latin typeface="微软雅黑" pitchFamily="34" charset="-122"/>
                <a:ea typeface="微软雅黑" pitchFamily="34" charset="-122"/>
              </a:rPr>
              <a:t>可以根据客户需求进行细分消息记录，便于查找和统计</a:t>
            </a:r>
            <a:endParaRPr lang="zh-CN" altLang="en-US" sz="1200" dirty="0">
              <a:latin typeface="微软雅黑" pitchFamily="34" charset="-122"/>
              <a:ea typeface="微软雅黑" pitchFamily="34" charset="-122"/>
            </a:endParaRPr>
          </a:p>
        </p:txBody>
      </p:sp>
    </p:spTree>
    <p:extLst>
      <p:ext uri="{BB962C8B-B14F-4D97-AF65-F5344CB8AC3E}">
        <p14:creationId xmlns="" xmlns:p14="http://schemas.microsoft.com/office/powerpoint/2010/main" val="42128118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0" name="Picture 3"/>
          <p:cNvPicPr>
            <a:picLocks noChangeAspect="1" noChangeArrowheads="1"/>
          </p:cNvPicPr>
          <p:nvPr/>
        </p:nvPicPr>
        <p:blipFill>
          <a:blip r:embed="rId2" cstate="email">
            <a:extLst>
              <a:ext uri="{28A0092B-C50C-407E-A947-70E740481C1C}">
                <a14:useLocalDpi xmlns="" xmlns:a14="http://schemas.microsoft.com/office/drawing/2010/main"/>
              </a:ext>
            </a:extLst>
          </a:blip>
          <a:srcRect/>
          <a:stretch>
            <a:fillRect/>
          </a:stretch>
        </p:blipFill>
        <p:spPr bwMode="auto">
          <a:xfrm>
            <a:off x="2936924" y="2756410"/>
            <a:ext cx="5761052" cy="34088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 name="TextBox 21"/>
          <p:cNvSpPr txBox="1"/>
          <p:nvPr/>
        </p:nvSpPr>
        <p:spPr>
          <a:xfrm>
            <a:off x="251520" y="1268760"/>
            <a:ext cx="5184576" cy="723275"/>
          </a:xfrm>
          <a:prstGeom prst="rect">
            <a:avLst/>
          </a:prstGeom>
          <a:solidFill>
            <a:schemeClr val="accent5">
              <a:lumMod val="20000"/>
              <a:lumOff val="80000"/>
            </a:schemeClr>
          </a:solidFill>
        </p:spPr>
        <p:txBody>
          <a:bodyPr wrap="square">
            <a:spAutoFit/>
          </a:bodyPr>
          <a:lstStyle/>
          <a:p>
            <a:pPr>
              <a:spcAft>
                <a:spcPts val="600"/>
              </a:spcAft>
              <a:defRPr/>
            </a:pPr>
            <a:r>
              <a:rPr lang="en-US" altLang="zh-CN" sz="1200" b="1" dirty="0" smtClean="0">
                <a:latin typeface="微软雅黑" pitchFamily="34" charset="-122"/>
                <a:ea typeface="微软雅黑" pitchFamily="34" charset="-122"/>
              </a:rPr>
              <a:t>【</a:t>
            </a:r>
            <a:r>
              <a:rPr lang="zh-CN" altLang="en-US" sz="1200" b="1" dirty="0" smtClean="0">
                <a:latin typeface="微软雅黑" pitchFamily="34" charset="-122"/>
                <a:ea typeface="微软雅黑" pitchFamily="34" charset="-122"/>
              </a:rPr>
              <a:t>留言提醒</a:t>
            </a:r>
            <a:r>
              <a:rPr lang="en-US" altLang="zh-CN" sz="1200" b="1" dirty="0" smtClean="0">
                <a:latin typeface="微软雅黑" pitchFamily="34" charset="-122"/>
                <a:ea typeface="微软雅黑" pitchFamily="34" charset="-122"/>
              </a:rPr>
              <a:t>】</a:t>
            </a:r>
          </a:p>
          <a:p>
            <a:pPr>
              <a:defRPr/>
            </a:pPr>
            <a:r>
              <a:rPr lang="zh-CN" altLang="en-US" sz="1200" dirty="0" smtClean="0">
                <a:latin typeface="微软雅黑" pitchFamily="34" charset="-122"/>
                <a:ea typeface="微软雅黑" pitchFamily="34" charset="-122"/>
              </a:rPr>
              <a:t>       数字</a:t>
            </a:r>
            <a:r>
              <a:rPr lang="zh-CN" altLang="en-US" sz="1200" dirty="0">
                <a:latin typeface="微软雅黑" pitchFamily="34" charset="-122"/>
                <a:ea typeface="微软雅黑" pitchFamily="34" charset="-122"/>
              </a:rPr>
              <a:t>提示</a:t>
            </a:r>
            <a:r>
              <a:rPr lang="zh-CN" altLang="en-US" sz="1200" dirty="0" smtClean="0">
                <a:latin typeface="微软雅黑" pitchFamily="34" charset="-122"/>
                <a:ea typeface="微软雅黑" pitchFamily="34" charset="-122"/>
              </a:rPr>
              <a:t>查看未</a:t>
            </a:r>
            <a:r>
              <a:rPr lang="zh-CN" altLang="en-US" sz="1200" dirty="0">
                <a:latin typeface="微软雅黑" pitchFamily="34" charset="-122"/>
                <a:ea typeface="微软雅黑" pitchFamily="34" charset="-122"/>
              </a:rPr>
              <a:t>处理留言板消息。</a:t>
            </a:r>
            <a:endParaRPr lang="en-US" altLang="zh-CN" sz="1200" dirty="0">
              <a:latin typeface="微软雅黑" pitchFamily="34" charset="-122"/>
              <a:ea typeface="微软雅黑" pitchFamily="34" charset="-122"/>
            </a:endParaRPr>
          </a:p>
          <a:p>
            <a:pPr>
              <a:defRPr/>
            </a:pPr>
            <a:r>
              <a:rPr lang="zh-CN" altLang="en-US" sz="1200" dirty="0">
                <a:latin typeface="微软雅黑" pitchFamily="34" charset="-122"/>
                <a:ea typeface="微软雅黑" pitchFamily="34" charset="-122"/>
              </a:rPr>
              <a:t>其中主账号显示</a:t>
            </a:r>
            <a:r>
              <a:rPr lang="zh-CN" altLang="en-US" sz="1200" dirty="0">
                <a:solidFill>
                  <a:srgbClr val="FF0000"/>
                </a:solidFill>
                <a:latin typeface="微软雅黑" pitchFamily="34" charset="-122"/>
                <a:ea typeface="微软雅黑" pitchFamily="34" charset="-122"/>
              </a:rPr>
              <a:t>全部站点</a:t>
            </a:r>
            <a:r>
              <a:rPr lang="zh-CN" altLang="en-US" sz="1200" dirty="0">
                <a:latin typeface="微软雅黑" pitchFamily="34" charset="-122"/>
                <a:ea typeface="微软雅黑" pitchFamily="34" charset="-122"/>
              </a:rPr>
              <a:t>未处理留言，子帐号提示</a:t>
            </a:r>
            <a:r>
              <a:rPr lang="zh-CN" altLang="en-US" sz="1200" dirty="0">
                <a:solidFill>
                  <a:srgbClr val="FF0000"/>
                </a:solidFill>
                <a:latin typeface="微软雅黑" pitchFamily="34" charset="-122"/>
                <a:ea typeface="微软雅黑" pitchFamily="34" charset="-122"/>
              </a:rPr>
              <a:t>所在站点</a:t>
            </a:r>
            <a:r>
              <a:rPr lang="zh-CN" altLang="en-US" sz="1200" dirty="0">
                <a:latin typeface="微软雅黑" pitchFamily="34" charset="-122"/>
                <a:ea typeface="微软雅黑" pitchFamily="34" charset="-122"/>
              </a:rPr>
              <a:t>未处理</a:t>
            </a:r>
            <a:r>
              <a:rPr lang="zh-CN" altLang="en-US" sz="1200" dirty="0" smtClean="0">
                <a:latin typeface="微软雅黑" pitchFamily="34" charset="-122"/>
                <a:ea typeface="微软雅黑" pitchFamily="34" charset="-122"/>
              </a:rPr>
              <a:t>留言</a:t>
            </a:r>
            <a:endParaRPr lang="en-US" altLang="zh-CN" sz="1600" dirty="0">
              <a:latin typeface="微软雅黑" pitchFamily="34" charset="-122"/>
              <a:ea typeface="微软雅黑" pitchFamily="34" charset="-122"/>
            </a:endParaRPr>
          </a:p>
        </p:txBody>
      </p:sp>
      <p:sp>
        <p:nvSpPr>
          <p:cNvPr id="51216" name="TextBox 34"/>
          <p:cNvSpPr txBox="1">
            <a:spLocks noChangeArrowheads="1"/>
          </p:cNvSpPr>
          <p:nvPr/>
        </p:nvSpPr>
        <p:spPr bwMode="auto">
          <a:xfrm>
            <a:off x="7092281" y="3857481"/>
            <a:ext cx="1605696" cy="1015663"/>
          </a:xfrm>
          <a:prstGeom prst="rect">
            <a:avLst/>
          </a:prstGeom>
          <a:solidFill>
            <a:schemeClr val="accent5">
              <a:lumMod val="20000"/>
              <a:lumOff val="80000"/>
            </a:schemeClr>
          </a:solid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200" b="1" dirty="0" smtClean="0">
                <a:latin typeface="微软雅黑" pitchFamily="34" charset="-122"/>
                <a:ea typeface="微软雅黑" pitchFamily="34" charset="-122"/>
              </a:rPr>
              <a:t>【</a:t>
            </a:r>
            <a:r>
              <a:rPr lang="zh-CN" altLang="en-US" sz="1200" b="1" dirty="0" smtClean="0">
                <a:latin typeface="微软雅黑" pitchFamily="34" charset="-122"/>
                <a:ea typeface="微软雅黑" pitchFamily="34" charset="-122"/>
              </a:rPr>
              <a:t>留言导出</a:t>
            </a:r>
            <a:r>
              <a:rPr lang="en-US" altLang="zh-CN" sz="1200" b="1" dirty="0" smtClean="0">
                <a:latin typeface="微软雅黑" pitchFamily="34" charset="-122"/>
                <a:ea typeface="微软雅黑" pitchFamily="34" charset="-122"/>
              </a:rPr>
              <a:t>】</a:t>
            </a:r>
          </a:p>
          <a:p>
            <a:pPr eaLnBrk="1" hangingPunct="1"/>
            <a:r>
              <a:rPr lang="zh-CN" altLang="en-US" sz="1200" dirty="0" smtClean="0">
                <a:latin typeface="微软雅黑" pitchFamily="34" charset="-122"/>
                <a:ea typeface="微软雅黑" pitchFamily="34" charset="-122"/>
              </a:rPr>
              <a:t>点击留言第一列的勾选框，然后点击导出，即可以将留言记录导出为</a:t>
            </a:r>
            <a:r>
              <a:rPr lang="en-US" altLang="zh-CN" sz="1200" dirty="0" smtClean="0">
                <a:latin typeface="微软雅黑" pitchFamily="34" charset="-122"/>
                <a:ea typeface="微软雅黑" pitchFamily="34" charset="-122"/>
              </a:rPr>
              <a:t>excel</a:t>
            </a:r>
            <a:r>
              <a:rPr lang="zh-CN" altLang="en-US" sz="1200" dirty="0" smtClean="0">
                <a:latin typeface="微软雅黑" pitchFamily="34" charset="-122"/>
                <a:ea typeface="微软雅黑" pitchFamily="34" charset="-122"/>
              </a:rPr>
              <a:t>表格</a:t>
            </a:r>
            <a:endParaRPr lang="zh-CN" altLang="en-US" sz="1200" dirty="0">
              <a:latin typeface="微软雅黑" pitchFamily="34" charset="-122"/>
              <a:ea typeface="微软雅黑" pitchFamily="34" charset="-122"/>
            </a:endParaRPr>
          </a:p>
        </p:txBody>
      </p:sp>
      <p:cxnSp>
        <p:nvCxnSpPr>
          <p:cNvPr id="30" name="直接箭头连接符 29"/>
          <p:cNvCxnSpPr/>
          <p:nvPr/>
        </p:nvCxnSpPr>
        <p:spPr>
          <a:xfrm flipV="1">
            <a:off x="6660232" y="2636912"/>
            <a:ext cx="0" cy="41266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1218" name="TextBox 34"/>
          <p:cNvSpPr txBox="1">
            <a:spLocks noChangeArrowheads="1"/>
          </p:cNvSpPr>
          <p:nvPr/>
        </p:nvSpPr>
        <p:spPr bwMode="auto">
          <a:xfrm>
            <a:off x="5854009" y="1916833"/>
            <a:ext cx="2843967" cy="761896"/>
          </a:xfrm>
          <a:prstGeom prst="rect">
            <a:avLst/>
          </a:prstGeom>
          <a:solidFill>
            <a:schemeClr val="accent5">
              <a:lumMod val="20000"/>
              <a:lumOff val="80000"/>
            </a:schemeClr>
          </a:solidFill>
          <a:ln>
            <a:noFill/>
          </a:ln>
          <a:extLst/>
        </p:spPr>
        <p:txBody>
          <a:bodyPr wrap="square" anchor="ctr">
            <a:no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200" b="1" dirty="0" smtClean="0">
                <a:latin typeface="微软雅黑" pitchFamily="34" charset="-122"/>
                <a:ea typeface="微软雅黑" pitchFamily="34" charset="-122"/>
              </a:rPr>
              <a:t>【</a:t>
            </a:r>
            <a:r>
              <a:rPr lang="zh-CN" altLang="en-US" sz="1200" b="1" dirty="0" smtClean="0">
                <a:latin typeface="微软雅黑" pitchFamily="34" charset="-122"/>
                <a:ea typeface="微软雅黑" pitchFamily="34" charset="-122"/>
              </a:rPr>
              <a:t>留言筛选</a:t>
            </a:r>
            <a:r>
              <a:rPr lang="en-US" altLang="zh-CN" sz="1200" b="1" dirty="0" smtClean="0">
                <a:latin typeface="微软雅黑" pitchFamily="34" charset="-122"/>
                <a:ea typeface="微软雅黑" pitchFamily="34" charset="-122"/>
              </a:rPr>
              <a:t>】</a:t>
            </a:r>
          </a:p>
          <a:p>
            <a:pPr eaLnBrk="1" hangingPunct="1"/>
            <a:r>
              <a:rPr lang="zh-CN" altLang="en-US" sz="1200" dirty="0" smtClean="0">
                <a:latin typeface="微软雅黑" pitchFamily="34" charset="-122"/>
                <a:ea typeface="微软雅黑" pitchFamily="34" charset="-122"/>
              </a:rPr>
              <a:t>留言可以按照时间、处理情况、站点进行筛选筛选</a:t>
            </a:r>
            <a:endParaRPr lang="zh-CN" altLang="en-US" sz="1200" dirty="0">
              <a:latin typeface="微软雅黑" pitchFamily="34" charset="-122"/>
              <a:ea typeface="微软雅黑" pitchFamily="34" charset="-122"/>
            </a:endParaRPr>
          </a:p>
        </p:txBody>
      </p:sp>
      <p:sp>
        <p:nvSpPr>
          <p:cNvPr id="2" name="标题 1"/>
          <p:cNvSpPr>
            <a:spLocks noGrp="1"/>
          </p:cNvSpPr>
          <p:nvPr>
            <p:ph type="title"/>
          </p:nvPr>
        </p:nvSpPr>
        <p:spPr>
          <a:noFill/>
        </p:spPr>
        <p:txBody>
          <a:bodyPr/>
          <a:lstStyle/>
          <a:p>
            <a:r>
              <a:rPr lang="zh-CN" altLang="en-US" dirty="0" smtClean="0"/>
              <a:t>效果监控</a:t>
            </a:r>
            <a:r>
              <a:rPr lang="en-US" altLang="zh-CN" dirty="0" smtClean="0"/>
              <a:t>-</a:t>
            </a:r>
            <a:r>
              <a:rPr lang="zh-CN" altLang="en-US" dirty="0" smtClean="0"/>
              <a:t>管理留言</a:t>
            </a:r>
            <a:endParaRPr lang="zh-CN" altLang="en-US" dirty="0"/>
          </a:p>
        </p:txBody>
      </p:sp>
      <p:sp>
        <p:nvSpPr>
          <p:cNvPr id="16" name="页脚占位符 1"/>
          <p:cNvSpPr>
            <a:spLocks noGrp="1"/>
          </p:cNvSpPr>
          <p:nvPr>
            <p:ph type="ftr" sz="quarter" idx="11"/>
          </p:nvPr>
        </p:nvSpPr>
        <p:spPr>
          <a:xfrm>
            <a:off x="3124200" y="6506544"/>
            <a:ext cx="2895600" cy="288000"/>
          </a:xfrm>
          <a:prstGeom prst="rect">
            <a:avLst/>
          </a:prstGeom>
        </p:spPr>
        <p:txBody>
          <a:bodyPr anchor="ctr"/>
          <a:lstStyle/>
          <a:p>
            <a:pPr algn="ctr"/>
            <a:r>
              <a:rPr lang="zh-CN" altLang="en-US" sz="1400" b="1" dirty="0" smtClean="0">
                <a:solidFill>
                  <a:schemeClr val="bg1"/>
                </a:solidFill>
                <a:latin typeface="微软雅黑" pitchFamily="34" charset="-122"/>
                <a:ea typeface="微软雅黑" pitchFamily="34" charset="-122"/>
              </a:rPr>
              <a:t>百度商桥</a:t>
            </a:r>
            <a:endParaRPr lang="zh-CN" altLang="en-US" sz="1400" b="1" dirty="0">
              <a:solidFill>
                <a:schemeClr val="bg1"/>
              </a:solidFill>
              <a:latin typeface="微软雅黑" pitchFamily="34" charset="-122"/>
              <a:ea typeface="微软雅黑" pitchFamily="34" charset="-122"/>
            </a:endParaRPr>
          </a:p>
        </p:txBody>
      </p:sp>
      <p:sp>
        <p:nvSpPr>
          <p:cNvPr id="17" name="TextBox 16"/>
          <p:cNvSpPr txBox="1"/>
          <p:nvPr/>
        </p:nvSpPr>
        <p:spPr>
          <a:xfrm>
            <a:off x="293737" y="908720"/>
            <a:ext cx="5286375" cy="276225"/>
          </a:xfrm>
          <a:prstGeom prst="rect">
            <a:avLst/>
          </a:prstGeom>
          <a:noFill/>
        </p:spPr>
        <p:txBody>
          <a:bodyPr>
            <a:spAutoFit/>
          </a:bodyPr>
          <a:lstStyle/>
          <a:p>
            <a:pPr fontAlgn="auto">
              <a:spcBef>
                <a:spcPts val="0"/>
              </a:spcBef>
              <a:spcAft>
                <a:spcPts val="0"/>
              </a:spcAft>
              <a:defRPr/>
            </a:pPr>
            <a:r>
              <a:rPr lang="zh-CN" altLang="en-US" sz="1200" dirty="0">
                <a:solidFill>
                  <a:schemeClr val="bg1">
                    <a:lumMod val="50000"/>
                  </a:schemeClr>
                </a:solidFill>
                <a:latin typeface="微软雅黑" pitchFamily="34" charset="-122"/>
                <a:ea typeface="微软雅黑" pitchFamily="34" charset="-122"/>
              </a:rPr>
              <a:t>管理员</a:t>
            </a:r>
            <a:r>
              <a:rPr lang="zh-CN" altLang="en-US" sz="1200" dirty="0" smtClean="0">
                <a:solidFill>
                  <a:schemeClr val="bg1">
                    <a:lumMod val="50000"/>
                  </a:schemeClr>
                </a:solidFill>
                <a:latin typeface="微软雅黑" pitchFamily="34" charset="-122"/>
                <a:ea typeface="微软雅黑" pitchFamily="34" charset="-122"/>
              </a:rPr>
              <a:t>和有权限的客</a:t>
            </a:r>
            <a:r>
              <a:rPr lang="zh-CN" altLang="en-US" sz="1200" dirty="0">
                <a:solidFill>
                  <a:schemeClr val="bg1">
                    <a:lumMod val="50000"/>
                  </a:schemeClr>
                </a:solidFill>
                <a:latin typeface="微软雅黑" pitchFamily="34" charset="-122"/>
                <a:ea typeface="微软雅黑" pitchFamily="34" charset="-122"/>
              </a:rPr>
              <a:t>服都可以查看</a:t>
            </a:r>
            <a:r>
              <a:rPr lang="zh-CN" altLang="en-US" sz="1200" dirty="0" smtClean="0">
                <a:solidFill>
                  <a:schemeClr val="bg1">
                    <a:lumMod val="50000"/>
                  </a:schemeClr>
                </a:solidFill>
                <a:latin typeface="微软雅黑" pitchFamily="34" charset="-122"/>
                <a:ea typeface="微软雅黑" pitchFamily="34" charset="-122"/>
              </a:rPr>
              <a:t>，留言记录于云端永久存储。</a:t>
            </a:r>
            <a:endParaRPr lang="zh-CN" altLang="en-US" sz="1200" dirty="0">
              <a:solidFill>
                <a:schemeClr val="bg1">
                  <a:lumMod val="50000"/>
                </a:schemeClr>
              </a:solidFill>
              <a:latin typeface="微软雅黑" pitchFamily="34" charset="-122"/>
              <a:ea typeface="微软雅黑" pitchFamily="34" charset="-122"/>
            </a:endParaRPr>
          </a:p>
        </p:txBody>
      </p:sp>
      <p:pic>
        <p:nvPicPr>
          <p:cNvPr id="19" name="Picture 23" descr="E:\6-偶就是喜欢收集tutu!\cici的宝贝素材^_^\1000个图标\gif_57_025.gif"/>
          <p:cNvPicPr>
            <a:picLocks noChangeAspect="1" noChangeArrowheads="1"/>
          </p:cNvPicPr>
          <p:nvPr/>
        </p:nvPicPr>
        <p:blipFill>
          <a:blip r:embed="rId3" cstate="print">
            <a:extLst>
              <a:ext uri="{28A0092B-C50C-407E-A947-70E740481C1C}">
                <a14:useLocalDpi xmlns="" xmlns:a14="http://schemas.microsoft.com/office/drawing/2010/main"/>
              </a:ext>
            </a:extLst>
          </a:blip>
          <a:srcRect/>
          <a:stretch>
            <a:fillRect/>
          </a:stretch>
        </p:blipFill>
        <p:spPr bwMode="auto">
          <a:xfrm>
            <a:off x="150862" y="969045"/>
            <a:ext cx="180975"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1" name="直接箭头连接符 30"/>
          <p:cNvCxnSpPr/>
          <p:nvPr/>
        </p:nvCxnSpPr>
        <p:spPr>
          <a:xfrm>
            <a:off x="8249963" y="3353216"/>
            <a:ext cx="0" cy="50783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8" name="灯片编号占位符 4"/>
          <p:cNvSpPr txBox="1">
            <a:spLocks/>
          </p:cNvSpPr>
          <p:nvPr/>
        </p:nvSpPr>
        <p:spPr>
          <a:xfrm>
            <a:off x="6838950" y="6459538"/>
            <a:ext cx="2133600" cy="365125"/>
          </a:xfrm>
          <a:prstGeom prst="rect">
            <a:avLst/>
          </a:prstGeom>
        </p:spPr>
        <p:txBody>
          <a:bodyPr anchor="ctr"/>
          <a:lstStyle/>
          <a:p>
            <a:pPr algn="r" fontAlgn="auto">
              <a:spcBef>
                <a:spcPts val="0"/>
              </a:spcBef>
              <a:spcAft>
                <a:spcPts val="0"/>
              </a:spcAft>
              <a:defRPr/>
            </a:pPr>
            <a:fld id="{157D729A-D8D0-4746-AB48-D44D9057A6C2}" type="slidenum">
              <a:rPr lang="zh-CN" altLang="en-US" sz="1200">
                <a:solidFill>
                  <a:schemeClr val="bg1"/>
                </a:solidFill>
                <a:latin typeface="+mn-lt"/>
                <a:ea typeface="+mn-ea"/>
              </a:rPr>
              <a:pPr algn="r" fontAlgn="auto">
                <a:spcBef>
                  <a:spcPts val="0"/>
                </a:spcBef>
                <a:spcAft>
                  <a:spcPts val="0"/>
                </a:spcAft>
                <a:defRPr/>
              </a:pPr>
              <a:t>45</a:t>
            </a:fld>
            <a:endParaRPr lang="zh-CN" altLang="en-US" sz="1200" dirty="0">
              <a:solidFill>
                <a:schemeClr val="bg1"/>
              </a:solidFill>
              <a:latin typeface="+mn-lt"/>
              <a:ea typeface="+mn-ea"/>
            </a:endParaRPr>
          </a:p>
        </p:txBody>
      </p:sp>
      <p:sp>
        <p:nvSpPr>
          <p:cNvPr id="23" name="矩形 22"/>
          <p:cNvSpPr/>
          <p:nvPr/>
        </p:nvSpPr>
        <p:spPr>
          <a:xfrm>
            <a:off x="4285428" y="3084733"/>
            <a:ext cx="2878860" cy="2722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027" name="Picture 3"/>
          <p:cNvPicPr>
            <a:picLocks noChangeAspect="1" noChangeArrowheads="1"/>
          </p:cNvPicPr>
          <p:nvPr/>
        </p:nvPicPr>
        <p:blipFill>
          <a:blip r:embed="rId4" cstate="print"/>
          <a:srcRect/>
          <a:stretch>
            <a:fillRect/>
          </a:stretch>
        </p:blipFill>
        <p:spPr bwMode="auto">
          <a:xfrm>
            <a:off x="323528" y="1518956"/>
            <a:ext cx="288032" cy="228439"/>
          </a:xfrm>
          <a:prstGeom prst="rect">
            <a:avLst/>
          </a:prstGeom>
          <a:noFill/>
          <a:ln w="9525">
            <a:noFill/>
            <a:miter lim="800000"/>
            <a:headEnd/>
            <a:tailEnd/>
          </a:ln>
        </p:spPr>
      </p:pic>
      <p:sp>
        <p:nvSpPr>
          <p:cNvPr id="27" name="矩形 26"/>
          <p:cNvSpPr/>
          <p:nvPr/>
        </p:nvSpPr>
        <p:spPr>
          <a:xfrm>
            <a:off x="3059832" y="3284984"/>
            <a:ext cx="432048" cy="26642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8" name="TextBox 34"/>
          <p:cNvSpPr txBox="1">
            <a:spLocks noChangeArrowheads="1"/>
          </p:cNvSpPr>
          <p:nvPr/>
        </p:nvSpPr>
        <p:spPr bwMode="auto">
          <a:xfrm>
            <a:off x="467544" y="3284984"/>
            <a:ext cx="1605696" cy="1200329"/>
          </a:xfrm>
          <a:prstGeom prst="rect">
            <a:avLst/>
          </a:prstGeom>
          <a:solidFill>
            <a:schemeClr val="accent5">
              <a:lumMod val="20000"/>
              <a:lumOff val="80000"/>
            </a:schemeClr>
          </a:solid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200" b="1" dirty="0" smtClean="0">
                <a:latin typeface="微软雅黑" pitchFamily="34" charset="-122"/>
                <a:ea typeface="微软雅黑" pitchFamily="34" charset="-122"/>
              </a:rPr>
              <a:t>【</a:t>
            </a:r>
            <a:r>
              <a:rPr lang="zh-CN" altLang="en-US" sz="1200" b="1" dirty="0" smtClean="0">
                <a:latin typeface="微软雅黑" pitchFamily="34" charset="-122"/>
                <a:ea typeface="微软雅黑" pitchFamily="34" charset="-122"/>
              </a:rPr>
              <a:t>批量删除</a:t>
            </a:r>
            <a:r>
              <a:rPr lang="en-US" altLang="zh-CN" sz="1200" b="1" dirty="0" smtClean="0">
                <a:latin typeface="微软雅黑" pitchFamily="34" charset="-122"/>
                <a:ea typeface="微软雅黑" pitchFamily="34" charset="-122"/>
              </a:rPr>
              <a:t>】</a:t>
            </a:r>
          </a:p>
          <a:p>
            <a:pPr eaLnBrk="1" hangingPunct="1"/>
            <a:r>
              <a:rPr lang="zh-CN" altLang="en-US" sz="1200" dirty="0" smtClean="0">
                <a:latin typeface="微软雅黑" pitchFamily="34" charset="-122"/>
                <a:ea typeface="微软雅黑" pitchFamily="34" charset="-122"/>
              </a:rPr>
              <a:t>可以将留言记录批量删除，点击留言第一列的勾选框，然后点击删除，即可完成批量删除操作。</a:t>
            </a:r>
            <a:endParaRPr lang="zh-CN" altLang="en-US" sz="1200" dirty="0">
              <a:latin typeface="微软雅黑" pitchFamily="34" charset="-122"/>
              <a:ea typeface="微软雅黑" pitchFamily="34" charset="-122"/>
            </a:endParaRPr>
          </a:p>
        </p:txBody>
      </p:sp>
      <p:cxnSp>
        <p:nvCxnSpPr>
          <p:cNvPr id="21" name="直接箭头连接符 20"/>
          <p:cNvCxnSpPr/>
          <p:nvPr/>
        </p:nvCxnSpPr>
        <p:spPr>
          <a:xfrm flipH="1">
            <a:off x="2051720" y="4005064"/>
            <a:ext cx="864096"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 xmlns:p14="http://schemas.microsoft.com/office/powerpoint/2010/main" val="3875784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127390" y="2564904"/>
            <a:ext cx="5646325" cy="363780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7" name="TextBox 26"/>
          <p:cNvSpPr txBox="1"/>
          <p:nvPr/>
        </p:nvSpPr>
        <p:spPr>
          <a:xfrm>
            <a:off x="322387" y="920527"/>
            <a:ext cx="6143625" cy="276225"/>
          </a:xfrm>
          <a:prstGeom prst="rect">
            <a:avLst/>
          </a:prstGeom>
          <a:noFill/>
        </p:spPr>
        <p:txBody>
          <a:bodyPr>
            <a:spAutoFit/>
          </a:bodyPr>
          <a:lstStyle/>
          <a:p>
            <a:pPr fontAlgn="auto">
              <a:spcBef>
                <a:spcPts val="0"/>
              </a:spcBef>
              <a:spcAft>
                <a:spcPts val="0"/>
              </a:spcAft>
              <a:defRPr/>
            </a:pPr>
            <a:r>
              <a:rPr lang="zh-CN" altLang="en-US" sz="1200" dirty="0">
                <a:solidFill>
                  <a:schemeClr val="bg1">
                    <a:lumMod val="50000"/>
                  </a:schemeClr>
                </a:solidFill>
                <a:latin typeface="微软雅黑" pitchFamily="34" charset="-122"/>
                <a:ea typeface="微软雅黑" pitchFamily="34" charset="-122"/>
              </a:rPr>
              <a:t>管理员和</a:t>
            </a:r>
            <a:r>
              <a:rPr lang="zh-CN" altLang="en-US" sz="1200" dirty="0">
                <a:solidFill>
                  <a:schemeClr val="bg1">
                    <a:lumMod val="50000"/>
                  </a:schemeClr>
                </a:solidFill>
                <a:latin typeface="微软雅黑" pitchFamily="34" charset="-122"/>
                <a:ea typeface="微软雅黑" pitchFamily="34" charset="-122"/>
                <a:hlinkClick r:id="rId3" action="ppaction://hlinksldjump"/>
              </a:rPr>
              <a:t>有权限的普通客服</a:t>
            </a:r>
            <a:r>
              <a:rPr lang="zh-CN" altLang="en-US" sz="1200" dirty="0">
                <a:solidFill>
                  <a:schemeClr val="bg1">
                    <a:lumMod val="50000"/>
                  </a:schemeClr>
                </a:solidFill>
                <a:latin typeface="微软雅黑" pitchFamily="34" charset="-122"/>
                <a:ea typeface="微软雅黑" pitchFamily="34" charset="-122"/>
              </a:rPr>
              <a:t>都可以查看当前网站的沟通效果、统计数据。</a:t>
            </a:r>
          </a:p>
        </p:txBody>
      </p:sp>
      <p:pic>
        <p:nvPicPr>
          <p:cNvPr id="37902" name="Picture 23" descr="E:\6-偶就是喜欢收集tutu!\cici的宝贝素材^_^\1000个图标\gif_57_025.gif"/>
          <p:cNvPicPr>
            <a:picLocks noChangeAspect="1" noChangeArrowheads="1"/>
          </p:cNvPicPr>
          <p:nvPr/>
        </p:nvPicPr>
        <p:blipFill>
          <a:blip r:embed="rId4" cstate="print">
            <a:extLst>
              <a:ext uri="{28A0092B-C50C-407E-A947-70E740481C1C}">
                <a14:useLocalDpi xmlns="" xmlns:a14="http://schemas.microsoft.com/office/drawing/2010/main"/>
              </a:ext>
            </a:extLst>
          </a:blip>
          <a:srcRect/>
          <a:stretch>
            <a:fillRect/>
          </a:stretch>
        </p:blipFill>
        <p:spPr bwMode="auto">
          <a:xfrm>
            <a:off x="179512" y="980852"/>
            <a:ext cx="180975"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dirty="0" smtClean="0"/>
              <a:t>效果监控</a:t>
            </a:r>
            <a:r>
              <a:rPr lang="en-US" altLang="zh-CN" dirty="0" smtClean="0"/>
              <a:t>-</a:t>
            </a:r>
            <a:r>
              <a:rPr lang="zh-CN" altLang="en-US" dirty="0" smtClean="0"/>
              <a:t>数据统计</a:t>
            </a:r>
            <a:r>
              <a:rPr lang="en-US" altLang="zh-CN" dirty="0" smtClean="0"/>
              <a:t>-</a:t>
            </a:r>
            <a:r>
              <a:rPr lang="zh-CN" altLang="en-US" dirty="0" smtClean="0"/>
              <a:t>流量</a:t>
            </a:r>
            <a:endParaRPr lang="zh-CN" altLang="en-US" dirty="0"/>
          </a:p>
        </p:txBody>
      </p:sp>
      <p:sp>
        <p:nvSpPr>
          <p:cNvPr id="20" name="页脚占位符 1"/>
          <p:cNvSpPr>
            <a:spLocks noGrp="1"/>
          </p:cNvSpPr>
          <p:nvPr>
            <p:ph type="ftr" sz="quarter" idx="11"/>
          </p:nvPr>
        </p:nvSpPr>
        <p:spPr>
          <a:xfrm>
            <a:off x="3124200" y="6506544"/>
            <a:ext cx="2895600" cy="288000"/>
          </a:xfrm>
          <a:prstGeom prst="rect">
            <a:avLst/>
          </a:prstGeom>
        </p:spPr>
        <p:txBody>
          <a:bodyPr anchor="ctr"/>
          <a:lstStyle/>
          <a:p>
            <a:pPr algn="ctr"/>
            <a:r>
              <a:rPr lang="zh-CN" altLang="en-US" sz="1400" b="1" dirty="0" smtClean="0">
                <a:solidFill>
                  <a:schemeClr val="bg1"/>
                </a:solidFill>
                <a:latin typeface="微软雅黑" pitchFamily="34" charset="-122"/>
                <a:ea typeface="微软雅黑" pitchFamily="34" charset="-122"/>
              </a:rPr>
              <a:t>百度商桥</a:t>
            </a:r>
            <a:endParaRPr lang="zh-CN" altLang="en-US" sz="1400" b="1" dirty="0">
              <a:solidFill>
                <a:schemeClr val="bg1"/>
              </a:solidFill>
              <a:latin typeface="微软雅黑" pitchFamily="34" charset="-122"/>
              <a:ea typeface="微软雅黑" pitchFamily="34" charset="-122"/>
            </a:endParaRPr>
          </a:p>
        </p:txBody>
      </p:sp>
      <p:sp>
        <p:nvSpPr>
          <p:cNvPr id="8" name="TextBox 13"/>
          <p:cNvSpPr txBox="1">
            <a:spLocks noChangeArrowheads="1"/>
          </p:cNvSpPr>
          <p:nvPr/>
        </p:nvSpPr>
        <p:spPr bwMode="auto">
          <a:xfrm>
            <a:off x="224479" y="1507234"/>
            <a:ext cx="2710235" cy="830997"/>
          </a:xfrm>
          <a:prstGeom prst="rect">
            <a:avLst/>
          </a:prstGeom>
          <a:solidFill>
            <a:schemeClr val="accent5">
              <a:lumMod val="20000"/>
              <a:lumOff val="80000"/>
            </a:schemeClr>
          </a:solid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200" b="1" dirty="0" smtClean="0">
                <a:latin typeface="微软雅黑" pitchFamily="34" charset="-122"/>
                <a:ea typeface="微软雅黑" pitchFamily="34" charset="-122"/>
              </a:rPr>
              <a:t>【</a:t>
            </a:r>
            <a:r>
              <a:rPr lang="zh-CN" altLang="en-US" sz="1200" b="1" dirty="0" smtClean="0">
                <a:latin typeface="微软雅黑" pitchFamily="34" charset="-122"/>
                <a:ea typeface="微软雅黑" pitchFamily="34" charset="-122"/>
              </a:rPr>
              <a:t>选择时段</a:t>
            </a:r>
            <a:r>
              <a:rPr lang="en-US" altLang="zh-CN" sz="1200" b="1" dirty="0" smtClean="0">
                <a:latin typeface="微软雅黑" pitchFamily="34" charset="-122"/>
                <a:ea typeface="微软雅黑" pitchFamily="34" charset="-122"/>
              </a:rPr>
              <a:t>】</a:t>
            </a:r>
          </a:p>
          <a:p>
            <a:pPr eaLnBrk="1" hangingPunct="1"/>
            <a:r>
              <a:rPr lang="zh-CN" altLang="en-US" sz="1200" dirty="0" smtClean="0">
                <a:latin typeface="微软雅黑" pitchFamily="34" charset="-122"/>
                <a:ea typeface="微软雅黑" pitchFamily="34" charset="-122"/>
              </a:rPr>
              <a:t>可以选择查看今天、昨天、最近</a:t>
            </a:r>
            <a:r>
              <a:rPr lang="en-US" altLang="zh-CN" sz="1200" dirty="0" smtClean="0">
                <a:latin typeface="微软雅黑" pitchFamily="34" charset="-122"/>
                <a:ea typeface="微软雅黑" pitchFamily="34" charset="-122"/>
              </a:rPr>
              <a:t>7</a:t>
            </a:r>
            <a:r>
              <a:rPr lang="zh-CN" altLang="en-US" sz="1200" dirty="0" smtClean="0">
                <a:latin typeface="微软雅黑" pitchFamily="34" charset="-122"/>
                <a:ea typeface="微软雅黑" pitchFamily="34" charset="-122"/>
              </a:rPr>
              <a:t>天、最近</a:t>
            </a:r>
            <a:r>
              <a:rPr lang="en-US" altLang="zh-CN" sz="1200" dirty="0" smtClean="0">
                <a:latin typeface="微软雅黑" pitchFamily="34" charset="-122"/>
                <a:ea typeface="微软雅黑" pitchFamily="34" charset="-122"/>
              </a:rPr>
              <a:t>30</a:t>
            </a:r>
            <a:r>
              <a:rPr lang="zh-CN" altLang="en-US" sz="1200" dirty="0" smtClean="0">
                <a:latin typeface="微软雅黑" pitchFamily="34" charset="-122"/>
                <a:ea typeface="微软雅黑" pitchFamily="34" charset="-122"/>
              </a:rPr>
              <a:t>天或者任意时段流量统计数据。</a:t>
            </a:r>
            <a:endParaRPr lang="en-US" altLang="zh-CN" sz="1200" dirty="0" smtClean="0">
              <a:latin typeface="微软雅黑" pitchFamily="34" charset="-122"/>
              <a:ea typeface="微软雅黑" pitchFamily="34" charset="-122"/>
            </a:endParaRPr>
          </a:p>
          <a:p>
            <a:pPr eaLnBrk="1" hangingPunct="1"/>
            <a:r>
              <a:rPr lang="zh-CN" altLang="en-US" sz="1200" dirty="0" smtClean="0">
                <a:latin typeface="微软雅黑" pitchFamily="34" charset="-122"/>
                <a:ea typeface="微软雅黑" pitchFamily="34" charset="-122"/>
              </a:rPr>
              <a:t>还</a:t>
            </a:r>
            <a:r>
              <a:rPr lang="zh-CN" altLang="en-US" sz="1200" dirty="0">
                <a:latin typeface="微软雅黑" pitchFamily="34" charset="-122"/>
                <a:ea typeface="微软雅黑" pitchFamily="34" charset="-122"/>
              </a:rPr>
              <a:t>有</a:t>
            </a:r>
            <a:r>
              <a:rPr lang="zh-CN" altLang="en-US" sz="1200" dirty="0" smtClean="0">
                <a:latin typeface="微软雅黑" pitchFamily="34" charset="-122"/>
                <a:ea typeface="微软雅黑" pitchFamily="34" charset="-122"/>
              </a:rPr>
              <a:t>按日和小时两个维度供您选择。</a:t>
            </a:r>
            <a:endParaRPr lang="en-US" altLang="zh-CN" sz="1200" dirty="0">
              <a:latin typeface="微软雅黑" pitchFamily="34" charset="-122"/>
              <a:ea typeface="微软雅黑" pitchFamily="34" charset="-122"/>
            </a:endParaRPr>
          </a:p>
        </p:txBody>
      </p:sp>
      <p:sp>
        <p:nvSpPr>
          <p:cNvPr id="9" name="矩形 8"/>
          <p:cNvSpPr/>
          <p:nvPr/>
        </p:nvSpPr>
        <p:spPr>
          <a:xfrm>
            <a:off x="3261678" y="3101211"/>
            <a:ext cx="3686586" cy="238539"/>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0" name="形状 43"/>
          <p:cNvCxnSpPr>
            <a:stCxn id="9" idx="1"/>
            <a:endCxn id="8" idx="2"/>
          </p:cNvCxnSpPr>
          <p:nvPr/>
        </p:nvCxnSpPr>
        <p:spPr>
          <a:xfrm rot="10800000">
            <a:off x="1579598" y="2338231"/>
            <a:ext cx="1682081" cy="882250"/>
          </a:xfrm>
          <a:prstGeom prst="bentConnector2">
            <a:avLst/>
          </a:prstGeom>
          <a:ln>
            <a:tailEnd type="arrow"/>
          </a:ln>
        </p:spPr>
        <p:style>
          <a:lnRef idx="2">
            <a:schemeClr val="dk1"/>
          </a:lnRef>
          <a:fillRef idx="0">
            <a:schemeClr val="dk1"/>
          </a:fillRef>
          <a:effectRef idx="1">
            <a:schemeClr val="dk1"/>
          </a:effectRef>
          <a:fontRef idx="minor">
            <a:schemeClr val="tx1"/>
          </a:fontRef>
        </p:style>
      </p:cxnSp>
      <p:sp>
        <p:nvSpPr>
          <p:cNvPr id="16" name="TextBox 13"/>
          <p:cNvSpPr txBox="1">
            <a:spLocks noChangeArrowheads="1"/>
          </p:cNvSpPr>
          <p:nvPr/>
        </p:nvSpPr>
        <p:spPr bwMode="auto">
          <a:xfrm>
            <a:off x="224479" y="3421449"/>
            <a:ext cx="2710235" cy="1015663"/>
          </a:xfrm>
          <a:prstGeom prst="rect">
            <a:avLst/>
          </a:prstGeom>
          <a:solidFill>
            <a:schemeClr val="accent5">
              <a:lumMod val="20000"/>
              <a:lumOff val="80000"/>
            </a:schemeClr>
          </a:solid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200" b="1" dirty="0" smtClean="0">
                <a:latin typeface="微软雅黑" pitchFamily="34" charset="-122"/>
                <a:ea typeface="微软雅黑" pitchFamily="34" charset="-122"/>
              </a:rPr>
              <a:t>【</a:t>
            </a:r>
            <a:r>
              <a:rPr lang="zh-CN" altLang="en-US" sz="1200" b="1" dirty="0">
                <a:latin typeface="微软雅黑" pitchFamily="34" charset="-122"/>
                <a:ea typeface="微软雅黑" pitchFamily="34" charset="-122"/>
              </a:rPr>
              <a:t>折线图</a:t>
            </a:r>
            <a:r>
              <a:rPr lang="zh-CN" altLang="en-US" sz="1200" b="1" dirty="0" smtClean="0">
                <a:latin typeface="微软雅黑" pitchFamily="34" charset="-122"/>
                <a:ea typeface="微软雅黑" pitchFamily="34" charset="-122"/>
              </a:rPr>
              <a:t>报表</a:t>
            </a:r>
            <a:r>
              <a:rPr lang="en-US" altLang="zh-CN" sz="1200" b="1" dirty="0" smtClean="0">
                <a:latin typeface="微软雅黑" pitchFamily="34" charset="-122"/>
                <a:ea typeface="微软雅黑" pitchFamily="34" charset="-122"/>
              </a:rPr>
              <a:t>】</a:t>
            </a:r>
          </a:p>
          <a:p>
            <a:pPr eaLnBrk="1" hangingPunct="1"/>
            <a:r>
              <a:rPr lang="zh-CN" altLang="en-US" sz="1200" dirty="0" smtClean="0">
                <a:latin typeface="微软雅黑" pitchFamily="34" charset="-122"/>
                <a:ea typeface="微软雅黑" pitchFamily="34" charset="-122"/>
              </a:rPr>
              <a:t>图形化显示所选时段流量统计。</a:t>
            </a:r>
            <a:endParaRPr lang="en-US" altLang="zh-CN" sz="1200" dirty="0" smtClean="0">
              <a:latin typeface="微软雅黑" pitchFamily="34" charset="-122"/>
              <a:ea typeface="微软雅黑" pitchFamily="34" charset="-122"/>
            </a:endParaRPr>
          </a:p>
          <a:p>
            <a:pPr eaLnBrk="1" hangingPunct="1"/>
            <a:r>
              <a:rPr lang="zh-CN" altLang="en-US" sz="1200" dirty="0" smtClean="0">
                <a:latin typeface="微软雅黑" pitchFamily="34" charset="-122"/>
                <a:ea typeface="微软雅黑" pitchFamily="34" charset="-122"/>
              </a:rPr>
              <a:t>可点击图标左上方下拉菜单，选择查看浏览量</a:t>
            </a:r>
            <a:r>
              <a:rPr lang="en-US" altLang="zh-CN" sz="1200" dirty="0" smtClean="0">
                <a:latin typeface="微软雅黑" pitchFamily="34" charset="-122"/>
                <a:ea typeface="微软雅黑" pitchFamily="34" charset="-122"/>
              </a:rPr>
              <a:t>PV</a:t>
            </a:r>
            <a:r>
              <a:rPr lang="zh-CN" altLang="en-US" sz="1200" dirty="0" smtClean="0">
                <a:latin typeface="微软雅黑" pitchFamily="34" charset="-122"/>
                <a:ea typeface="微软雅黑" pitchFamily="34" charset="-122"/>
              </a:rPr>
              <a:t>、访客数</a:t>
            </a:r>
            <a:r>
              <a:rPr lang="en-US" altLang="zh-CN" sz="1200" dirty="0" smtClean="0">
                <a:latin typeface="微软雅黑" pitchFamily="34" charset="-122"/>
                <a:ea typeface="微软雅黑" pitchFamily="34" charset="-122"/>
              </a:rPr>
              <a:t>UV</a:t>
            </a:r>
            <a:r>
              <a:rPr lang="zh-CN" altLang="en-US" sz="1200" dirty="0" smtClean="0">
                <a:latin typeface="微软雅黑" pitchFamily="34" charset="-122"/>
                <a:ea typeface="微软雅黑" pitchFamily="34" charset="-122"/>
              </a:rPr>
              <a:t>、沟通次数。</a:t>
            </a:r>
            <a:endParaRPr lang="en-US" altLang="zh-CN" sz="1200" dirty="0" smtClean="0">
              <a:latin typeface="微软雅黑" pitchFamily="34" charset="-122"/>
              <a:ea typeface="微软雅黑" pitchFamily="34" charset="-122"/>
            </a:endParaRPr>
          </a:p>
          <a:p>
            <a:pPr eaLnBrk="1" hangingPunct="1"/>
            <a:r>
              <a:rPr lang="zh-CN" altLang="en-US" sz="1200" dirty="0">
                <a:latin typeface="微软雅黑" pitchFamily="34" charset="-122"/>
                <a:ea typeface="微软雅黑" pitchFamily="34" charset="-122"/>
              </a:rPr>
              <a:t>鼠标</a:t>
            </a:r>
            <a:r>
              <a:rPr lang="zh-CN" altLang="en-US" sz="1200" dirty="0" smtClean="0">
                <a:latin typeface="微软雅黑" pitchFamily="34" charset="-122"/>
                <a:ea typeface="微软雅黑" pitchFamily="34" charset="-122"/>
              </a:rPr>
              <a:t>悬停还可显示详细数据</a:t>
            </a:r>
            <a:endParaRPr lang="en-US" altLang="zh-CN" sz="1200" dirty="0">
              <a:latin typeface="微软雅黑" pitchFamily="34" charset="-122"/>
              <a:ea typeface="微软雅黑" pitchFamily="34" charset="-122"/>
            </a:endParaRPr>
          </a:p>
        </p:txBody>
      </p:sp>
      <p:cxnSp>
        <p:nvCxnSpPr>
          <p:cNvPr id="17" name="直接箭头连接符 16"/>
          <p:cNvCxnSpPr>
            <a:endCxn id="16" idx="3"/>
          </p:cNvCxnSpPr>
          <p:nvPr/>
        </p:nvCxnSpPr>
        <p:spPr>
          <a:xfrm flipH="1">
            <a:off x="2934714" y="3929281"/>
            <a:ext cx="77319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1" name="TextBox 13"/>
          <p:cNvSpPr txBox="1">
            <a:spLocks noChangeArrowheads="1"/>
          </p:cNvSpPr>
          <p:nvPr/>
        </p:nvSpPr>
        <p:spPr bwMode="auto">
          <a:xfrm>
            <a:off x="224479" y="4725144"/>
            <a:ext cx="2710235" cy="1015663"/>
          </a:xfrm>
          <a:prstGeom prst="rect">
            <a:avLst/>
          </a:prstGeom>
          <a:solidFill>
            <a:schemeClr val="accent5">
              <a:lumMod val="20000"/>
              <a:lumOff val="80000"/>
            </a:schemeClr>
          </a:solid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200" b="1" dirty="0" smtClean="0">
                <a:latin typeface="微软雅黑" pitchFamily="34" charset="-122"/>
                <a:ea typeface="微软雅黑" pitchFamily="34" charset="-122"/>
              </a:rPr>
              <a:t>【</a:t>
            </a:r>
            <a:r>
              <a:rPr lang="zh-CN" altLang="en-US" sz="1200" b="1" dirty="0">
                <a:latin typeface="微软雅黑" pitchFamily="34" charset="-122"/>
                <a:ea typeface="微软雅黑" pitchFamily="34" charset="-122"/>
              </a:rPr>
              <a:t>图表</a:t>
            </a:r>
            <a:r>
              <a:rPr lang="zh-CN" altLang="en-US" sz="1200" b="1" dirty="0" smtClean="0">
                <a:latin typeface="微软雅黑" pitchFamily="34" charset="-122"/>
                <a:ea typeface="微软雅黑" pitchFamily="34" charset="-122"/>
              </a:rPr>
              <a:t>报表</a:t>
            </a:r>
            <a:r>
              <a:rPr lang="en-US" altLang="zh-CN" sz="1200" b="1" dirty="0" smtClean="0">
                <a:latin typeface="微软雅黑" pitchFamily="34" charset="-122"/>
                <a:ea typeface="微软雅黑" pitchFamily="34" charset="-122"/>
              </a:rPr>
              <a:t>】</a:t>
            </a:r>
          </a:p>
          <a:p>
            <a:pPr eaLnBrk="1" hangingPunct="1"/>
            <a:r>
              <a:rPr lang="zh-CN" altLang="en-US" sz="1200" dirty="0" smtClean="0">
                <a:latin typeface="微软雅黑" pitchFamily="34" charset="-122"/>
                <a:ea typeface="微软雅黑" pitchFamily="34" charset="-122"/>
              </a:rPr>
              <a:t>用图表的形式显示所选时段流量统计。</a:t>
            </a:r>
            <a:endParaRPr lang="en-US" altLang="zh-CN" sz="1200" dirty="0" smtClean="0">
              <a:latin typeface="微软雅黑" pitchFamily="34" charset="-122"/>
              <a:ea typeface="微软雅黑" pitchFamily="34" charset="-122"/>
            </a:endParaRPr>
          </a:p>
          <a:p>
            <a:pPr eaLnBrk="1" hangingPunct="1"/>
            <a:r>
              <a:rPr lang="zh-CN" altLang="en-US" sz="1200" dirty="0" smtClean="0">
                <a:latin typeface="微软雅黑" pitchFamily="34" charset="-122"/>
                <a:ea typeface="微软雅黑" pitchFamily="34" charset="-122"/>
              </a:rPr>
              <a:t>包括日期</a:t>
            </a:r>
            <a:r>
              <a:rPr lang="en-US" altLang="zh-CN" sz="12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时间、浏览量、访客数、沟通次数、沟通比例、平均访问时长、平均访问页数等指标。</a:t>
            </a:r>
            <a:endParaRPr lang="en-US" altLang="zh-CN" sz="1200" dirty="0">
              <a:latin typeface="微软雅黑" pitchFamily="34" charset="-122"/>
              <a:ea typeface="微软雅黑" pitchFamily="34" charset="-122"/>
            </a:endParaRPr>
          </a:p>
        </p:txBody>
      </p:sp>
      <p:cxnSp>
        <p:nvCxnSpPr>
          <p:cNvPr id="22" name="直接箭头连接符 21"/>
          <p:cNvCxnSpPr>
            <a:endCxn id="21" idx="3"/>
          </p:cNvCxnSpPr>
          <p:nvPr/>
        </p:nvCxnSpPr>
        <p:spPr>
          <a:xfrm flipH="1">
            <a:off x="2934714" y="5232976"/>
            <a:ext cx="77319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3" name="TextBox 13"/>
          <p:cNvSpPr txBox="1">
            <a:spLocks noChangeArrowheads="1"/>
          </p:cNvSpPr>
          <p:nvPr/>
        </p:nvSpPr>
        <p:spPr bwMode="auto">
          <a:xfrm>
            <a:off x="3131839" y="1507234"/>
            <a:ext cx="2520280" cy="830997"/>
          </a:xfrm>
          <a:prstGeom prst="rect">
            <a:avLst/>
          </a:prstGeom>
          <a:solidFill>
            <a:schemeClr val="accent5">
              <a:lumMod val="20000"/>
              <a:lumOff val="80000"/>
            </a:schemeClr>
          </a:solidFill>
          <a:ln>
            <a:noFill/>
          </a:ln>
          <a:extLst/>
        </p:spPr>
        <p:txBody>
          <a:bodyPr wrap="square" anchor="ctr">
            <a:no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200" b="1" dirty="0" smtClean="0">
                <a:latin typeface="微软雅黑" pitchFamily="34" charset="-122"/>
                <a:ea typeface="微软雅黑" pitchFamily="34" charset="-122"/>
              </a:rPr>
              <a:t>【</a:t>
            </a:r>
            <a:r>
              <a:rPr lang="zh-CN" altLang="en-US" sz="1200" b="1" dirty="0" smtClean="0">
                <a:latin typeface="微软雅黑" pitchFamily="34" charset="-122"/>
                <a:ea typeface="微软雅黑" pitchFamily="34" charset="-122"/>
              </a:rPr>
              <a:t>相关操作</a:t>
            </a:r>
            <a:r>
              <a:rPr lang="en-US" altLang="zh-CN" sz="1200" b="1" dirty="0" smtClean="0">
                <a:latin typeface="微软雅黑" pitchFamily="34" charset="-122"/>
                <a:ea typeface="微软雅黑" pitchFamily="34" charset="-122"/>
              </a:rPr>
              <a:t>】</a:t>
            </a:r>
          </a:p>
          <a:p>
            <a:pPr eaLnBrk="1" hangingPunct="1"/>
            <a:r>
              <a:rPr lang="zh-CN" altLang="en-US" sz="1200" dirty="0" smtClean="0">
                <a:latin typeface="微软雅黑" pitchFamily="34" charset="-122"/>
                <a:ea typeface="微软雅黑" pitchFamily="34" charset="-122"/>
              </a:rPr>
              <a:t>可以查看该日</a:t>
            </a:r>
            <a:r>
              <a:rPr lang="en-US" altLang="zh-CN" sz="12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时段的访客名片及对应的聊天记录</a:t>
            </a:r>
            <a:endParaRPr lang="en-US" altLang="zh-CN" sz="1200" dirty="0">
              <a:latin typeface="微软雅黑" pitchFamily="34" charset="-122"/>
              <a:ea typeface="微软雅黑" pitchFamily="34" charset="-122"/>
            </a:endParaRPr>
          </a:p>
        </p:txBody>
      </p:sp>
      <p:sp>
        <p:nvSpPr>
          <p:cNvPr id="26" name="矩形 25"/>
          <p:cNvSpPr/>
          <p:nvPr/>
        </p:nvSpPr>
        <p:spPr>
          <a:xfrm>
            <a:off x="7884368" y="3101211"/>
            <a:ext cx="734258" cy="238539"/>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8" name="矩形 27"/>
          <p:cNvSpPr/>
          <p:nvPr/>
        </p:nvSpPr>
        <p:spPr>
          <a:xfrm>
            <a:off x="7150109" y="4680000"/>
            <a:ext cx="1101387" cy="216000"/>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9" name="TextBox 13"/>
          <p:cNvSpPr txBox="1">
            <a:spLocks noChangeArrowheads="1"/>
          </p:cNvSpPr>
          <p:nvPr/>
        </p:nvSpPr>
        <p:spPr bwMode="auto">
          <a:xfrm>
            <a:off x="6948264" y="1507234"/>
            <a:ext cx="1800198" cy="830997"/>
          </a:xfrm>
          <a:prstGeom prst="rect">
            <a:avLst/>
          </a:prstGeom>
          <a:solidFill>
            <a:schemeClr val="accent5">
              <a:lumMod val="20000"/>
              <a:lumOff val="80000"/>
            </a:schemeClr>
          </a:solid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200" b="1" dirty="0" smtClean="0">
                <a:latin typeface="微软雅黑" pitchFamily="34" charset="-122"/>
                <a:ea typeface="微软雅黑" pitchFamily="34" charset="-122"/>
              </a:rPr>
              <a:t>【</a:t>
            </a:r>
            <a:r>
              <a:rPr lang="zh-CN" altLang="en-US" sz="1200" b="1" dirty="0" smtClean="0">
                <a:latin typeface="微软雅黑" pitchFamily="34" charset="-122"/>
                <a:ea typeface="微软雅黑" pitchFamily="34" charset="-122"/>
              </a:rPr>
              <a:t>下载报告</a:t>
            </a:r>
            <a:r>
              <a:rPr lang="en-US" altLang="zh-CN" sz="1200" b="1" dirty="0" smtClean="0">
                <a:latin typeface="微软雅黑" pitchFamily="34" charset="-122"/>
                <a:ea typeface="微软雅黑" pitchFamily="34" charset="-122"/>
              </a:rPr>
              <a:t>】</a:t>
            </a:r>
          </a:p>
          <a:p>
            <a:pPr eaLnBrk="1" hangingPunct="1"/>
            <a:r>
              <a:rPr lang="zh-CN" altLang="en-US" sz="1200" dirty="0" smtClean="0">
                <a:latin typeface="微软雅黑" pitchFamily="34" charset="-122"/>
                <a:ea typeface="微软雅黑" pitchFamily="34" charset="-122"/>
              </a:rPr>
              <a:t>可以下载报告，以</a:t>
            </a:r>
            <a:r>
              <a:rPr lang="en-US" altLang="zh-CN" sz="1200" dirty="0" smtClean="0">
                <a:latin typeface="微软雅黑" pitchFamily="34" charset="-122"/>
                <a:ea typeface="微软雅黑" pitchFamily="34" charset="-122"/>
              </a:rPr>
              <a:t>CSV</a:t>
            </a:r>
            <a:r>
              <a:rPr lang="zh-CN" altLang="en-US" sz="1200" dirty="0" smtClean="0">
                <a:latin typeface="微软雅黑" pitchFamily="34" charset="-122"/>
                <a:ea typeface="微软雅黑" pitchFamily="34" charset="-122"/>
              </a:rPr>
              <a:t>或</a:t>
            </a:r>
            <a:r>
              <a:rPr lang="en-US" altLang="zh-CN" sz="1200" dirty="0" smtClean="0">
                <a:latin typeface="微软雅黑" pitchFamily="34" charset="-122"/>
                <a:ea typeface="微软雅黑" pitchFamily="34" charset="-122"/>
              </a:rPr>
              <a:t>TXT</a:t>
            </a:r>
            <a:r>
              <a:rPr lang="zh-CN" altLang="en-US" sz="1200" dirty="0" smtClean="0">
                <a:latin typeface="微软雅黑" pitchFamily="34" charset="-122"/>
                <a:ea typeface="微软雅黑" pitchFamily="34" charset="-122"/>
              </a:rPr>
              <a:t>格式保存到本地磁盘</a:t>
            </a:r>
            <a:endParaRPr lang="en-US" altLang="zh-CN" sz="1200" dirty="0">
              <a:latin typeface="微软雅黑" pitchFamily="34" charset="-122"/>
              <a:ea typeface="微软雅黑" pitchFamily="34" charset="-122"/>
            </a:endParaRPr>
          </a:p>
        </p:txBody>
      </p:sp>
      <p:cxnSp>
        <p:nvCxnSpPr>
          <p:cNvPr id="30" name="形状 43"/>
          <p:cNvCxnSpPr>
            <a:stCxn id="28" idx="1"/>
            <a:endCxn id="23" idx="3"/>
          </p:cNvCxnSpPr>
          <p:nvPr/>
        </p:nvCxnSpPr>
        <p:spPr>
          <a:xfrm rot="10800000">
            <a:off x="5652119" y="1922734"/>
            <a:ext cx="1497990" cy="2865267"/>
          </a:xfrm>
          <a:prstGeom prst="bentConnector3">
            <a:avLst>
              <a:gd name="adj1" fmla="val 73001"/>
            </a:avLst>
          </a:prstGeom>
          <a:ln>
            <a:tailEnd type="arrow"/>
          </a:ln>
        </p:spPr>
        <p:style>
          <a:lnRef idx="2">
            <a:schemeClr val="dk1"/>
          </a:lnRef>
          <a:fillRef idx="0">
            <a:schemeClr val="dk1"/>
          </a:fillRef>
          <a:effectRef idx="1">
            <a:schemeClr val="dk1"/>
          </a:effectRef>
          <a:fontRef idx="minor">
            <a:schemeClr val="tx1"/>
          </a:fontRef>
        </p:style>
      </p:cxnSp>
      <p:cxnSp>
        <p:nvCxnSpPr>
          <p:cNvPr id="34" name="直接箭头连接符 33"/>
          <p:cNvCxnSpPr>
            <a:stCxn id="26" idx="0"/>
          </p:cNvCxnSpPr>
          <p:nvPr/>
        </p:nvCxnSpPr>
        <p:spPr>
          <a:xfrm flipV="1">
            <a:off x="8251497" y="2338231"/>
            <a:ext cx="0" cy="76298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4" name="灯片编号占位符 4"/>
          <p:cNvSpPr txBox="1">
            <a:spLocks/>
          </p:cNvSpPr>
          <p:nvPr/>
        </p:nvSpPr>
        <p:spPr>
          <a:xfrm>
            <a:off x="6838950" y="6459538"/>
            <a:ext cx="2133600" cy="365125"/>
          </a:xfrm>
          <a:prstGeom prst="rect">
            <a:avLst/>
          </a:prstGeom>
        </p:spPr>
        <p:txBody>
          <a:bodyPr anchor="ctr"/>
          <a:lstStyle/>
          <a:p>
            <a:pPr algn="r" fontAlgn="auto">
              <a:spcBef>
                <a:spcPts val="0"/>
              </a:spcBef>
              <a:spcAft>
                <a:spcPts val="0"/>
              </a:spcAft>
              <a:defRPr/>
            </a:pPr>
            <a:fld id="{157D729A-D8D0-4746-AB48-D44D9057A6C2}" type="slidenum">
              <a:rPr lang="zh-CN" altLang="en-US" sz="1200">
                <a:solidFill>
                  <a:schemeClr val="bg1"/>
                </a:solidFill>
                <a:latin typeface="+mn-lt"/>
                <a:ea typeface="+mn-ea"/>
              </a:rPr>
              <a:pPr algn="r" fontAlgn="auto">
                <a:spcBef>
                  <a:spcPts val="0"/>
                </a:spcBef>
                <a:spcAft>
                  <a:spcPts val="0"/>
                </a:spcAft>
                <a:defRPr/>
              </a:pPr>
              <a:t>46</a:t>
            </a:fld>
            <a:endParaRPr lang="zh-CN" altLang="en-US" sz="1200" dirty="0">
              <a:solidFill>
                <a:schemeClr val="bg1"/>
              </a:solidFill>
              <a:latin typeface="+mn-lt"/>
              <a:ea typeface="+mn-ea"/>
            </a:endParaRPr>
          </a:p>
        </p:txBody>
      </p:sp>
    </p:spTree>
    <p:extLst>
      <p:ext uri="{BB962C8B-B14F-4D97-AF65-F5344CB8AC3E}">
        <p14:creationId xmlns="" xmlns:p14="http://schemas.microsoft.com/office/powerpoint/2010/main" val="256152204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127390" y="2564904"/>
            <a:ext cx="5646325" cy="363780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7" name="TextBox 26"/>
          <p:cNvSpPr txBox="1"/>
          <p:nvPr/>
        </p:nvSpPr>
        <p:spPr>
          <a:xfrm>
            <a:off x="322387" y="920527"/>
            <a:ext cx="6143625" cy="276225"/>
          </a:xfrm>
          <a:prstGeom prst="rect">
            <a:avLst/>
          </a:prstGeom>
          <a:noFill/>
        </p:spPr>
        <p:txBody>
          <a:bodyPr>
            <a:spAutoFit/>
          </a:bodyPr>
          <a:lstStyle/>
          <a:p>
            <a:pPr fontAlgn="auto">
              <a:spcBef>
                <a:spcPts val="0"/>
              </a:spcBef>
              <a:spcAft>
                <a:spcPts val="0"/>
              </a:spcAft>
              <a:defRPr/>
            </a:pPr>
            <a:r>
              <a:rPr lang="zh-CN" altLang="en-US" sz="1200" dirty="0">
                <a:solidFill>
                  <a:schemeClr val="bg1">
                    <a:lumMod val="50000"/>
                  </a:schemeClr>
                </a:solidFill>
                <a:latin typeface="微软雅黑" pitchFamily="34" charset="-122"/>
                <a:ea typeface="微软雅黑" pitchFamily="34" charset="-122"/>
              </a:rPr>
              <a:t>管理员和</a:t>
            </a:r>
            <a:r>
              <a:rPr lang="zh-CN" altLang="en-US" sz="1200" dirty="0">
                <a:solidFill>
                  <a:schemeClr val="bg1">
                    <a:lumMod val="50000"/>
                  </a:schemeClr>
                </a:solidFill>
                <a:latin typeface="微软雅黑" pitchFamily="34" charset="-122"/>
                <a:ea typeface="微软雅黑" pitchFamily="34" charset="-122"/>
                <a:hlinkClick r:id="rId3" action="ppaction://hlinksldjump"/>
              </a:rPr>
              <a:t>有权限的普通客服</a:t>
            </a:r>
            <a:r>
              <a:rPr lang="zh-CN" altLang="en-US" sz="1200" dirty="0">
                <a:solidFill>
                  <a:schemeClr val="bg1">
                    <a:lumMod val="50000"/>
                  </a:schemeClr>
                </a:solidFill>
                <a:latin typeface="微软雅黑" pitchFamily="34" charset="-122"/>
                <a:ea typeface="微软雅黑" pitchFamily="34" charset="-122"/>
              </a:rPr>
              <a:t>都可以查看当前网站的沟通效果、统计数据。</a:t>
            </a:r>
          </a:p>
        </p:txBody>
      </p:sp>
      <p:pic>
        <p:nvPicPr>
          <p:cNvPr id="37902" name="Picture 23" descr="E:\6-偶就是喜欢收集tutu!\cici的宝贝素材^_^\1000个图标\gif_57_025.gif"/>
          <p:cNvPicPr>
            <a:picLocks noChangeAspect="1" noChangeArrowheads="1"/>
          </p:cNvPicPr>
          <p:nvPr/>
        </p:nvPicPr>
        <p:blipFill>
          <a:blip r:embed="rId4" cstate="print">
            <a:extLst>
              <a:ext uri="{28A0092B-C50C-407E-A947-70E740481C1C}">
                <a14:useLocalDpi xmlns="" xmlns:a14="http://schemas.microsoft.com/office/drawing/2010/main"/>
              </a:ext>
            </a:extLst>
          </a:blip>
          <a:srcRect/>
          <a:stretch>
            <a:fillRect/>
          </a:stretch>
        </p:blipFill>
        <p:spPr bwMode="auto">
          <a:xfrm>
            <a:off x="179512" y="980852"/>
            <a:ext cx="180975"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dirty="0" smtClean="0"/>
              <a:t>效果监控</a:t>
            </a:r>
            <a:r>
              <a:rPr lang="en-US" altLang="zh-CN" dirty="0" smtClean="0"/>
              <a:t>-</a:t>
            </a:r>
            <a:r>
              <a:rPr lang="zh-CN" altLang="en-US" dirty="0" smtClean="0"/>
              <a:t>数据统计</a:t>
            </a:r>
            <a:r>
              <a:rPr lang="en-US" altLang="zh-CN" dirty="0" smtClean="0"/>
              <a:t>-</a:t>
            </a:r>
            <a:r>
              <a:rPr lang="zh-CN" altLang="en-US" dirty="0" smtClean="0"/>
              <a:t>来源</a:t>
            </a:r>
            <a:endParaRPr lang="zh-CN" altLang="en-US" dirty="0"/>
          </a:p>
        </p:txBody>
      </p:sp>
      <p:sp>
        <p:nvSpPr>
          <p:cNvPr id="20" name="页脚占位符 1"/>
          <p:cNvSpPr>
            <a:spLocks noGrp="1"/>
          </p:cNvSpPr>
          <p:nvPr>
            <p:ph type="ftr" sz="quarter" idx="11"/>
          </p:nvPr>
        </p:nvSpPr>
        <p:spPr>
          <a:xfrm>
            <a:off x="3124200" y="6506544"/>
            <a:ext cx="2895600" cy="288000"/>
          </a:xfrm>
          <a:prstGeom prst="rect">
            <a:avLst/>
          </a:prstGeom>
        </p:spPr>
        <p:txBody>
          <a:bodyPr anchor="ctr"/>
          <a:lstStyle/>
          <a:p>
            <a:pPr algn="ctr"/>
            <a:r>
              <a:rPr lang="zh-CN" altLang="en-US" sz="1400" b="1" dirty="0" smtClean="0">
                <a:solidFill>
                  <a:schemeClr val="bg1"/>
                </a:solidFill>
                <a:latin typeface="微软雅黑" pitchFamily="34" charset="-122"/>
                <a:ea typeface="微软雅黑" pitchFamily="34" charset="-122"/>
              </a:rPr>
              <a:t>百度商桥</a:t>
            </a:r>
            <a:endParaRPr lang="zh-CN" altLang="en-US" sz="1400" b="1" dirty="0">
              <a:solidFill>
                <a:schemeClr val="bg1"/>
              </a:solidFill>
              <a:latin typeface="微软雅黑" pitchFamily="34" charset="-122"/>
              <a:ea typeface="微软雅黑" pitchFamily="34" charset="-122"/>
            </a:endParaRPr>
          </a:p>
        </p:txBody>
      </p:sp>
      <p:sp>
        <p:nvSpPr>
          <p:cNvPr id="8" name="TextBox 13"/>
          <p:cNvSpPr txBox="1">
            <a:spLocks noChangeArrowheads="1"/>
          </p:cNvSpPr>
          <p:nvPr/>
        </p:nvSpPr>
        <p:spPr bwMode="auto">
          <a:xfrm>
            <a:off x="224479" y="1507234"/>
            <a:ext cx="2710235" cy="1200329"/>
          </a:xfrm>
          <a:prstGeom prst="rect">
            <a:avLst/>
          </a:prstGeom>
          <a:solidFill>
            <a:schemeClr val="accent5">
              <a:lumMod val="20000"/>
              <a:lumOff val="80000"/>
            </a:schemeClr>
          </a:solid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200" b="1" dirty="0" smtClean="0">
                <a:latin typeface="微软雅黑" pitchFamily="34" charset="-122"/>
                <a:ea typeface="微软雅黑" pitchFamily="34" charset="-122"/>
              </a:rPr>
              <a:t>【</a:t>
            </a:r>
            <a:r>
              <a:rPr lang="zh-CN" altLang="en-US" sz="1200" b="1" dirty="0" smtClean="0">
                <a:latin typeface="微软雅黑" pitchFamily="34" charset="-122"/>
                <a:ea typeface="微软雅黑" pitchFamily="34" charset="-122"/>
              </a:rPr>
              <a:t>选择时段</a:t>
            </a:r>
            <a:r>
              <a:rPr lang="en-US" altLang="zh-CN" sz="1200" b="1" dirty="0" smtClean="0">
                <a:latin typeface="微软雅黑" pitchFamily="34" charset="-122"/>
                <a:ea typeface="微软雅黑" pitchFamily="34" charset="-122"/>
              </a:rPr>
              <a:t>/</a:t>
            </a:r>
            <a:r>
              <a:rPr lang="zh-CN" altLang="en-US" sz="1200" b="1" dirty="0" smtClean="0">
                <a:latin typeface="微软雅黑" pitchFamily="34" charset="-122"/>
                <a:ea typeface="微软雅黑" pitchFamily="34" charset="-122"/>
              </a:rPr>
              <a:t>付费</a:t>
            </a:r>
            <a:r>
              <a:rPr lang="en-US" altLang="zh-CN" sz="1200" b="1" dirty="0" smtClean="0">
                <a:latin typeface="微软雅黑" pitchFamily="34" charset="-122"/>
                <a:ea typeface="微软雅黑" pitchFamily="34" charset="-122"/>
              </a:rPr>
              <a:t>】</a:t>
            </a:r>
          </a:p>
          <a:p>
            <a:pPr eaLnBrk="1" hangingPunct="1"/>
            <a:r>
              <a:rPr lang="zh-CN" altLang="en-US" sz="1200" dirty="0" smtClean="0">
                <a:latin typeface="微软雅黑" pitchFamily="34" charset="-122"/>
                <a:ea typeface="微软雅黑" pitchFamily="34" charset="-122"/>
              </a:rPr>
              <a:t>可以选择查看今天、昨天、最近</a:t>
            </a:r>
            <a:r>
              <a:rPr lang="en-US" altLang="zh-CN" sz="1200" dirty="0" smtClean="0">
                <a:latin typeface="微软雅黑" pitchFamily="34" charset="-122"/>
                <a:ea typeface="微软雅黑" pitchFamily="34" charset="-122"/>
              </a:rPr>
              <a:t>7</a:t>
            </a:r>
            <a:r>
              <a:rPr lang="zh-CN" altLang="en-US" sz="1200" dirty="0" smtClean="0">
                <a:latin typeface="微软雅黑" pitchFamily="34" charset="-122"/>
                <a:ea typeface="微软雅黑" pitchFamily="34" charset="-122"/>
              </a:rPr>
              <a:t>天、最近</a:t>
            </a:r>
            <a:r>
              <a:rPr lang="en-US" altLang="zh-CN" sz="1200" dirty="0" smtClean="0">
                <a:latin typeface="微软雅黑" pitchFamily="34" charset="-122"/>
                <a:ea typeface="微软雅黑" pitchFamily="34" charset="-122"/>
              </a:rPr>
              <a:t>30</a:t>
            </a:r>
            <a:r>
              <a:rPr lang="zh-CN" altLang="en-US" sz="1200" dirty="0" smtClean="0">
                <a:latin typeface="微软雅黑" pitchFamily="34" charset="-122"/>
                <a:ea typeface="微软雅黑" pitchFamily="34" charset="-122"/>
              </a:rPr>
              <a:t>天或者任意时段流量统计数据。</a:t>
            </a:r>
            <a:endParaRPr lang="en-US" altLang="zh-CN" sz="1200" dirty="0" smtClean="0">
              <a:latin typeface="微软雅黑" pitchFamily="34" charset="-122"/>
              <a:ea typeface="微软雅黑" pitchFamily="34" charset="-122"/>
            </a:endParaRPr>
          </a:p>
          <a:p>
            <a:pPr eaLnBrk="1" hangingPunct="1"/>
            <a:r>
              <a:rPr lang="zh-CN" altLang="en-US" sz="1200" dirty="0" smtClean="0">
                <a:latin typeface="微软雅黑" pitchFamily="34" charset="-122"/>
                <a:ea typeface="微软雅黑" pitchFamily="34" charset="-122"/>
              </a:rPr>
              <a:t>还可选择查看</a:t>
            </a:r>
            <a:r>
              <a:rPr lang="zh-CN" altLang="en-US" sz="1200" b="1" dirty="0" smtClean="0">
                <a:latin typeface="微软雅黑" pitchFamily="34" charset="-122"/>
                <a:ea typeface="微软雅黑" pitchFamily="34" charset="-122"/>
              </a:rPr>
              <a:t>付费来源</a:t>
            </a:r>
            <a:r>
              <a:rPr lang="zh-CN" altLang="en-US" sz="1200" dirty="0" smtClean="0">
                <a:latin typeface="微软雅黑" pitchFamily="34" charset="-122"/>
                <a:ea typeface="微软雅黑" pitchFamily="34" charset="-122"/>
              </a:rPr>
              <a:t>或</a:t>
            </a:r>
            <a:r>
              <a:rPr lang="zh-CN" altLang="en-US" sz="1200" b="1" dirty="0" smtClean="0">
                <a:latin typeface="微软雅黑" pitchFamily="34" charset="-122"/>
                <a:ea typeface="微软雅黑" pitchFamily="34" charset="-122"/>
              </a:rPr>
              <a:t>非付费来源</a:t>
            </a:r>
            <a:r>
              <a:rPr lang="zh-CN" altLang="en-US" sz="1200" dirty="0" smtClean="0">
                <a:latin typeface="微软雅黑" pitchFamily="34" charset="-122"/>
                <a:ea typeface="微软雅黑" pitchFamily="34" charset="-122"/>
              </a:rPr>
              <a:t>。</a:t>
            </a:r>
            <a:endParaRPr lang="en-US" altLang="zh-CN" sz="1200" dirty="0" smtClean="0">
              <a:latin typeface="微软雅黑" pitchFamily="34" charset="-122"/>
              <a:ea typeface="微软雅黑" pitchFamily="34" charset="-122"/>
            </a:endParaRPr>
          </a:p>
          <a:p>
            <a:pPr eaLnBrk="1" hangingPunct="1"/>
            <a:r>
              <a:rPr lang="zh-CN" altLang="en-US" sz="1200" dirty="0" smtClean="0">
                <a:latin typeface="微软雅黑" pitchFamily="34" charset="-122"/>
                <a:ea typeface="微软雅黑" pitchFamily="34" charset="-122"/>
              </a:rPr>
              <a:t>*查看付费来源需要在百度统计设置中启用推广跟踪。</a:t>
            </a:r>
            <a:endParaRPr lang="en-US" altLang="zh-CN" sz="1200" dirty="0">
              <a:latin typeface="微软雅黑" pitchFamily="34" charset="-122"/>
              <a:ea typeface="微软雅黑" pitchFamily="34" charset="-122"/>
            </a:endParaRPr>
          </a:p>
        </p:txBody>
      </p:sp>
      <p:sp>
        <p:nvSpPr>
          <p:cNvPr id="9" name="矩形 8"/>
          <p:cNvSpPr/>
          <p:nvPr/>
        </p:nvSpPr>
        <p:spPr>
          <a:xfrm>
            <a:off x="3261678" y="3101211"/>
            <a:ext cx="3686586" cy="238539"/>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0" name="形状 43"/>
          <p:cNvCxnSpPr>
            <a:stCxn id="9" idx="1"/>
            <a:endCxn id="8" idx="2"/>
          </p:cNvCxnSpPr>
          <p:nvPr/>
        </p:nvCxnSpPr>
        <p:spPr>
          <a:xfrm rot="10800000">
            <a:off x="1579598" y="2707563"/>
            <a:ext cx="1682081" cy="512918"/>
          </a:xfrm>
          <a:prstGeom prst="bentConnector2">
            <a:avLst/>
          </a:prstGeom>
          <a:ln>
            <a:tailEnd type="arrow"/>
          </a:ln>
        </p:spPr>
        <p:style>
          <a:lnRef idx="2">
            <a:schemeClr val="dk1"/>
          </a:lnRef>
          <a:fillRef idx="0">
            <a:schemeClr val="dk1"/>
          </a:fillRef>
          <a:effectRef idx="1">
            <a:schemeClr val="dk1"/>
          </a:effectRef>
          <a:fontRef idx="minor">
            <a:schemeClr val="tx1"/>
          </a:fontRef>
        </p:style>
      </p:cxnSp>
      <p:sp>
        <p:nvSpPr>
          <p:cNvPr id="11" name="TextBox 13"/>
          <p:cNvSpPr txBox="1">
            <a:spLocks noChangeArrowheads="1"/>
          </p:cNvSpPr>
          <p:nvPr/>
        </p:nvSpPr>
        <p:spPr bwMode="auto">
          <a:xfrm>
            <a:off x="224479" y="3421449"/>
            <a:ext cx="2710235" cy="1015663"/>
          </a:xfrm>
          <a:prstGeom prst="rect">
            <a:avLst/>
          </a:prstGeom>
          <a:solidFill>
            <a:schemeClr val="accent5">
              <a:lumMod val="20000"/>
              <a:lumOff val="80000"/>
            </a:schemeClr>
          </a:solid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200" b="1" dirty="0" smtClean="0">
                <a:latin typeface="微软雅黑" pitchFamily="34" charset="-122"/>
                <a:ea typeface="微软雅黑" pitchFamily="34" charset="-122"/>
              </a:rPr>
              <a:t>【</a:t>
            </a:r>
            <a:r>
              <a:rPr lang="zh-CN" altLang="en-US" sz="1200" b="1" dirty="0" smtClean="0">
                <a:latin typeface="微软雅黑" pitchFamily="34" charset="-122"/>
                <a:ea typeface="微软雅黑" pitchFamily="34" charset="-122"/>
              </a:rPr>
              <a:t>柱状图报表</a:t>
            </a:r>
            <a:r>
              <a:rPr lang="en-US" altLang="zh-CN" sz="1200" b="1" dirty="0" smtClean="0">
                <a:latin typeface="微软雅黑" pitchFamily="34" charset="-122"/>
                <a:ea typeface="微软雅黑" pitchFamily="34" charset="-122"/>
              </a:rPr>
              <a:t>】</a:t>
            </a:r>
          </a:p>
          <a:p>
            <a:pPr eaLnBrk="1" hangingPunct="1"/>
            <a:r>
              <a:rPr lang="zh-CN" altLang="en-US" sz="1200" dirty="0" smtClean="0">
                <a:latin typeface="微软雅黑" pitchFamily="34" charset="-122"/>
                <a:ea typeface="微软雅黑" pitchFamily="34" charset="-122"/>
              </a:rPr>
              <a:t>图形化显示所选时段来源统计。</a:t>
            </a:r>
            <a:endParaRPr lang="en-US" altLang="zh-CN" sz="1200" dirty="0" smtClean="0">
              <a:latin typeface="微软雅黑" pitchFamily="34" charset="-122"/>
              <a:ea typeface="微软雅黑" pitchFamily="34" charset="-122"/>
            </a:endParaRPr>
          </a:p>
          <a:p>
            <a:pPr eaLnBrk="1" hangingPunct="1"/>
            <a:r>
              <a:rPr lang="zh-CN" altLang="en-US" sz="1200" dirty="0" smtClean="0">
                <a:latin typeface="微软雅黑" pitchFamily="34" charset="-122"/>
                <a:ea typeface="微软雅黑" pitchFamily="34" charset="-122"/>
              </a:rPr>
              <a:t>可点击图标左上方下拉菜单，选择查看浏览量</a:t>
            </a:r>
            <a:r>
              <a:rPr lang="en-US" altLang="zh-CN" sz="1200" dirty="0" smtClean="0">
                <a:latin typeface="微软雅黑" pitchFamily="34" charset="-122"/>
                <a:ea typeface="微软雅黑" pitchFamily="34" charset="-122"/>
              </a:rPr>
              <a:t>PV</a:t>
            </a:r>
            <a:r>
              <a:rPr lang="zh-CN" altLang="en-US" sz="1200" dirty="0" smtClean="0">
                <a:latin typeface="微软雅黑" pitchFamily="34" charset="-122"/>
                <a:ea typeface="微软雅黑" pitchFamily="34" charset="-122"/>
              </a:rPr>
              <a:t>、沟通次数。</a:t>
            </a:r>
            <a:endParaRPr lang="en-US" altLang="zh-CN" sz="1200" dirty="0" smtClean="0">
              <a:latin typeface="微软雅黑" pitchFamily="34" charset="-122"/>
              <a:ea typeface="微软雅黑" pitchFamily="34" charset="-122"/>
            </a:endParaRPr>
          </a:p>
          <a:p>
            <a:pPr eaLnBrk="1" hangingPunct="1"/>
            <a:r>
              <a:rPr lang="zh-CN" altLang="en-US" sz="1200" dirty="0">
                <a:latin typeface="微软雅黑" pitchFamily="34" charset="-122"/>
                <a:ea typeface="微软雅黑" pitchFamily="34" charset="-122"/>
              </a:rPr>
              <a:t>鼠标</a:t>
            </a:r>
            <a:r>
              <a:rPr lang="zh-CN" altLang="en-US" sz="1200" dirty="0" smtClean="0">
                <a:latin typeface="微软雅黑" pitchFamily="34" charset="-122"/>
                <a:ea typeface="微软雅黑" pitchFamily="34" charset="-122"/>
              </a:rPr>
              <a:t>悬停还可显示详细数据。</a:t>
            </a:r>
            <a:endParaRPr lang="en-US" altLang="zh-CN" sz="1200" dirty="0">
              <a:latin typeface="微软雅黑" pitchFamily="34" charset="-122"/>
              <a:ea typeface="微软雅黑" pitchFamily="34" charset="-122"/>
            </a:endParaRPr>
          </a:p>
        </p:txBody>
      </p:sp>
      <p:cxnSp>
        <p:nvCxnSpPr>
          <p:cNvPr id="12" name="直接箭头连接符 11"/>
          <p:cNvCxnSpPr>
            <a:endCxn id="11" idx="3"/>
          </p:cNvCxnSpPr>
          <p:nvPr/>
        </p:nvCxnSpPr>
        <p:spPr>
          <a:xfrm flipH="1">
            <a:off x="2934714" y="3929281"/>
            <a:ext cx="77319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3" name="TextBox 13"/>
          <p:cNvSpPr txBox="1">
            <a:spLocks noChangeArrowheads="1"/>
          </p:cNvSpPr>
          <p:nvPr/>
        </p:nvSpPr>
        <p:spPr bwMode="auto">
          <a:xfrm>
            <a:off x="224479" y="4725144"/>
            <a:ext cx="2710235" cy="1015663"/>
          </a:xfrm>
          <a:prstGeom prst="rect">
            <a:avLst/>
          </a:prstGeom>
          <a:solidFill>
            <a:schemeClr val="accent5">
              <a:lumMod val="20000"/>
              <a:lumOff val="80000"/>
            </a:schemeClr>
          </a:solid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200" b="1" dirty="0" smtClean="0">
                <a:latin typeface="微软雅黑" pitchFamily="34" charset="-122"/>
                <a:ea typeface="微软雅黑" pitchFamily="34" charset="-122"/>
              </a:rPr>
              <a:t>【</a:t>
            </a:r>
            <a:r>
              <a:rPr lang="zh-CN" altLang="en-US" sz="1200" b="1" dirty="0">
                <a:latin typeface="微软雅黑" pitchFamily="34" charset="-122"/>
                <a:ea typeface="微软雅黑" pitchFamily="34" charset="-122"/>
              </a:rPr>
              <a:t>图表</a:t>
            </a:r>
            <a:r>
              <a:rPr lang="zh-CN" altLang="en-US" sz="1200" b="1" dirty="0" smtClean="0">
                <a:latin typeface="微软雅黑" pitchFamily="34" charset="-122"/>
                <a:ea typeface="微软雅黑" pitchFamily="34" charset="-122"/>
              </a:rPr>
              <a:t>报表</a:t>
            </a:r>
            <a:r>
              <a:rPr lang="en-US" altLang="zh-CN" sz="1200" b="1" dirty="0" smtClean="0">
                <a:latin typeface="微软雅黑" pitchFamily="34" charset="-122"/>
                <a:ea typeface="微软雅黑" pitchFamily="34" charset="-122"/>
              </a:rPr>
              <a:t>】</a:t>
            </a:r>
          </a:p>
          <a:p>
            <a:pPr eaLnBrk="1" hangingPunct="1"/>
            <a:r>
              <a:rPr lang="zh-CN" altLang="en-US" sz="1200" dirty="0" smtClean="0">
                <a:latin typeface="微软雅黑" pitchFamily="34" charset="-122"/>
                <a:ea typeface="微软雅黑" pitchFamily="34" charset="-122"/>
              </a:rPr>
              <a:t>用图表的形式显示所选时段</a:t>
            </a:r>
            <a:r>
              <a:rPr lang="zh-CN" altLang="en-US" sz="1200" dirty="0">
                <a:latin typeface="微软雅黑" pitchFamily="34" charset="-122"/>
                <a:ea typeface="微软雅黑" pitchFamily="34" charset="-122"/>
              </a:rPr>
              <a:t>来源</a:t>
            </a:r>
            <a:r>
              <a:rPr lang="zh-CN" altLang="en-US" sz="1200" dirty="0" smtClean="0">
                <a:latin typeface="微软雅黑" pitchFamily="34" charset="-122"/>
                <a:ea typeface="微软雅黑" pitchFamily="34" charset="-122"/>
              </a:rPr>
              <a:t>统计。</a:t>
            </a:r>
            <a:endParaRPr lang="en-US" altLang="zh-CN" sz="1200" dirty="0" smtClean="0">
              <a:latin typeface="微软雅黑" pitchFamily="34" charset="-122"/>
              <a:ea typeface="微软雅黑" pitchFamily="34" charset="-122"/>
            </a:endParaRPr>
          </a:p>
          <a:p>
            <a:pPr eaLnBrk="1" hangingPunct="1"/>
            <a:r>
              <a:rPr lang="zh-CN" altLang="en-US" sz="1200" dirty="0" smtClean="0">
                <a:latin typeface="微软雅黑" pitchFamily="34" charset="-122"/>
                <a:ea typeface="微软雅黑" pitchFamily="34" charset="-122"/>
              </a:rPr>
              <a:t>包括来源网站、来源词、浏览量、沟通次数、沟通比例、访问时长、访问页数等指标。</a:t>
            </a:r>
            <a:endParaRPr lang="en-US" altLang="zh-CN" sz="1200" dirty="0">
              <a:latin typeface="微软雅黑" pitchFamily="34" charset="-122"/>
              <a:ea typeface="微软雅黑" pitchFamily="34" charset="-122"/>
            </a:endParaRPr>
          </a:p>
        </p:txBody>
      </p:sp>
      <p:cxnSp>
        <p:nvCxnSpPr>
          <p:cNvPr id="14" name="直接箭头连接符 13"/>
          <p:cNvCxnSpPr>
            <a:endCxn id="13" idx="3"/>
          </p:cNvCxnSpPr>
          <p:nvPr/>
        </p:nvCxnSpPr>
        <p:spPr>
          <a:xfrm flipH="1">
            <a:off x="2934714" y="5232976"/>
            <a:ext cx="77319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6" name="矩形 15"/>
          <p:cNvSpPr/>
          <p:nvPr/>
        </p:nvSpPr>
        <p:spPr>
          <a:xfrm>
            <a:off x="7884368" y="3101211"/>
            <a:ext cx="734258" cy="238539"/>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 name="TextBox 13"/>
          <p:cNvSpPr txBox="1">
            <a:spLocks noChangeArrowheads="1"/>
          </p:cNvSpPr>
          <p:nvPr/>
        </p:nvSpPr>
        <p:spPr bwMode="auto">
          <a:xfrm>
            <a:off x="6948264" y="1507234"/>
            <a:ext cx="1800198" cy="830997"/>
          </a:xfrm>
          <a:prstGeom prst="rect">
            <a:avLst/>
          </a:prstGeom>
          <a:solidFill>
            <a:schemeClr val="accent5">
              <a:lumMod val="20000"/>
              <a:lumOff val="80000"/>
            </a:schemeClr>
          </a:solid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200" b="1" dirty="0" smtClean="0">
                <a:latin typeface="微软雅黑" pitchFamily="34" charset="-122"/>
                <a:ea typeface="微软雅黑" pitchFamily="34" charset="-122"/>
              </a:rPr>
              <a:t>【</a:t>
            </a:r>
            <a:r>
              <a:rPr lang="zh-CN" altLang="en-US" sz="1200" b="1" dirty="0" smtClean="0">
                <a:latin typeface="微软雅黑" pitchFamily="34" charset="-122"/>
                <a:ea typeface="微软雅黑" pitchFamily="34" charset="-122"/>
              </a:rPr>
              <a:t>下载报告</a:t>
            </a:r>
            <a:r>
              <a:rPr lang="en-US" altLang="zh-CN" sz="1200" b="1" dirty="0" smtClean="0">
                <a:latin typeface="微软雅黑" pitchFamily="34" charset="-122"/>
                <a:ea typeface="微软雅黑" pitchFamily="34" charset="-122"/>
              </a:rPr>
              <a:t>】</a:t>
            </a:r>
          </a:p>
          <a:p>
            <a:pPr eaLnBrk="1" hangingPunct="1"/>
            <a:r>
              <a:rPr lang="zh-CN" altLang="en-US" sz="1200" dirty="0" smtClean="0">
                <a:latin typeface="微软雅黑" pitchFamily="34" charset="-122"/>
                <a:ea typeface="微软雅黑" pitchFamily="34" charset="-122"/>
              </a:rPr>
              <a:t>可以下载报告，以</a:t>
            </a:r>
            <a:r>
              <a:rPr lang="en-US" altLang="zh-CN" sz="1200" dirty="0" smtClean="0">
                <a:latin typeface="微软雅黑" pitchFamily="34" charset="-122"/>
                <a:ea typeface="微软雅黑" pitchFamily="34" charset="-122"/>
              </a:rPr>
              <a:t>CSV</a:t>
            </a:r>
            <a:r>
              <a:rPr lang="zh-CN" altLang="en-US" sz="1200" dirty="0" smtClean="0">
                <a:latin typeface="微软雅黑" pitchFamily="34" charset="-122"/>
                <a:ea typeface="微软雅黑" pitchFamily="34" charset="-122"/>
              </a:rPr>
              <a:t>或</a:t>
            </a:r>
            <a:r>
              <a:rPr lang="en-US" altLang="zh-CN" sz="1200" dirty="0" smtClean="0">
                <a:latin typeface="微软雅黑" pitchFamily="34" charset="-122"/>
                <a:ea typeface="微软雅黑" pitchFamily="34" charset="-122"/>
              </a:rPr>
              <a:t>TXT</a:t>
            </a:r>
            <a:r>
              <a:rPr lang="zh-CN" altLang="en-US" sz="1200" dirty="0" smtClean="0">
                <a:latin typeface="微软雅黑" pitchFamily="34" charset="-122"/>
                <a:ea typeface="微软雅黑" pitchFamily="34" charset="-122"/>
              </a:rPr>
              <a:t>格式保存到本地磁盘</a:t>
            </a:r>
            <a:endParaRPr lang="en-US" altLang="zh-CN" sz="1200" dirty="0">
              <a:latin typeface="微软雅黑" pitchFamily="34" charset="-122"/>
              <a:ea typeface="微软雅黑" pitchFamily="34" charset="-122"/>
            </a:endParaRPr>
          </a:p>
        </p:txBody>
      </p:sp>
      <p:cxnSp>
        <p:nvCxnSpPr>
          <p:cNvPr id="21" name="直接箭头连接符 20"/>
          <p:cNvCxnSpPr>
            <a:stCxn id="16" idx="0"/>
          </p:cNvCxnSpPr>
          <p:nvPr/>
        </p:nvCxnSpPr>
        <p:spPr>
          <a:xfrm flipV="1">
            <a:off x="8251497" y="2338231"/>
            <a:ext cx="0" cy="76298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7" name="灯片编号占位符 4"/>
          <p:cNvSpPr txBox="1">
            <a:spLocks/>
          </p:cNvSpPr>
          <p:nvPr/>
        </p:nvSpPr>
        <p:spPr>
          <a:xfrm>
            <a:off x="6838950" y="6459538"/>
            <a:ext cx="2133600" cy="365125"/>
          </a:xfrm>
          <a:prstGeom prst="rect">
            <a:avLst/>
          </a:prstGeom>
        </p:spPr>
        <p:txBody>
          <a:bodyPr anchor="ctr"/>
          <a:lstStyle/>
          <a:p>
            <a:pPr algn="r" fontAlgn="auto">
              <a:spcBef>
                <a:spcPts val="0"/>
              </a:spcBef>
              <a:spcAft>
                <a:spcPts val="0"/>
              </a:spcAft>
              <a:defRPr/>
            </a:pPr>
            <a:fld id="{157D729A-D8D0-4746-AB48-D44D9057A6C2}" type="slidenum">
              <a:rPr lang="zh-CN" altLang="en-US" sz="1200">
                <a:solidFill>
                  <a:schemeClr val="bg1"/>
                </a:solidFill>
                <a:latin typeface="+mn-lt"/>
                <a:ea typeface="+mn-ea"/>
              </a:rPr>
              <a:pPr algn="r" fontAlgn="auto">
                <a:spcBef>
                  <a:spcPts val="0"/>
                </a:spcBef>
                <a:spcAft>
                  <a:spcPts val="0"/>
                </a:spcAft>
                <a:defRPr/>
              </a:pPr>
              <a:t>47</a:t>
            </a:fld>
            <a:endParaRPr lang="zh-CN" altLang="en-US" sz="1200" dirty="0">
              <a:solidFill>
                <a:schemeClr val="bg1"/>
              </a:solidFill>
              <a:latin typeface="+mn-lt"/>
              <a:ea typeface="+mn-ea"/>
            </a:endParaRPr>
          </a:p>
        </p:txBody>
      </p:sp>
    </p:spTree>
    <p:extLst>
      <p:ext uri="{BB962C8B-B14F-4D97-AF65-F5344CB8AC3E}">
        <p14:creationId xmlns="" xmlns:p14="http://schemas.microsoft.com/office/powerpoint/2010/main" val="74313674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127392" y="2564904"/>
            <a:ext cx="5646324" cy="363780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7" name="TextBox 26"/>
          <p:cNvSpPr txBox="1"/>
          <p:nvPr/>
        </p:nvSpPr>
        <p:spPr>
          <a:xfrm>
            <a:off x="322387" y="920527"/>
            <a:ext cx="6143625" cy="276225"/>
          </a:xfrm>
          <a:prstGeom prst="rect">
            <a:avLst/>
          </a:prstGeom>
          <a:noFill/>
        </p:spPr>
        <p:txBody>
          <a:bodyPr>
            <a:spAutoFit/>
          </a:bodyPr>
          <a:lstStyle/>
          <a:p>
            <a:pPr fontAlgn="auto">
              <a:spcBef>
                <a:spcPts val="0"/>
              </a:spcBef>
              <a:spcAft>
                <a:spcPts val="0"/>
              </a:spcAft>
              <a:defRPr/>
            </a:pPr>
            <a:r>
              <a:rPr lang="zh-CN" altLang="en-US" sz="1200" dirty="0">
                <a:solidFill>
                  <a:schemeClr val="bg1">
                    <a:lumMod val="50000"/>
                  </a:schemeClr>
                </a:solidFill>
                <a:latin typeface="微软雅黑" pitchFamily="34" charset="-122"/>
                <a:ea typeface="微软雅黑" pitchFamily="34" charset="-122"/>
              </a:rPr>
              <a:t>管理员和</a:t>
            </a:r>
            <a:r>
              <a:rPr lang="zh-CN" altLang="en-US" sz="1200" dirty="0">
                <a:solidFill>
                  <a:schemeClr val="bg1">
                    <a:lumMod val="50000"/>
                  </a:schemeClr>
                </a:solidFill>
                <a:latin typeface="微软雅黑" pitchFamily="34" charset="-122"/>
                <a:ea typeface="微软雅黑" pitchFamily="34" charset="-122"/>
                <a:hlinkClick r:id="rId3" action="ppaction://hlinksldjump"/>
              </a:rPr>
              <a:t>有权限的普通客服</a:t>
            </a:r>
            <a:r>
              <a:rPr lang="zh-CN" altLang="en-US" sz="1200" dirty="0">
                <a:solidFill>
                  <a:schemeClr val="bg1">
                    <a:lumMod val="50000"/>
                  </a:schemeClr>
                </a:solidFill>
                <a:latin typeface="微软雅黑" pitchFamily="34" charset="-122"/>
                <a:ea typeface="微软雅黑" pitchFamily="34" charset="-122"/>
              </a:rPr>
              <a:t>都可以查看当前网站的沟通效果、统计数据。</a:t>
            </a:r>
          </a:p>
        </p:txBody>
      </p:sp>
      <p:pic>
        <p:nvPicPr>
          <p:cNvPr id="37902" name="Picture 23" descr="E:\6-偶就是喜欢收集tutu!\cici的宝贝素材^_^\1000个图标\gif_57_025.gif"/>
          <p:cNvPicPr>
            <a:picLocks noChangeAspect="1" noChangeArrowheads="1"/>
          </p:cNvPicPr>
          <p:nvPr/>
        </p:nvPicPr>
        <p:blipFill>
          <a:blip r:embed="rId4" cstate="print">
            <a:extLst>
              <a:ext uri="{28A0092B-C50C-407E-A947-70E740481C1C}">
                <a14:useLocalDpi xmlns="" xmlns:a14="http://schemas.microsoft.com/office/drawing/2010/main"/>
              </a:ext>
            </a:extLst>
          </a:blip>
          <a:srcRect/>
          <a:stretch>
            <a:fillRect/>
          </a:stretch>
        </p:blipFill>
        <p:spPr bwMode="auto">
          <a:xfrm>
            <a:off x="179512" y="980852"/>
            <a:ext cx="180975"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908" name="TextBox 13"/>
          <p:cNvSpPr txBox="1">
            <a:spLocks noChangeArrowheads="1"/>
          </p:cNvSpPr>
          <p:nvPr/>
        </p:nvSpPr>
        <p:spPr bwMode="auto">
          <a:xfrm>
            <a:off x="7092950" y="2636838"/>
            <a:ext cx="2500313" cy="277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en-US" altLang="zh-CN" sz="1200">
              <a:latin typeface="微软雅黑" pitchFamily="34" charset="-122"/>
              <a:ea typeface="微软雅黑" pitchFamily="34" charset="-122"/>
            </a:endParaRPr>
          </a:p>
        </p:txBody>
      </p:sp>
      <p:sp>
        <p:nvSpPr>
          <p:cNvPr id="2" name="标题 1"/>
          <p:cNvSpPr>
            <a:spLocks noGrp="1"/>
          </p:cNvSpPr>
          <p:nvPr>
            <p:ph type="title"/>
          </p:nvPr>
        </p:nvSpPr>
        <p:spPr/>
        <p:txBody>
          <a:bodyPr/>
          <a:lstStyle/>
          <a:p>
            <a:r>
              <a:rPr lang="zh-CN" altLang="en-US" dirty="0" smtClean="0"/>
              <a:t>效果监控</a:t>
            </a:r>
            <a:r>
              <a:rPr lang="en-US" altLang="zh-CN" dirty="0" smtClean="0"/>
              <a:t>-</a:t>
            </a:r>
            <a:r>
              <a:rPr lang="zh-CN" altLang="en-US" dirty="0" smtClean="0"/>
              <a:t>数据统计</a:t>
            </a:r>
            <a:r>
              <a:rPr lang="en-US" altLang="zh-CN" dirty="0" smtClean="0"/>
              <a:t>-</a:t>
            </a:r>
            <a:r>
              <a:rPr lang="zh-CN" altLang="en-US" dirty="0" smtClean="0"/>
              <a:t>地域</a:t>
            </a:r>
            <a:endParaRPr lang="zh-CN" altLang="en-US" dirty="0"/>
          </a:p>
        </p:txBody>
      </p:sp>
      <p:sp>
        <p:nvSpPr>
          <p:cNvPr id="20" name="页脚占位符 1"/>
          <p:cNvSpPr>
            <a:spLocks noGrp="1"/>
          </p:cNvSpPr>
          <p:nvPr>
            <p:ph type="ftr" sz="quarter" idx="11"/>
          </p:nvPr>
        </p:nvSpPr>
        <p:spPr>
          <a:xfrm>
            <a:off x="3124200" y="6506544"/>
            <a:ext cx="2895600" cy="288000"/>
          </a:xfrm>
          <a:prstGeom prst="rect">
            <a:avLst/>
          </a:prstGeom>
        </p:spPr>
        <p:txBody>
          <a:bodyPr anchor="ctr"/>
          <a:lstStyle/>
          <a:p>
            <a:pPr algn="ctr"/>
            <a:r>
              <a:rPr lang="zh-CN" altLang="en-US" sz="1400" b="1" dirty="0" smtClean="0">
                <a:solidFill>
                  <a:schemeClr val="bg1"/>
                </a:solidFill>
                <a:latin typeface="微软雅黑" pitchFamily="34" charset="-122"/>
                <a:ea typeface="微软雅黑" pitchFamily="34" charset="-122"/>
              </a:rPr>
              <a:t>百度商桥</a:t>
            </a:r>
            <a:endParaRPr lang="zh-CN" altLang="en-US" sz="1400" b="1" dirty="0">
              <a:solidFill>
                <a:schemeClr val="bg1"/>
              </a:solidFill>
              <a:latin typeface="微软雅黑" pitchFamily="34" charset="-122"/>
              <a:ea typeface="微软雅黑" pitchFamily="34" charset="-122"/>
            </a:endParaRPr>
          </a:p>
        </p:txBody>
      </p:sp>
      <p:sp>
        <p:nvSpPr>
          <p:cNvPr id="10" name="TextBox 13"/>
          <p:cNvSpPr txBox="1">
            <a:spLocks noChangeArrowheads="1"/>
          </p:cNvSpPr>
          <p:nvPr/>
        </p:nvSpPr>
        <p:spPr bwMode="auto">
          <a:xfrm>
            <a:off x="224479" y="1507234"/>
            <a:ext cx="2710235" cy="830997"/>
          </a:xfrm>
          <a:prstGeom prst="rect">
            <a:avLst/>
          </a:prstGeom>
          <a:solidFill>
            <a:schemeClr val="accent5">
              <a:lumMod val="20000"/>
              <a:lumOff val="80000"/>
            </a:schemeClr>
          </a:solid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200" b="1" dirty="0" smtClean="0">
                <a:latin typeface="微软雅黑" pitchFamily="34" charset="-122"/>
                <a:ea typeface="微软雅黑" pitchFamily="34" charset="-122"/>
              </a:rPr>
              <a:t>【</a:t>
            </a:r>
            <a:r>
              <a:rPr lang="zh-CN" altLang="en-US" sz="1200" b="1" dirty="0" smtClean="0">
                <a:latin typeface="微软雅黑" pitchFamily="34" charset="-122"/>
                <a:ea typeface="微软雅黑" pitchFamily="34" charset="-122"/>
              </a:rPr>
              <a:t>选择时段</a:t>
            </a:r>
            <a:r>
              <a:rPr lang="en-US" altLang="zh-CN" sz="1200" b="1" dirty="0" smtClean="0">
                <a:latin typeface="微软雅黑" pitchFamily="34" charset="-122"/>
                <a:ea typeface="微软雅黑" pitchFamily="34" charset="-122"/>
              </a:rPr>
              <a:t>】</a:t>
            </a:r>
          </a:p>
          <a:p>
            <a:pPr eaLnBrk="1" hangingPunct="1"/>
            <a:r>
              <a:rPr lang="zh-CN" altLang="en-US" sz="1200" dirty="0" smtClean="0">
                <a:latin typeface="微软雅黑" pitchFamily="34" charset="-122"/>
                <a:ea typeface="微软雅黑" pitchFamily="34" charset="-122"/>
              </a:rPr>
              <a:t>可以选择查看今天、昨天、最近</a:t>
            </a:r>
            <a:r>
              <a:rPr lang="en-US" altLang="zh-CN" sz="1200" dirty="0" smtClean="0">
                <a:latin typeface="微软雅黑" pitchFamily="34" charset="-122"/>
                <a:ea typeface="微软雅黑" pitchFamily="34" charset="-122"/>
              </a:rPr>
              <a:t>7</a:t>
            </a:r>
            <a:r>
              <a:rPr lang="zh-CN" altLang="en-US" sz="1200" dirty="0" smtClean="0">
                <a:latin typeface="微软雅黑" pitchFamily="34" charset="-122"/>
                <a:ea typeface="微软雅黑" pitchFamily="34" charset="-122"/>
              </a:rPr>
              <a:t>天、最近</a:t>
            </a:r>
            <a:r>
              <a:rPr lang="en-US" altLang="zh-CN" sz="1200" dirty="0" smtClean="0">
                <a:latin typeface="微软雅黑" pitchFamily="34" charset="-122"/>
                <a:ea typeface="微软雅黑" pitchFamily="34" charset="-122"/>
              </a:rPr>
              <a:t>30</a:t>
            </a:r>
            <a:r>
              <a:rPr lang="zh-CN" altLang="en-US" sz="1200" dirty="0" smtClean="0">
                <a:latin typeface="微软雅黑" pitchFamily="34" charset="-122"/>
                <a:ea typeface="微软雅黑" pitchFamily="34" charset="-122"/>
              </a:rPr>
              <a:t>天或者任意时段来源地域统计数据。</a:t>
            </a:r>
            <a:endParaRPr lang="en-US" altLang="zh-CN" sz="1200" dirty="0">
              <a:latin typeface="微软雅黑" pitchFamily="34" charset="-122"/>
              <a:ea typeface="微软雅黑" pitchFamily="34" charset="-122"/>
            </a:endParaRPr>
          </a:p>
        </p:txBody>
      </p:sp>
      <p:sp>
        <p:nvSpPr>
          <p:cNvPr id="11" name="矩形 10"/>
          <p:cNvSpPr/>
          <p:nvPr/>
        </p:nvSpPr>
        <p:spPr>
          <a:xfrm>
            <a:off x="3261678" y="3101211"/>
            <a:ext cx="2822490" cy="238539"/>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2" name="形状 43"/>
          <p:cNvCxnSpPr>
            <a:stCxn id="11" idx="1"/>
            <a:endCxn id="10" idx="2"/>
          </p:cNvCxnSpPr>
          <p:nvPr/>
        </p:nvCxnSpPr>
        <p:spPr>
          <a:xfrm rot="10800000">
            <a:off x="1579598" y="2338231"/>
            <a:ext cx="1682081" cy="882250"/>
          </a:xfrm>
          <a:prstGeom prst="bentConnector2">
            <a:avLst/>
          </a:prstGeom>
          <a:ln>
            <a:tailEnd type="arrow"/>
          </a:ln>
        </p:spPr>
        <p:style>
          <a:lnRef idx="2">
            <a:schemeClr val="dk1"/>
          </a:lnRef>
          <a:fillRef idx="0">
            <a:schemeClr val="dk1"/>
          </a:fillRef>
          <a:effectRef idx="1">
            <a:schemeClr val="dk1"/>
          </a:effectRef>
          <a:fontRef idx="minor">
            <a:schemeClr val="tx1"/>
          </a:fontRef>
        </p:style>
      </p:cxnSp>
      <p:sp>
        <p:nvSpPr>
          <p:cNvPr id="13" name="TextBox 13"/>
          <p:cNvSpPr txBox="1">
            <a:spLocks noChangeArrowheads="1"/>
          </p:cNvSpPr>
          <p:nvPr/>
        </p:nvSpPr>
        <p:spPr bwMode="auto">
          <a:xfrm>
            <a:off x="224479" y="3421449"/>
            <a:ext cx="2710235" cy="830997"/>
          </a:xfrm>
          <a:prstGeom prst="rect">
            <a:avLst/>
          </a:prstGeom>
          <a:solidFill>
            <a:schemeClr val="accent5">
              <a:lumMod val="20000"/>
              <a:lumOff val="80000"/>
            </a:schemeClr>
          </a:solid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200" b="1" dirty="0" smtClean="0">
                <a:latin typeface="微软雅黑" pitchFamily="34" charset="-122"/>
                <a:ea typeface="微软雅黑" pitchFamily="34" charset="-122"/>
              </a:rPr>
              <a:t>【</a:t>
            </a:r>
            <a:r>
              <a:rPr lang="zh-CN" altLang="en-US" sz="1200" b="1" dirty="0">
                <a:latin typeface="微软雅黑" pitchFamily="34" charset="-122"/>
                <a:ea typeface="微软雅黑" pitchFamily="34" charset="-122"/>
              </a:rPr>
              <a:t>饼</a:t>
            </a:r>
            <a:r>
              <a:rPr lang="zh-CN" altLang="en-US" sz="1200" b="1" dirty="0" smtClean="0">
                <a:latin typeface="微软雅黑" pitchFamily="34" charset="-122"/>
                <a:ea typeface="微软雅黑" pitchFamily="34" charset="-122"/>
              </a:rPr>
              <a:t>图报表</a:t>
            </a:r>
            <a:r>
              <a:rPr lang="en-US" altLang="zh-CN" sz="1200" b="1" dirty="0" smtClean="0">
                <a:latin typeface="微软雅黑" pitchFamily="34" charset="-122"/>
                <a:ea typeface="微软雅黑" pitchFamily="34" charset="-122"/>
              </a:rPr>
              <a:t>】</a:t>
            </a:r>
          </a:p>
          <a:p>
            <a:pPr eaLnBrk="1" hangingPunct="1"/>
            <a:r>
              <a:rPr lang="zh-CN" altLang="en-US" sz="1200" dirty="0" smtClean="0">
                <a:latin typeface="微软雅黑" pitchFamily="34" charset="-122"/>
                <a:ea typeface="微软雅黑" pitchFamily="34" charset="-122"/>
              </a:rPr>
              <a:t>图形化显示所选时段来源地域统计。</a:t>
            </a:r>
            <a:endParaRPr lang="en-US" altLang="zh-CN" sz="1200" dirty="0" smtClean="0">
              <a:latin typeface="微软雅黑" pitchFamily="34" charset="-122"/>
              <a:ea typeface="微软雅黑" pitchFamily="34" charset="-122"/>
            </a:endParaRPr>
          </a:p>
          <a:p>
            <a:pPr eaLnBrk="1" hangingPunct="1"/>
            <a:r>
              <a:rPr lang="zh-CN" altLang="en-US" sz="1200" dirty="0" smtClean="0">
                <a:latin typeface="微软雅黑" pitchFamily="34" charset="-122"/>
                <a:ea typeface="微软雅黑" pitchFamily="34" charset="-122"/>
              </a:rPr>
              <a:t>右侧图例可查看浏览量</a:t>
            </a:r>
            <a:r>
              <a:rPr lang="en-US" altLang="zh-CN" sz="1200" dirty="0" smtClean="0">
                <a:latin typeface="微软雅黑" pitchFamily="34" charset="-122"/>
                <a:ea typeface="微软雅黑" pitchFamily="34" charset="-122"/>
              </a:rPr>
              <a:t>PV</a:t>
            </a:r>
            <a:r>
              <a:rPr lang="zh-CN" altLang="en-US" sz="1200" dirty="0" smtClean="0">
                <a:latin typeface="微软雅黑" pitchFamily="34" charset="-122"/>
                <a:ea typeface="微软雅黑" pitchFamily="34" charset="-122"/>
              </a:rPr>
              <a:t>、占比。</a:t>
            </a:r>
            <a:endParaRPr lang="en-US" altLang="zh-CN" sz="1200" dirty="0" smtClean="0">
              <a:latin typeface="微软雅黑" pitchFamily="34" charset="-122"/>
              <a:ea typeface="微软雅黑" pitchFamily="34" charset="-122"/>
            </a:endParaRPr>
          </a:p>
          <a:p>
            <a:pPr eaLnBrk="1" hangingPunct="1"/>
            <a:r>
              <a:rPr lang="zh-CN" altLang="en-US" sz="1200" dirty="0">
                <a:latin typeface="微软雅黑" pitchFamily="34" charset="-122"/>
                <a:ea typeface="微软雅黑" pitchFamily="34" charset="-122"/>
              </a:rPr>
              <a:t>鼠标</a:t>
            </a:r>
            <a:r>
              <a:rPr lang="zh-CN" altLang="en-US" sz="1200" dirty="0" smtClean="0">
                <a:latin typeface="微软雅黑" pitchFamily="34" charset="-122"/>
                <a:ea typeface="微软雅黑" pitchFamily="34" charset="-122"/>
              </a:rPr>
              <a:t>悬停饼图还可显示详细数据。</a:t>
            </a:r>
            <a:endParaRPr lang="en-US" altLang="zh-CN" sz="1200" dirty="0">
              <a:latin typeface="微软雅黑" pitchFamily="34" charset="-122"/>
              <a:ea typeface="微软雅黑" pitchFamily="34" charset="-122"/>
            </a:endParaRPr>
          </a:p>
        </p:txBody>
      </p:sp>
      <p:cxnSp>
        <p:nvCxnSpPr>
          <p:cNvPr id="14" name="直接箭头连接符 13"/>
          <p:cNvCxnSpPr>
            <a:endCxn id="13" idx="3"/>
          </p:cNvCxnSpPr>
          <p:nvPr/>
        </p:nvCxnSpPr>
        <p:spPr>
          <a:xfrm flipH="1">
            <a:off x="2934714" y="3836948"/>
            <a:ext cx="77319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5" name="TextBox 13"/>
          <p:cNvSpPr txBox="1">
            <a:spLocks noChangeArrowheads="1"/>
          </p:cNvSpPr>
          <p:nvPr/>
        </p:nvSpPr>
        <p:spPr bwMode="auto">
          <a:xfrm>
            <a:off x="224479" y="4725144"/>
            <a:ext cx="2710235" cy="1015663"/>
          </a:xfrm>
          <a:prstGeom prst="rect">
            <a:avLst/>
          </a:prstGeom>
          <a:solidFill>
            <a:schemeClr val="accent5">
              <a:lumMod val="20000"/>
              <a:lumOff val="80000"/>
            </a:schemeClr>
          </a:solid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200" b="1" dirty="0" smtClean="0">
                <a:latin typeface="微软雅黑" pitchFamily="34" charset="-122"/>
                <a:ea typeface="微软雅黑" pitchFamily="34" charset="-122"/>
              </a:rPr>
              <a:t>【</a:t>
            </a:r>
            <a:r>
              <a:rPr lang="zh-CN" altLang="en-US" sz="1200" b="1" dirty="0">
                <a:latin typeface="微软雅黑" pitchFamily="34" charset="-122"/>
                <a:ea typeface="微软雅黑" pitchFamily="34" charset="-122"/>
              </a:rPr>
              <a:t>图表</a:t>
            </a:r>
            <a:r>
              <a:rPr lang="zh-CN" altLang="en-US" sz="1200" b="1" dirty="0" smtClean="0">
                <a:latin typeface="微软雅黑" pitchFamily="34" charset="-122"/>
                <a:ea typeface="微软雅黑" pitchFamily="34" charset="-122"/>
              </a:rPr>
              <a:t>报表</a:t>
            </a:r>
            <a:r>
              <a:rPr lang="en-US" altLang="zh-CN" sz="1200" b="1" dirty="0" smtClean="0">
                <a:latin typeface="微软雅黑" pitchFamily="34" charset="-122"/>
                <a:ea typeface="微软雅黑" pitchFamily="34" charset="-122"/>
              </a:rPr>
              <a:t>】</a:t>
            </a:r>
          </a:p>
          <a:p>
            <a:pPr eaLnBrk="1" hangingPunct="1"/>
            <a:r>
              <a:rPr lang="zh-CN" altLang="en-US" sz="1200" dirty="0" smtClean="0">
                <a:latin typeface="微软雅黑" pitchFamily="34" charset="-122"/>
                <a:ea typeface="微软雅黑" pitchFamily="34" charset="-122"/>
              </a:rPr>
              <a:t>用图表的形式显示所选时段</a:t>
            </a:r>
            <a:r>
              <a:rPr lang="zh-CN" altLang="en-US" sz="1200" dirty="0">
                <a:latin typeface="微软雅黑" pitchFamily="34" charset="-122"/>
                <a:ea typeface="微软雅黑" pitchFamily="34" charset="-122"/>
              </a:rPr>
              <a:t>来源</a:t>
            </a:r>
            <a:r>
              <a:rPr lang="zh-CN" altLang="en-US" sz="1200" dirty="0" smtClean="0">
                <a:latin typeface="微软雅黑" pitchFamily="34" charset="-122"/>
                <a:ea typeface="微软雅黑" pitchFamily="34" charset="-122"/>
              </a:rPr>
              <a:t>统计。</a:t>
            </a:r>
            <a:endParaRPr lang="en-US" altLang="zh-CN" sz="1200" dirty="0" smtClean="0">
              <a:latin typeface="微软雅黑" pitchFamily="34" charset="-122"/>
              <a:ea typeface="微软雅黑" pitchFamily="34" charset="-122"/>
            </a:endParaRPr>
          </a:p>
          <a:p>
            <a:pPr eaLnBrk="1" hangingPunct="1"/>
            <a:r>
              <a:rPr lang="zh-CN" altLang="en-US" sz="1200" dirty="0" smtClean="0">
                <a:latin typeface="微软雅黑" pitchFamily="34" charset="-122"/>
                <a:ea typeface="微软雅黑" pitchFamily="34" charset="-122"/>
              </a:rPr>
              <a:t>包括地域、浏览量、访客数、沟通次数、沟通比例、访问时长、访问页数等指标。</a:t>
            </a:r>
            <a:endParaRPr lang="en-US" altLang="zh-CN" sz="1200" dirty="0">
              <a:latin typeface="微软雅黑" pitchFamily="34" charset="-122"/>
              <a:ea typeface="微软雅黑" pitchFamily="34" charset="-122"/>
            </a:endParaRPr>
          </a:p>
        </p:txBody>
      </p:sp>
      <p:cxnSp>
        <p:nvCxnSpPr>
          <p:cNvPr id="16" name="直接箭头连接符 15"/>
          <p:cNvCxnSpPr>
            <a:endCxn id="15" idx="3"/>
          </p:cNvCxnSpPr>
          <p:nvPr/>
        </p:nvCxnSpPr>
        <p:spPr>
          <a:xfrm flipH="1" flipV="1">
            <a:off x="2934714" y="5232976"/>
            <a:ext cx="773190"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7" name="矩形 16"/>
          <p:cNvSpPr/>
          <p:nvPr/>
        </p:nvSpPr>
        <p:spPr>
          <a:xfrm>
            <a:off x="7884368" y="3101211"/>
            <a:ext cx="734258" cy="238539"/>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 name="TextBox 13"/>
          <p:cNvSpPr txBox="1">
            <a:spLocks noChangeArrowheads="1"/>
          </p:cNvSpPr>
          <p:nvPr/>
        </p:nvSpPr>
        <p:spPr bwMode="auto">
          <a:xfrm>
            <a:off x="6948264" y="1507234"/>
            <a:ext cx="1800198" cy="830997"/>
          </a:xfrm>
          <a:prstGeom prst="rect">
            <a:avLst/>
          </a:prstGeom>
          <a:solidFill>
            <a:schemeClr val="accent5">
              <a:lumMod val="20000"/>
              <a:lumOff val="80000"/>
            </a:schemeClr>
          </a:solid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200" b="1" dirty="0" smtClean="0">
                <a:latin typeface="微软雅黑" pitchFamily="34" charset="-122"/>
                <a:ea typeface="微软雅黑" pitchFamily="34" charset="-122"/>
              </a:rPr>
              <a:t>【</a:t>
            </a:r>
            <a:r>
              <a:rPr lang="zh-CN" altLang="en-US" sz="1200" b="1" dirty="0" smtClean="0">
                <a:latin typeface="微软雅黑" pitchFamily="34" charset="-122"/>
                <a:ea typeface="微软雅黑" pitchFamily="34" charset="-122"/>
              </a:rPr>
              <a:t>下载报告</a:t>
            </a:r>
            <a:r>
              <a:rPr lang="en-US" altLang="zh-CN" sz="1200" b="1" dirty="0" smtClean="0">
                <a:latin typeface="微软雅黑" pitchFamily="34" charset="-122"/>
                <a:ea typeface="微软雅黑" pitchFamily="34" charset="-122"/>
              </a:rPr>
              <a:t>】</a:t>
            </a:r>
          </a:p>
          <a:p>
            <a:pPr eaLnBrk="1" hangingPunct="1"/>
            <a:r>
              <a:rPr lang="zh-CN" altLang="en-US" sz="1200" dirty="0" smtClean="0">
                <a:latin typeface="微软雅黑" pitchFamily="34" charset="-122"/>
                <a:ea typeface="微软雅黑" pitchFamily="34" charset="-122"/>
              </a:rPr>
              <a:t>可以下载报告，以</a:t>
            </a:r>
            <a:r>
              <a:rPr lang="en-US" altLang="zh-CN" sz="1200" dirty="0" smtClean="0">
                <a:latin typeface="微软雅黑" pitchFamily="34" charset="-122"/>
                <a:ea typeface="微软雅黑" pitchFamily="34" charset="-122"/>
              </a:rPr>
              <a:t>CSV</a:t>
            </a:r>
            <a:r>
              <a:rPr lang="zh-CN" altLang="en-US" sz="1200" dirty="0" smtClean="0">
                <a:latin typeface="微软雅黑" pitchFamily="34" charset="-122"/>
                <a:ea typeface="微软雅黑" pitchFamily="34" charset="-122"/>
              </a:rPr>
              <a:t>或</a:t>
            </a:r>
            <a:r>
              <a:rPr lang="en-US" altLang="zh-CN" sz="1200" dirty="0" smtClean="0">
                <a:latin typeface="微软雅黑" pitchFamily="34" charset="-122"/>
                <a:ea typeface="微软雅黑" pitchFamily="34" charset="-122"/>
              </a:rPr>
              <a:t>TXT</a:t>
            </a:r>
            <a:r>
              <a:rPr lang="zh-CN" altLang="en-US" sz="1200" dirty="0" smtClean="0">
                <a:latin typeface="微软雅黑" pitchFamily="34" charset="-122"/>
                <a:ea typeface="微软雅黑" pitchFamily="34" charset="-122"/>
              </a:rPr>
              <a:t>格式保存到本地磁盘</a:t>
            </a:r>
            <a:endParaRPr lang="en-US" altLang="zh-CN" sz="1200" dirty="0">
              <a:latin typeface="微软雅黑" pitchFamily="34" charset="-122"/>
              <a:ea typeface="微软雅黑" pitchFamily="34" charset="-122"/>
            </a:endParaRPr>
          </a:p>
        </p:txBody>
      </p:sp>
      <p:cxnSp>
        <p:nvCxnSpPr>
          <p:cNvPr id="19" name="直接箭头连接符 18"/>
          <p:cNvCxnSpPr>
            <a:stCxn id="17" idx="0"/>
          </p:cNvCxnSpPr>
          <p:nvPr/>
        </p:nvCxnSpPr>
        <p:spPr>
          <a:xfrm flipV="1">
            <a:off x="8251497" y="2338231"/>
            <a:ext cx="0" cy="76298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1" name="灯片编号占位符 4"/>
          <p:cNvSpPr txBox="1">
            <a:spLocks/>
          </p:cNvSpPr>
          <p:nvPr/>
        </p:nvSpPr>
        <p:spPr>
          <a:xfrm>
            <a:off x="6838950" y="6459538"/>
            <a:ext cx="2133600" cy="365125"/>
          </a:xfrm>
          <a:prstGeom prst="rect">
            <a:avLst/>
          </a:prstGeom>
        </p:spPr>
        <p:txBody>
          <a:bodyPr anchor="ctr"/>
          <a:lstStyle/>
          <a:p>
            <a:pPr algn="r" fontAlgn="auto">
              <a:spcBef>
                <a:spcPts val="0"/>
              </a:spcBef>
              <a:spcAft>
                <a:spcPts val="0"/>
              </a:spcAft>
              <a:defRPr/>
            </a:pPr>
            <a:fld id="{157D729A-D8D0-4746-AB48-D44D9057A6C2}" type="slidenum">
              <a:rPr lang="zh-CN" altLang="en-US" sz="1200">
                <a:solidFill>
                  <a:schemeClr val="bg1"/>
                </a:solidFill>
                <a:latin typeface="+mn-lt"/>
                <a:ea typeface="+mn-ea"/>
              </a:rPr>
              <a:pPr algn="r" fontAlgn="auto">
                <a:spcBef>
                  <a:spcPts val="0"/>
                </a:spcBef>
                <a:spcAft>
                  <a:spcPts val="0"/>
                </a:spcAft>
                <a:defRPr/>
              </a:pPr>
              <a:t>48</a:t>
            </a:fld>
            <a:endParaRPr lang="zh-CN" altLang="en-US" sz="1200" dirty="0">
              <a:solidFill>
                <a:schemeClr val="bg1"/>
              </a:solidFill>
              <a:latin typeface="+mn-lt"/>
              <a:ea typeface="+mn-ea"/>
            </a:endParaRPr>
          </a:p>
        </p:txBody>
      </p:sp>
    </p:spTree>
    <p:extLst>
      <p:ext uri="{BB962C8B-B14F-4D97-AF65-F5344CB8AC3E}">
        <p14:creationId xmlns="" xmlns:p14="http://schemas.microsoft.com/office/powerpoint/2010/main" val="270290875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4"/>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174147" y="2708920"/>
            <a:ext cx="5646325" cy="363780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7" name="TextBox 26"/>
          <p:cNvSpPr txBox="1"/>
          <p:nvPr/>
        </p:nvSpPr>
        <p:spPr>
          <a:xfrm>
            <a:off x="322387" y="920527"/>
            <a:ext cx="6143625" cy="276225"/>
          </a:xfrm>
          <a:prstGeom prst="rect">
            <a:avLst/>
          </a:prstGeom>
          <a:noFill/>
        </p:spPr>
        <p:txBody>
          <a:bodyPr>
            <a:spAutoFit/>
          </a:bodyPr>
          <a:lstStyle/>
          <a:p>
            <a:pPr fontAlgn="auto">
              <a:spcBef>
                <a:spcPts val="0"/>
              </a:spcBef>
              <a:spcAft>
                <a:spcPts val="0"/>
              </a:spcAft>
              <a:defRPr/>
            </a:pPr>
            <a:r>
              <a:rPr lang="zh-CN" altLang="en-US" sz="1200" dirty="0">
                <a:solidFill>
                  <a:schemeClr val="bg1">
                    <a:lumMod val="50000"/>
                  </a:schemeClr>
                </a:solidFill>
                <a:latin typeface="微软雅黑" pitchFamily="34" charset="-122"/>
                <a:ea typeface="微软雅黑" pitchFamily="34" charset="-122"/>
              </a:rPr>
              <a:t>管理员和</a:t>
            </a:r>
            <a:r>
              <a:rPr lang="zh-CN" altLang="en-US" sz="1200" dirty="0">
                <a:solidFill>
                  <a:schemeClr val="bg1">
                    <a:lumMod val="50000"/>
                  </a:schemeClr>
                </a:solidFill>
                <a:latin typeface="微软雅黑" pitchFamily="34" charset="-122"/>
                <a:ea typeface="微软雅黑" pitchFamily="34" charset="-122"/>
                <a:hlinkClick r:id="rId3" action="ppaction://hlinksldjump"/>
              </a:rPr>
              <a:t>有权限的普通客服</a:t>
            </a:r>
            <a:r>
              <a:rPr lang="zh-CN" altLang="en-US" sz="1200" dirty="0">
                <a:solidFill>
                  <a:schemeClr val="bg1">
                    <a:lumMod val="50000"/>
                  </a:schemeClr>
                </a:solidFill>
                <a:latin typeface="微软雅黑" pitchFamily="34" charset="-122"/>
                <a:ea typeface="微软雅黑" pitchFamily="34" charset="-122"/>
              </a:rPr>
              <a:t>都可以</a:t>
            </a:r>
            <a:r>
              <a:rPr lang="zh-CN" altLang="en-US" sz="1200" dirty="0" smtClean="0">
                <a:solidFill>
                  <a:schemeClr val="bg1">
                    <a:lumMod val="50000"/>
                  </a:schemeClr>
                </a:solidFill>
                <a:latin typeface="微软雅黑" pitchFamily="34" charset="-122"/>
                <a:ea typeface="微软雅黑" pitchFamily="34" charset="-122"/>
              </a:rPr>
              <a:t>查看</a:t>
            </a:r>
            <a:r>
              <a:rPr lang="zh-CN" altLang="en-US" sz="1200" dirty="0">
                <a:solidFill>
                  <a:schemeClr val="bg1">
                    <a:lumMod val="50000"/>
                  </a:schemeClr>
                </a:solidFill>
                <a:latin typeface="微软雅黑" pitchFamily="34" charset="-122"/>
                <a:ea typeface="微软雅黑" pitchFamily="34" charset="-122"/>
              </a:rPr>
              <a:t>客</a:t>
            </a:r>
            <a:r>
              <a:rPr lang="zh-CN" altLang="en-US" sz="1200" dirty="0" smtClean="0">
                <a:solidFill>
                  <a:schemeClr val="bg1">
                    <a:lumMod val="50000"/>
                  </a:schemeClr>
                </a:solidFill>
                <a:latin typeface="微软雅黑" pitchFamily="34" charset="-122"/>
                <a:ea typeface="微软雅黑" pitchFamily="34" charset="-122"/>
              </a:rPr>
              <a:t>服工作业绩。</a:t>
            </a:r>
            <a:endParaRPr lang="zh-CN" altLang="en-US" sz="1200" dirty="0">
              <a:solidFill>
                <a:schemeClr val="bg1">
                  <a:lumMod val="50000"/>
                </a:schemeClr>
              </a:solidFill>
              <a:latin typeface="微软雅黑" pitchFamily="34" charset="-122"/>
              <a:ea typeface="微软雅黑" pitchFamily="34" charset="-122"/>
            </a:endParaRPr>
          </a:p>
        </p:txBody>
      </p:sp>
      <p:pic>
        <p:nvPicPr>
          <p:cNvPr id="37902" name="Picture 23" descr="E:\6-偶就是喜欢收集tutu!\cici的宝贝素材^_^\1000个图标\gif_57_025.gif"/>
          <p:cNvPicPr>
            <a:picLocks noChangeAspect="1" noChangeArrowheads="1"/>
          </p:cNvPicPr>
          <p:nvPr/>
        </p:nvPicPr>
        <p:blipFill>
          <a:blip r:embed="rId4" cstate="print">
            <a:extLst>
              <a:ext uri="{28A0092B-C50C-407E-A947-70E740481C1C}">
                <a14:useLocalDpi xmlns="" xmlns:a14="http://schemas.microsoft.com/office/drawing/2010/main"/>
              </a:ext>
            </a:extLst>
          </a:blip>
          <a:srcRect/>
          <a:stretch>
            <a:fillRect/>
          </a:stretch>
        </p:blipFill>
        <p:spPr bwMode="auto">
          <a:xfrm>
            <a:off x="179512" y="980852"/>
            <a:ext cx="180975"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normAutofit/>
          </a:bodyPr>
          <a:lstStyle/>
          <a:p>
            <a:r>
              <a:rPr lang="zh-CN" altLang="en-US" dirty="0" smtClean="0"/>
              <a:t>效果监控</a:t>
            </a:r>
            <a:r>
              <a:rPr lang="en-US" altLang="zh-CN" dirty="0" smtClean="0"/>
              <a:t>-</a:t>
            </a:r>
            <a:r>
              <a:rPr lang="zh-CN" altLang="en-US" dirty="0" smtClean="0"/>
              <a:t>数据统计</a:t>
            </a:r>
            <a:r>
              <a:rPr lang="en-US" altLang="zh-CN" dirty="0" smtClean="0"/>
              <a:t>-</a:t>
            </a:r>
            <a:r>
              <a:rPr lang="zh-CN" altLang="en-US" dirty="0" smtClean="0"/>
              <a:t>客服业绩</a:t>
            </a:r>
            <a:endParaRPr lang="zh-CN" altLang="en-US" dirty="0"/>
          </a:p>
        </p:txBody>
      </p:sp>
      <p:sp>
        <p:nvSpPr>
          <p:cNvPr id="20" name="页脚占位符 1"/>
          <p:cNvSpPr>
            <a:spLocks noGrp="1"/>
          </p:cNvSpPr>
          <p:nvPr>
            <p:ph type="ftr" sz="quarter" idx="11"/>
          </p:nvPr>
        </p:nvSpPr>
        <p:spPr>
          <a:xfrm>
            <a:off x="3124200" y="6506544"/>
            <a:ext cx="2895600" cy="288000"/>
          </a:xfrm>
          <a:prstGeom prst="rect">
            <a:avLst/>
          </a:prstGeom>
        </p:spPr>
        <p:txBody>
          <a:bodyPr anchor="ctr"/>
          <a:lstStyle/>
          <a:p>
            <a:pPr algn="ctr"/>
            <a:r>
              <a:rPr lang="zh-CN" altLang="en-US" sz="1400" b="1" dirty="0" smtClean="0">
                <a:solidFill>
                  <a:schemeClr val="bg1"/>
                </a:solidFill>
                <a:latin typeface="微软雅黑" pitchFamily="34" charset="-122"/>
                <a:ea typeface="微软雅黑" pitchFamily="34" charset="-122"/>
              </a:rPr>
              <a:t>百度商桥</a:t>
            </a:r>
            <a:endParaRPr lang="zh-CN" altLang="en-US" sz="1400" b="1" dirty="0">
              <a:solidFill>
                <a:schemeClr val="bg1"/>
              </a:solidFill>
              <a:latin typeface="微软雅黑" pitchFamily="34" charset="-122"/>
              <a:ea typeface="微软雅黑" pitchFamily="34" charset="-122"/>
            </a:endParaRPr>
          </a:p>
        </p:txBody>
      </p:sp>
      <p:sp>
        <p:nvSpPr>
          <p:cNvPr id="8" name="TextBox 13"/>
          <p:cNvSpPr txBox="1">
            <a:spLocks noChangeArrowheads="1"/>
          </p:cNvSpPr>
          <p:nvPr/>
        </p:nvSpPr>
        <p:spPr bwMode="auto">
          <a:xfrm>
            <a:off x="224479" y="1805915"/>
            <a:ext cx="2710235" cy="830997"/>
          </a:xfrm>
          <a:prstGeom prst="rect">
            <a:avLst/>
          </a:prstGeom>
          <a:solidFill>
            <a:schemeClr val="accent5">
              <a:lumMod val="20000"/>
              <a:lumOff val="80000"/>
            </a:schemeClr>
          </a:solid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200" b="1" dirty="0" smtClean="0">
                <a:latin typeface="微软雅黑" pitchFamily="34" charset="-122"/>
                <a:ea typeface="微软雅黑" pitchFamily="34" charset="-122"/>
              </a:rPr>
              <a:t>【</a:t>
            </a:r>
            <a:r>
              <a:rPr lang="zh-CN" altLang="en-US" sz="1200" b="1" dirty="0" smtClean="0">
                <a:latin typeface="微软雅黑" pitchFamily="34" charset="-122"/>
                <a:ea typeface="微软雅黑" pitchFamily="34" charset="-122"/>
              </a:rPr>
              <a:t>选择时段</a:t>
            </a:r>
            <a:r>
              <a:rPr lang="en-US" altLang="zh-CN" sz="1200" b="1" dirty="0" smtClean="0">
                <a:latin typeface="微软雅黑" pitchFamily="34" charset="-122"/>
                <a:ea typeface="微软雅黑" pitchFamily="34" charset="-122"/>
              </a:rPr>
              <a:t>】</a:t>
            </a:r>
          </a:p>
          <a:p>
            <a:pPr eaLnBrk="1" hangingPunct="1"/>
            <a:r>
              <a:rPr lang="zh-CN" altLang="en-US" sz="1200" dirty="0" smtClean="0">
                <a:latin typeface="微软雅黑" pitchFamily="34" charset="-122"/>
                <a:ea typeface="微软雅黑" pitchFamily="34" charset="-122"/>
              </a:rPr>
              <a:t>可以选择查看今天、昨天、最近</a:t>
            </a:r>
            <a:r>
              <a:rPr lang="en-US" altLang="zh-CN" sz="1200" dirty="0" smtClean="0">
                <a:latin typeface="微软雅黑" pitchFamily="34" charset="-122"/>
                <a:ea typeface="微软雅黑" pitchFamily="34" charset="-122"/>
              </a:rPr>
              <a:t>7</a:t>
            </a:r>
            <a:r>
              <a:rPr lang="zh-CN" altLang="en-US" sz="1200" dirty="0" smtClean="0">
                <a:latin typeface="微软雅黑" pitchFamily="34" charset="-122"/>
                <a:ea typeface="微软雅黑" pitchFamily="34" charset="-122"/>
              </a:rPr>
              <a:t>天、最近</a:t>
            </a:r>
            <a:r>
              <a:rPr lang="en-US" altLang="zh-CN" sz="1200" dirty="0" smtClean="0">
                <a:latin typeface="微软雅黑" pitchFamily="34" charset="-122"/>
                <a:ea typeface="微软雅黑" pitchFamily="34" charset="-122"/>
              </a:rPr>
              <a:t>30</a:t>
            </a:r>
            <a:r>
              <a:rPr lang="zh-CN" altLang="en-US" sz="1200" dirty="0" smtClean="0">
                <a:latin typeface="微软雅黑" pitchFamily="34" charset="-122"/>
                <a:ea typeface="微软雅黑" pitchFamily="34" charset="-122"/>
              </a:rPr>
              <a:t>天或者任意时段客服业绩统计数据。</a:t>
            </a:r>
            <a:endParaRPr lang="en-US" altLang="zh-CN" sz="1200" dirty="0">
              <a:latin typeface="微软雅黑" pitchFamily="34" charset="-122"/>
              <a:ea typeface="微软雅黑" pitchFamily="34" charset="-122"/>
            </a:endParaRPr>
          </a:p>
        </p:txBody>
      </p:sp>
      <p:sp>
        <p:nvSpPr>
          <p:cNvPr id="9" name="矩形 8"/>
          <p:cNvSpPr/>
          <p:nvPr/>
        </p:nvSpPr>
        <p:spPr>
          <a:xfrm>
            <a:off x="3308434" y="3239954"/>
            <a:ext cx="2822490" cy="238539"/>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0" name="形状 43"/>
          <p:cNvCxnSpPr>
            <a:stCxn id="9" idx="1"/>
            <a:endCxn id="8" idx="2"/>
          </p:cNvCxnSpPr>
          <p:nvPr/>
        </p:nvCxnSpPr>
        <p:spPr>
          <a:xfrm rot="10800000">
            <a:off x="1579598" y="2636912"/>
            <a:ext cx="1728837" cy="722312"/>
          </a:xfrm>
          <a:prstGeom prst="bentConnector2">
            <a:avLst/>
          </a:prstGeom>
          <a:ln>
            <a:tailEnd type="arrow"/>
          </a:ln>
        </p:spPr>
        <p:style>
          <a:lnRef idx="2">
            <a:schemeClr val="dk1"/>
          </a:lnRef>
          <a:fillRef idx="0">
            <a:schemeClr val="dk1"/>
          </a:fillRef>
          <a:effectRef idx="1">
            <a:schemeClr val="dk1"/>
          </a:effectRef>
          <a:fontRef idx="minor">
            <a:schemeClr val="tx1"/>
          </a:fontRef>
        </p:style>
      </p:cxnSp>
      <p:sp>
        <p:nvSpPr>
          <p:cNvPr id="11" name="TextBox 13"/>
          <p:cNvSpPr txBox="1">
            <a:spLocks noChangeArrowheads="1"/>
          </p:cNvSpPr>
          <p:nvPr/>
        </p:nvSpPr>
        <p:spPr bwMode="auto">
          <a:xfrm>
            <a:off x="224479" y="3812847"/>
            <a:ext cx="2710235" cy="1200329"/>
          </a:xfrm>
          <a:prstGeom prst="rect">
            <a:avLst/>
          </a:prstGeom>
          <a:solidFill>
            <a:schemeClr val="accent5">
              <a:lumMod val="20000"/>
              <a:lumOff val="80000"/>
            </a:schemeClr>
          </a:solid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200" b="1" dirty="0" smtClean="0">
                <a:latin typeface="微软雅黑" pitchFamily="34" charset="-122"/>
                <a:ea typeface="微软雅黑" pitchFamily="34" charset="-122"/>
              </a:rPr>
              <a:t>【</a:t>
            </a:r>
            <a:r>
              <a:rPr lang="zh-CN" altLang="en-US" sz="1200" b="1" dirty="0" smtClean="0">
                <a:latin typeface="微软雅黑" pitchFamily="34" charset="-122"/>
                <a:ea typeface="微软雅黑" pitchFamily="34" charset="-122"/>
              </a:rPr>
              <a:t>查看对象</a:t>
            </a:r>
            <a:r>
              <a:rPr lang="en-US" altLang="zh-CN" sz="1200" b="1" dirty="0" smtClean="0">
                <a:latin typeface="微软雅黑" pitchFamily="34" charset="-122"/>
                <a:ea typeface="微软雅黑" pitchFamily="34" charset="-122"/>
              </a:rPr>
              <a:t>】</a:t>
            </a:r>
          </a:p>
          <a:p>
            <a:pPr eaLnBrk="1" hangingPunct="1"/>
            <a:r>
              <a:rPr lang="en-US" altLang="zh-CN" sz="1200" dirty="0" smtClean="0">
                <a:latin typeface="微软雅黑" pitchFamily="34" charset="-122"/>
                <a:ea typeface="微软雅黑" pitchFamily="34" charset="-122"/>
              </a:rPr>
              <a:t>1</a:t>
            </a:r>
            <a:r>
              <a:rPr lang="zh-CN" altLang="en-US" sz="1200" dirty="0" smtClean="0">
                <a:latin typeface="微软雅黑" pitchFamily="34" charset="-122"/>
                <a:ea typeface="微软雅黑" pitchFamily="34" charset="-122"/>
              </a:rPr>
              <a:t>、可以从</a:t>
            </a:r>
            <a:r>
              <a:rPr lang="zh-CN" altLang="en-US" sz="1200" dirty="0">
                <a:latin typeface="微软雅黑" pitchFamily="34" charset="-122"/>
                <a:ea typeface="微软雅黑" pitchFamily="34" charset="-122"/>
              </a:rPr>
              <a:t>下拉</a:t>
            </a:r>
            <a:r>
              <a:rPr lang="zh-CN" altLang="en-US" sz="1200" dirty="0" smtClean="0">
                <a:latin typeface="微软雅黑" pitchFamily="34" charset="-122"/>
                <a:ea typeface="微软雅黑" pitchFamily="34" charset="-122"/>
              </a:rPr>
              <a:t>菜单中选择查看全部客服、某位特定客服，以在下方报表中显示其业绩。</a:t>
            </a:r>
            <a:endParaRPr lang="en-US" altLang="zh-CN" sz="1200" dirty="0" smtClean="0">
              <a:latin typeface="微软雅黑" pitchFamily="34" charset="-122"/>
              <a:ea typeface="微软雅黑" pitchFamily="34" charset="-122"/>
            </a:endParaRPr>
          </a:p>
          <a:p>
            <a:pPr eaLnBrk="1" hangingPunct="1"/>
            <a:r>
              <a:rPr lang="en-US" altLang="zh-CN" sz="1200" dirty="0" smtClean="0">
                <a:latin typeface="微软雅黑" pitchFamily="34" charset="-122"/>
                <a:ea typeface="微软雅黑" pitchFamily="34" charset="-122"/>
              </a:rPr>
              <a:t>2</a:t>
            </a:r>
            <a:r>
              <a:rPr lang="zh-CN" altLang="en-US" sz="1200" dirty="0" smtClean="0">
                <a:latin typeface="微软雅黑" pitchFamily="34" charset="-122"/>
                <a:ea typeface="微软雅黑" pitchFamily="34" charset="-122"/>
              </a:rPr>
              <a:t>、勾选“按日汇总”将可查看按日汇总的全部客服整体业绩。</a:t>
            </a:r>
            <a:endParaRPr lang="en-US" altLang="zh-CN" sz="1200" dirty="0">
              <a:latin typeface="微软雅黑" pitchFamily="34" charset="-122"/>
              <a:ea typeface="微软雅黑" pitchFamily="34" charset="-122"/>
            </a:endParaRPr>
          </a:p>
        </p:txBody>
      </p:sp>
      <p:sp>
        <p:nvSpPr>
          <p:cNvPr id="13" name="TextBox 13"/>
          <p:cNvSpPr txBox="1">
            <a:spLocks noChangeArrowheads="1"/>
          </p:cNvSpPr>
          <p:nvPr/>
        </p:nvSpPr>
        <p:spPr bwMode="auto">
          <a:xfrm>
            <a:off x="224479" y="5331063"/>
            <a:ext cx="2710235" cy="1015663"/>
          </a:xfrm>
          <a:prstGeom prst="rect">
            <a:avLst/>
          </a:prstGeom>
          <a:solidFill>
            <a:schemeClr val="accent5">
              <a:lumMod val="20000"/>
              <a:lumOff val="80000"/>
            </a:schemeClr>
          </a:solid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200" b="1" dirty="0" smtClean="0">
                <a:latin typeface="微软雅黑" pitchFamily="34" charset="-122"/>
                <a:ea typeface="微软雅黑" pitchFamily="34" charset="-122"/>
              </a:rPr>
              <a:t>【</a:t>
            </a:r>
            <a:r>
              <a:rPr lang="zh-CN" altLang="en-US" sz="1200" b="1" dirty="0">
                <a:latin typeface="微软雅黑" pitchFamily="34" charset="-122"/>
                <a:ea typeface="微软雅黑" pitchFamily="34" charset="-122"/>
              </a:rPr>
              <a:t>图表</a:t>
            </a:r>
            <a:r>
              <a:rPr lang="zh-CN" altLang="en-US" sz="1200" b="1" dirty="0" smtClean="0">
                <a:latin typeface="微软雅黑" pitchFamily="34" charset="-122"/>
                <a:ea typeface="微软雅黑" pitchFamily="34" charset="-122"/>
              </a:rPr>
              <a:t>报表</a:t>
            </a:r>
            <a:r>
              <a:rPr lang="en-US" altLang="zh-CN" sz="1200" b="1" dirty="0" smtClean="0">
                <a:latin typeface="微软雅黑" pitchFamily="34" charset="-122"/>
                <a:ea typeface="微软雅黑" pitchFamily="34" charset="-122"/>
              </a:rPr>
              <a:t>】</a:t>
            </a:r>
          </a:p>
          <a:p>
            <a:pPr eaLnBrk="1" hangingPunct="1"/>
            <a:r>
              <a:rPr lang="zh-CN" altLang="en-US" sz="1200" dirty="0" smtClean="0">
                <a:latin typeface="微软雅黑" pitchFamily="34" charset="-122"/>
                <a:ea typeface="微软雅黑" pitchFamily="34" charset="-122"/>
              </a:rPr>
              <a:t>图表显示所选时段</a:t>
            </a:r>
            <a:r>
              <a:rPr lang="zh-CN" altLang="en-US" sz="1200" dirty="0">
                <a:latin typeface="微软雅黑" pitchFamily="34" charset="-122"/>
                <a:ea typeface="微软雅黑" pitchFamily="34" charset="-122"/>
              </a:rPr>
              <a:t>客</a:t>
            </a:r>
            <a:r>
              <a:rPr lang="zh-CN" altLang="en-US" sz="1200" dirty="0" smtClean="0">
                <a:latin typeface="微软雅黑" pitchFamily="34" charset="-122"/>
                <a:ea typeface="微软雅黑" pitchFamily="34" charset="-122"/>
              </a:rPr>
              <a:t>服业绩统计。</a:t>
            </a:r>
            <a:endParaRPr lang="en-US" altLang="zh-CN" sz="1200" dirty="0" smtClean="0">
              <a:latin typeface="微软雅黑" pitchFamily="34" charset="-122"/>
              <a:ea typeface="微软雅黑" pitchFamily="34" charset="-122"/>
            </a:endParaRPr>
          </a:p>
          <a:p>
            <a:pPr eaLnBrk="1" hangingPunct="1"/>
            <a:r>
              <a:rPr lang="zh-CN" altLang="en-US" sz="1200" dirty="0" smtClean="0">
                <a:latin typeface="微软雅黑" pitchFamily="34" charset="-122"/>
                <a:ea typeface="微软雅黑" pitchFamily="34" charset="-122"/>
              </a:rPr>
              <a:t>包括日期、客服名、邀请数、沟通次数、新增名片数、删除名片数、沟通时长等指标。</a:t>
            </a:r>
            <a:endParaRPr lang="en-US" altLang="zh-CN" sz="1200" dirty="0">
              <a:latin typeface="微软雅黑" pitchFamily="34" charset="-122"/>
              <a:ea typeface="微软雅黑" pitchFamily="34" charset="-122"/>
            </a:endParaRPr>
          </a:p>
        </p:txBody>
      </p:sp>
      <p:sp>
        <p:nvSpPr>
          <p:cNvPr id="15" name="矩形 14"/>
          <p:cNvSpPr/>
          <p:nvPr/>
        </p:nvSpPr>
        <p:spPr>
          <a:xfrm>
            <a:off x="7931124" y="3239954"/>
            <a:ext cx="734258" cy="238539"/>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 name="TextBox 13"/>
          <p:cNvSpPr txBox="1">
            <a:spLocks noChangeArrowheads="1"/>
          </p:cNvSpPr>
          <p:nvPr/>
        </p:nvSpPr>
        <p:spPr bwMode="auto">
          <a:xfrm>
            <a:off x="6838950" y="1990581"/>
            <a:ext cx="1909512" cy="646331"/>
          </a:xfrm>
          <a:prstGeom prst="rect">
            <a:avLst/>
          </a:prstGeom>
          <a:solidFill>
            <a:schemeClr val="accent5">
              <a:lumMod val="20000"/>
              <a:lumOff val="80000"/>
            </a:schemeClr>
          </a:solid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200" b="1" dirty="0" smtClean="0">
                <a:latin typeface="微软雅黑" pitchFamily="34" charset="-122"/>
                <a:ea typeface="微软雅黑" pitchFamily="34" charset="-122"/>
              </a:rPr>
              <a:t>【</a:t>
            </a:r>
            <a:r>
              <a:rPr lang="zh-CN" altLang="en-US" sz="1200" b="1" dirty="0" smtClean="0">
                <a:latin typeface="微软雅黑" pitchFamily="34" charset="-122"/>
                <a:ea typeface="微软雅黑" pitchFamily="34" charset="-122"/>
              </a:rPr>
              <a:t>导出记录</a:t>
            </a:r>
            <a:r>
              <a:rPr lang="en-US" altLang="zh-CN" sz="1200" b="1" dirty="0" smtClean="0">
                <a:latin typeface="微软雅黑" pitchFamily="34" charset="-122"/>
                <a:ea typeface="微软雅黑" pitchFamily="34" charset="-122"/>
              </a:rPr>
              <a:t>】</a:t>
            </a:r>
          </a:p>
          <a:p>
            <a:pPr eaLnBrk="1" hangingPunct="1"/>
            <a:r>
              <a:rPr lang="zh-CN" altLang="en-US" sz="1200" dirty="0" smtClean="0">
                <a:latin typeface="微软雅黑" pitchFamily="34" charset="-122"/>
                <a:ea typeface="微软雅黑" pitchFamily="34" charset="-122"/>
              </a:rPr>
              <a:t>可以下载报告，以</a:t>
            </a:r>
            <a:r>
              <a:rPr lang="en-US" altLang="zh-CN" sz="1200" dirty="0" smtClean="0">
                <a:latin typeface="微软雅黑" pitchFamily="34" charset="-122"/>
                <a:ea typeface="微软雅黑" pitchFamily="34" charset="-122"/>
              </a:rPr>
              <a:t>CSV</a:t>
            </a:r>
            <a:r>
              <a:rPr lang="zh-CN" altLang="en-US" sz="1200" dirty="0" smtClean="0">
                <a:latin typeface="微软雅黑" pitchFamily="34" charset="-122"/>
                <a:ea typeface="微软雅黑" pitchFamily="34" charset="-122"/>
              </a:rPr>
              <a:t>或</a:t>
            </a:r>
            <a:r>
              <a:rPr lang="en-US" altLang="zh-CN" sz="1200" dirty="0" smtClean="0">
                <a:latin typeface="微软雅黑" pitchFamily="34" charset="-122"/>
                <a:ea typeface="微软雅黑" pitchFamily="34" charset="-122"/>
              </a:rPr>
              <a:t>TXT</a:t>
            </a:r>
            <a:r>
              <a:rPr lang="zh-CN" altLang="en-US" sz="1200" dirty="0" smtClean="0">
                <a:latin typeface="微软雅黑" pitchFamily="34" charset="-122"/>
                <a:ea typeface="微软雅黑" pitchFamily="34" charset="-122"/>
              </a:rPr>
              <a:t>格式保存到本地磁盘</a:t>
            </a:r>
            <a:endParaRPr lang="en-US" altLang="zh-CN" sz="1200" dirty="0">
              <a:latin typeface="微软雅黑" pitchFamily="34" charset="-122"/>
              <a:ea typeface="微软雅黑" pitchFamily="34" charset="-122"/>
            </a:endParaRPr>
          </a:p>
        </p:txBody>
      </p:sp>
      <p:cxnSp>
        <p:nvCxnSpPr>
          <p:cNvPr id="17" name="直接箭头连接符 16"/>
          <p:cNvCxnSpPr>
            <a:stCxn id="15" idx="0"/>
          </p:cNvCxnSpPr>
          <p:nvPr/>
        </p:nvCxnSpPr>
        <p:spPr>
          <a:xfrm flipV="1">
            <a:off x="8298253" y="2564904"/>
            <a:ext cx="0" cy="67505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1" name="矩形 20"/>
          <p:cNvSpPr/>
          <p:nvPr/>
        </p:nvSpPr>
        <p:spPr>
          <a:xfrm>
            <a:off x="3308434" y="3478493"/>
            <a:ext cx="1908000" cy="238539"/>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2" name="TextBox 13"/>
          <p:cNvSpPr txBox="1">
            <a:spLocks noChangeArrowheads="1"/>
          </p:cNvSpPr>
          <p:nvPr/>
        </p:nvSpPr>
        <p:spPr bwMode="auto">
          <a:xfrm>
            <a:off x="3131837" y="1805915"/>
            <a:ext cx="3222707" cy="830997"/>
          </a:xfrm>
          <a:prstGeom prst="rect">
            <a:avLst/>
          </a:prstGeom>
          <a:solidFill>
            <a:schemeClr val="accent5">
              <a:lumMod val="20000"/>
              <a:lumOff val="80000"/>
            </a:schemeClr>
          </a:solidFill>
          <a:ln>
            <a:noFill/>
          </a:ln>
          <a:extLst/>
        </p:spPr>
        <p:txBody>
          <a:bodyPr wrap="square" anchor="ctr">
            <a:no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200" b="1" dirty="0" smtClean="0">
                <a:latin typeface="微软雅黑" pitchFamily="34" charset="-122"/>
                <a:ea typeface="微软雅黑" pitchFamily="34" charset="-122"/>
              </a:rPr>
              <a:t>【</a:t>
            </a:r>
            <a:r>
              <a:rPr lang="zh-CN" altLang="en-US" sz="1200" b="1" dirty="0" smtClean="0">
                <a:latin typeface="微软雅黑" pitchFamily="34" charset="-122"/>
                <a:ea typeface="微软雅黑" pitchFamily="34" charset="-122"/>
              </a:rPr>
              <a:t>相关操作</a:t>
            </a:r>
            <a:r>
              <a:rPr lang="en-US" altLang="zh-CN" sz="1200" b="1" dirty="0" smtClean="0">
                <a:latin typeface="微软雅黑" pitchFamily="34" charset="-122"/>
                <a:ea typeface="微软雅黑" pitchFamily="34" charset="-122"/>
              </a:rPr>
              <a:t>】</a:t>
            </a:r>
          </a:p>
          <a:p>
            <a:pPr eaLnBrk="1" hangingPunct="1"/>
            <a:r>
              <a:rPr lang="en-US" altLang="zh-CN" sz="1200" dirty="0" smtClean="0">
                <a:latin typeface="微软雅黑" pitchFamily="34" charset="-122"/>
                <a:ea typeface="微软雅黑" pitchFamily="34" charset="-122"/>
              </a:rPr>
              <a:t>1</a:t>
            </a:r>
            <a:r>
              <a:rPr lang="zh-CN" altLang="en-US" sz="1200" dirty="0" smtClean="0">
                <a:latin typeface="微软雅黑" pitchFamily="34" charset="-122"/>
                <a:ea typeface="微软雅黑" pitchFamily="34" charset="-122"/>
              </a:rPr>
              <a:t>、点击沟通次数数字，将可查看每次沟通的详细数据、聊天记录</a:t>
            </a:r>
            <a:endParaRPr lang="en-US" altLang="zh-CN" sz="1200" dirty="0" smtClean="0">
              <a:latin typeface="微软雅黑" pitchFamily="34" charset="-122"/>
              <a:ea typeface="微软雅黑" pitchFamily="34" charset="-122"/>
            </a:endParaRPr>
          </a:p>
          <a:p>
            <a:pPr eaLnBrk="1" hangingPunct="1"/>
            <a:r>
              <a:rPr lang="en-US" altLang="zh-CN" sz="1200" dirty="0" smtClean="0">
                <a:latin typeface="微软雅黑" pitchFamily="34" charset="-122"/>
                <a:ea typeface="微软雅黑" pitchFamily="34" charset="-122"/>
              </a:rPr>
              <a:t>2</a:t>
            </a:r>
            <a:r>
              <a:rPr lang="zh-CN" altLang="en-US" sz="1200" dirty="0" smtClean="0">
                <a:latin typeface="微软雅黑" pitchFamily="34" charset="-122"/>
                <a:ea typeface="微软雅黑" pitchFamily="34" charset="-122"/>
              </a:rPr>
              <a:t>、点击新增名片数，可查看名片详情和来源</a:t>
            </a:r>
            <a:endParaRPr lang="en-US" altLang="zh-CN" sz="1200" dirty="0">
              <a:latin typeface="微软雅黑" pitchFamily="34" charset="-122"/>
              <a:ea typeface="微软雅黑" pitchFamily="34" charset="-122"/>
            </a:endParaRPr>
          </a:p>
        </p:txBody>
      </p:sp>
      <p:sp>
        <p:nvSpPr>
          <p:cNvPr id="23" name="矩形 22"/>
          <p:cNvSpPr/>
          <p:nvPr/>
        </p:nvSpPr>
        <p:spPr>
          <a:xfrm>
            <a:off x="5357301" y="4028871"/>
            <a:ext cx="1044000" cy="216000"/>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4" name="形状 43"/>
          <p:cNvCxnSpPr>
            <a:stCxn id="23" idx="3"/>
            <a:endCxn id="22" idx="3"/>
          </p:cNvCxnSpPr>
          <p:nvPr/>
        </p:nvCxnSpPr>
        <p:spPr>
          <a:xfrm flipH="1" flipV="1">
            <a:off x="6354544" y="2221414"/>
            <a:ext cx="46757" cy="1915457"/>
          </a:xfrm>
          <a:prstGeom prst="bentConnector3">
            <a:avLst>
              <a:gd name="adj1" fmla="val -488911"/>
            </a:avLst>
          </a:prstGeom>
          <a:ln>
            <a:tailEnd type="arrow"/>
          </a:ln>
        </p:spPr>
        <p:style>
          <a:lnRef idx="2">
            <a:schemeClr val="dk1"/>
          </a:lnRef>
          <a:fillRef idx="0">
            <a:schemeClr val="dk1"/>
          </a:fillRef>
          <a:effectRef idx="1">
            <a:schemeClr val="dk1"/>
          </a:effectRef>
          <a:fontRef idx="minor">
            <a:schemeClr val="tx1"/>
          </a:fontRef>
        </p:style>
      </p:cxnSp>
      <p:cxnSp>
        <p:nvCxnSpPr>
          <p:cNvPr id="29" name="形状 43"/>
          <p:cNvCxnSpPr>
            <a:stCxn id="21" idx="1"/>
            <a:endCxn id="11" idx="0"/>
          </p:cNvCxnSpPr>
          <p:nvPr/>
        </p:nvCxnSpPr>
        <p:spPr>
          <a:xfrm rot="10800000" flipV="1">
            <a:off x="1579598" y="3597763"/>
            <a:ext cx="1728837" cy="215084"/>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36" name="形状 43"/>
          <p:cNvCxnSpPr>
            <a:stCxn id="42" idx="2"/>
          </p:cNvCxnSpPr>
          <p:nvPr/>
        </p:nvCxnSpPr>
        <p:spPr>
          <a:xfrm rot="5400000">
            <a:off x="3538402" y="5153527"/>
            <a:ext cx="181346" cy="1295209"/>
          </a:xfrm>
          <a:prstGeom prst="bentConnector2">
            <a:avLst/>
          </a:prstGeom>
          <a:ln>
            <a:tailEnd type="arrow"/>
          </a:ln>
        </p:spPr>
        <p:style>
          <a:lnRef idx="2">
            <a:schemeClr val="dk1"/>
          </a:lnRef>
          <a:fillRef idx="0">
            <a:schemeClr val="dk1"/>
          </a:fillRef>
          <a:effectRef idx="1">
            <a:schemeClr val="dk1"/>
          </a:effectRef>
          <a:fontRef idx="minor">
            <a:schemeClr val="tx1"/>
          </a:fontRef>
        </p:style>
      </p:cxnSp>
      <p:sp>
        <p:nvSpPr>
          <p:cNvPr id="42" name="矩形 41"/>
          <p:cNvSpPr/>
          <p:nvPr/>
        </p:nvSpPr>
        <p:spPr>
          <a:xfrm>
            <a:off x="3970684" y="5383972"/>
            <a:ext cx="611989" cy="326486"/>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5" name="灯片编号占位符 4"/>
          <p:cNvSpPr txBox="1">
            <a:spLocks/>
          </p:cNvSpPr>
          <p:nvPr/>
        </p:nvSpPr>
        <p:spPr>
          <a:xfrm>
            <a:off x="6838950" y="6459538"/>
            <a:ext cx="2133600" cy="365125"/>
          </a:xfrm>
          <a:prstGeom prst="rect">
            <a:avLst/>
          </a:prstGeom>
        </p:spPr>
        <p:txBody>
          <a:bodyPr anchor="ctr"/>
          <a:lstStyle/>
          <a:p>
            <a:pPr algn="r" fontAlgn="auto">
              <a:spcBef>
                <a:spcPts val="0"/>
              </a:spcBef>
              <a:spcAft>
                <a:spcPts val="0"/>
              </a:spcAft>
              <a:defRPr/>
            </a:pPr>
            <a:fld id="{157D729A-D8D0-4746-AB48-D44D9057A6C2}" type="slidenum">
              <a:rPr lang="zh-CN" altLang="en-US" sz="1200">
                <a:solidFill>
                  <a:schemeClr val="bg1"/>
                </a:solidFill>
                <a:latin typeface="+mn-lt"/>
                <a:ea typeface="+mn-ea"/>
              </a:rPr>
              <a:pPr algn="r" fontAlgn="auto">
                <a:spcBef>
                  <a:spcPts val="0"/>
                </a:spcBef>
                <a:spcAft>
                  <a:spcPts val="0"/>
                </a:spcAft>
                <a:defRPr/>
              </a:pPr>
              <a:t>49</a:t>
            </a:fld>
            <a:endParaRPr lang="zh-CN" altLang="en-US" sz="1200" dirty="0">
              <a:solidFill>
                <a:schemeClr val="bg1"/>
              </a:solidFill>
              <a:latin typeface="+mn-lt"/>
              <a:ea typeface="+mn-ea"/>
            </a:endParaRPr>
          </a:p>
        </p:txBody>
      </p:sp>
    </p:spTree>
    <p:extLst>
      <p:ext uri="{BB962C8B-B14F-4D97-AF65-F5344CB8AC3E}">
        <p14:creationId xmlns="" xmlns:p14="http://schemas.microsoft.com/office/powerpoint/2010/main" val="23936782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smtClean="0"/>
              <a:t>认识商桥</a:t>
            </a:r>
            <a:r>
              <a:rPr lang="en-US" altLang="zh-CN" sz="2800" dirty="0" smtClean="0"/>
              <a:t>-</a:t>
            </a:r>
            <a:r>
              <a:rPr lang="zh-CN" altLang="en-US" sz="2800" dirty="0" smtClean="0"/>
              <a:t>登陆界面</a:t>
            </a:r>
            <a:endParaRPr lang="zh-CN" altLang="en-US" sz="2800" dirty="0"/>
          </a:p>
        </p:txBody>
      </p:sp>
      <p:pic>
        <p:nvPicPr>
          <p:cNvPr id="5" name="内容占位符 4" descr="33333.JPG"/>
          <p:cNvPicPr>
            <a:picLocks noGrp="1" noChangeAspect="1"/>
          </p:cNvPicPr>
          <p:nvPr>
            <p:ph idx="1"/>
          </p:nvPr>
        </p:nvPicPr>
        <p:blipFill>
          <a:blip r:embed="rId2" cstate="print"/>
          <a:stretch>
            <a:fillRect/>
          </a:stretch>
        </p:blipFill>
        <p:spPr>
          <a:xfrm>
            <a:off x="2627784" y="1844824"/>
            <a:ext cx="3600400" cy="3490184"/>
          </a:xfrm>
        </p:spPr>
      </p:pic>
      <p:sp>
        <p:nvSpPr>
          <p:cNvPr id="4" name="页脚占位符 3"/>
          <p:cNvSpPr>
            <a:spLocks noGrp="1"/>
          </p:cNvSpPr>
          <p:nvPr>
            <p:ph type="ftr" sz="quarter" idx="11"/>
          </p:nvPr>
        </p:nvSpPr>
        <p:spPr/>
        <p:txBody>
          <a:bodyPr/>
          <a:lstStyle/>
          <a:p>
            <a:r>
              <a:rPr lang="zh-CN" altLang="en-US" smtClean="0"/>
              <a:t>百度商桥</a:t>
            </a:r>
            <a:endParaRPr lang="zh-CN" altLang="en-US"/>
          </a:p>
        </p:txBody>
      </p:sp>
      <p:sp>
        <p:nvSpPr>
          <p:cNvPr id="6" name="TextBox 5"/>
          <p:cNvSpPr txBox="1"/>
          <p:nvPr/>
        </p:nvSpPr>
        <p:spPr>
          <a:xfrm>
            <a:off x="4788024" y="1196752"/>
            <a:ext cx="3672408" cy="353943"/>
          </a:xfrm>
          <a:prstGeom prst="rect">
            <a:avLst/>
          </a:prstGeom>
          <a:noFill/>
        </p:spPr>
        <p:txBody>
          <a:bodyPr wrap="square" rtlCol="0">
            <a:spAutoFit/>
          </a:bodyPr>
          <a:lstStyle/>
          <a:p>
            <a:endParaRPr lang="zh-CN" altLang="en-US" dirty="0"/>
          </a:p>
        </p:txBody>
      </p:sp>
      <p:sp>
        <p:nvSpPr>
          <p:cNvPr id="7" name="圆角矩形标注 6"/>
          <p:cNvSpPr/>
          <p:nvPr/>
        </p:nvSpPr>
        <p:spPr>
          <a:xfrm>
            <a:off x="5580112" y="2276872"/>
            <a:ext cx="2958806" cy="785353"/>
          </a:xfrm>
          <a:prstGeom prst="wedgeRoundRectCallout">
            <a:avLst>
              <a:gd name="adj1" fmla="val -62475"/>
              <a:gd name="adj2" fmla="val 55923"/>
              <a:gd name="adj3" fmla="val 16667"/>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r>
              <a:rPr lang="zh-CN" altLang="en-US" sz="1400" b="1" dirty="0" smtClean="0">
                <a:latin typeface="微软雅黑" pitchFamily="34" charset="-122"/>
                <a:ea typeface="微软雅黑" pitchFamily="34" charset="-122"/>
              </a:rPr>
              <a:t>账号密码</a:t>
            </a:r>
            <a:r>
              <a:rPr lang="zh-CN" altLang="en-US" sz="1200" dirty="0" smtClean="0">
                <a:latin typeface="微软雅黑" pitchFamily="34" charset="-122"/>
                <a:ea typeface="微软雅黑" pitchFamily="34" charset="-122"/>
              </a:rPr>
              <a:t>：</a:t>
            </a:r>
            <a:endParaRPr lang="en-US" altLang="zh-CN" sz="1200" dirty="0" smtClean="0">
              <a:latin typeface="微软雅黑" pitchFamily="34" charset="-122"/>
              <a:ea typeface="微软雅黑" pitchFamily="34" charset="-122"/>
            </a:endParaRPr>
          </a:p>
          <a:p>
            <a:r>
              <a:rPr lang="zh-CN" altLang="en-US" sz="1200" dirty="0" smtClean="0">
                <a:latin typeface="微软雅黑" pitchFamily="34" charset="-122"/>
                <a:ea typeface="微软雅黑" pitchFamily="34" charset="-122"/>
              </a:rPr>
              <a:t>百度推广账号密码</a:t>
            </a:r>
            <a:endParaRPr lang="zh-CN" altLang="en-US" sz="1200" dirty="0">
              <a:latin typeface="微软雅黑" pitchFamily="34" charset="-122"/>
              <a:ea typeface="微软雅黑" pitchFamily="34" charset="-122"/>
            </a:endParaRPr>
          </a:p>
        </p:txBody>
      </p:sp>
      <p:sp>
        <p:nvSpPr>
          <p:cNvPr id="8" name="圆角矩形标注 7"/>
          <p:cNvSpPr/>
          <p:nvPr/>
        </p:nvSpPr>
        <p:spPr>
          <a:xfrm>
            <a:off x="539552" y="5301208"/>
            <a:ext cx="2958806" cy="785353"/>
          </a:xfrm>
          <a:prstGeom prst="wedgeRoundRectCallout">
            <a:avLst>
              <a:gd name="adj1" fmla="val 60292"/>
              <a:gd name="adj2" fmla="val -59440"/>
              <a:gd name="adj3" fmla="val 16667"/>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r>
              <a:rPr lang="zh-CN" altLang="en-US" sz="1600" b="1" dirty="0" smtClean="0">
                <a:latin typeface="微软雅黑" pitchFamily="34" charset="-122"/>
                <a:ea typeface="微软雅黑" pitchFamily="34" charset="-122"/>
              </a:rPr>
              <a:t>网络设置，故障检测</a:t>
            </a:r>
            <a:r>
              <a:rPr lang="zh-CN" altLang="en-US" sz="1200" dirty="0" smtClean="0">
                <a:latin typeface="微软雅黑" pitchFamily="34" charset="-122"/>
                <a:ea typeface="微软雅黑" pitchFamily="34" charset="-122"/>
              </a:rPr>
              <a:t>：</a:t>
            </a:r>
            <a:endParaRPr lang="en-US" altLang="zh-CN" sz="1200" dirty="0" smtClean="0">
              <a:latin typeface="微软雅黑" pitchFamily="34" charset="-122"/>
              <a:ea typeface="微软雅黑" pitchFamily="34" charset="-122"/>
            </a:endParaRPr>
          </a:p>
          <a:p>
            <a:r>
              <a:rPr lang="zh-CN" altLang="en-US" sz="1200" dirty="0" smtClean="0">
                <a:latin typeface="微软雅黑" pitchFamily="34" charset="-122"/>
                <a:ea typeface="微软雅黑" pitchFamily="34" charset="-122"/>
              </a:rPr>
              <a:t>客户登陆出现异常时使用，判断是否为本地电脑问题或者网络等问题</a:t>
            </a:r>
            <a:endParaRPr lang="zh-CN" altLang="en-US" sz="1200" dirty="0">
              <a:latin typeface="微软雅黑" pitchFamily="34" charset="-122"/>
              <a:ea typeface="微软雅黑" pitchFamily="34" charset="-122"/>
            </a:endParaRPr>
          </a:p>
        </p:txBody>
      </p:sp>
      <p:sp>
        <p:nvSpPr>
          <p:cNvPr id="9" name="圆角矩形标注 8"/>
          <p:cNvSpPr/>
          <p:nvPr/>
        </p:nvSpPr>
        <p:spPr>
          <a:xfrm>
            <a:off x="971600" y="3284984"/>
            <a:ext cx="1944216" cy="576064"/>
          </a:xfrm>
          <a:prstGeom prst="wedgeRoundRectCallout">
            <a:avLst>
              <a:gd name="adj1" fmla="val 72026"/>
              <a:gd name="adj2" fmla="val 56411"/>
              <a:gd name="adj3" fmla="val 16667"/>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r>
              <a:rPr lang="zh-CN" altLang="en-US" sz="1600" b="1" dirty="0" smtClean="0">
                <a:latin typeface="微软雅黑" pitchFamily="34" charset="-122"/>
                <a:ea typeface="微软雅黑" pitchFamily="34" charset="-122"/>
              </a:rPr>
              <a:t>状态</a:t>
            </a:r>
            <a:r>
              <a:rPr lang="zh-CN" altLang="en-US" sz="1200" dirty="0" smtClean="0">
                <a:latin typeface="微软雅黑" pitchFamily="34" charset="-122"/>
                <a:ea typeface="微软雅黑" pitchFamily="34" charset="-122"/>
              </a:rPr>
              <a:t>：</a:t>
            </a:r>
            <a:endParaRPr lang="en-US" altLang="zh-CN" sz="1200" dirty="0" smtClean="0">
              <a:latin typeface="微软雅黑" pitchFamily="34" charset="-122"/>
              <a:ea typeface="微软雅黑" pitchFamily="34" charset="-122"/>
            </a:endParaRPr>
          </a:p>
          <a:p>
            <a:r>
              <a:rPr lang="zh-CN" altLang="en-US" sz="1200" dirty="0" smtClean="0">
                <a:latin typeface="微软雅黑" pitchFamily="34" charset="-122"/>
                <a:ea typeface="微软雅黑" pitchFamily="34" charset="-122"/>
              </a:rPr>
              <a:t>客户登陆后显示状态</a:t>
            </a:r>
            <a:endParaRPr lang="en-US" altLang="zh-CN" sz="1200" dirty="0" smtClean="0">
              <a:latin typeface="微软雅黑" pitchFamily="34" charset="-122"/>
              <a:ea typeface="微软雅黑" pitchFamily="34" charset="-122"/>
            </a:endParaRPr>
          </a:p>
        </p:txBody>
      </p:sp>
      <p:sp>
        <p:nvSpPr>
          <p:cNvPr id="10" name="TextBox 9"/>
          <p:cNvSpPr txBox="1"/>
          <p:nvPr/>
        </p:nvSpPr>
        <p:spPr>
          <a:xfrm>
            <a:off x="0" y="980728"/>
            <a:ext cx="7251344" cy="307777"/>
          </a:xfrm>
          <a:prstGeom prst="rect">
            <a:avLst/>
          </a:prstGeom>
          <a:noFill/>
        </p:spPr>
        <p:txBody>
          <a:bodyPr wrap="none" rtlCol="0">
            <a:spAutoFit/>
          </a:bodyPr>
          <a:lstStyle/>
          <a:p>
            <a:r>
              <a:rPr lang="zh-CN" altLang="en-US" sz="1400" dirty="0" smtClean="0">
                <a:latin typeface="微软雅黑" pitchFamily="34" charset="-122"/>
                <a:ea typeface="微软雅黑" pitchFamily="34" charset="-122"/>
              </a:rPr>
              <a:t>客户通过</a:t>
            </a:r>
            <a:r>
              <a:rPr lang="en-US" altLang="zh-CN" sz="1400" dirty="0" err="1" smtClean="0">
                <a:latin typeface="微软雅黑" pitchFamily="34" charset="-122"/>
                <a:ea typeface="微软雅黑" pitchFamily="34" charset="-122"/>
              </a:rPr>
              <a:t>qiao.baidu.com</a:t>
            </a:r>
            <a:r>
              <a:rPr lang="zh-CN" altLang="en-US" sz="1400" dirty="0" smtClean="0">
                <a:latin typeface="微软雅黑" pitchFamily="34" charset="-122"/>
                <a:ea typeface="微软雅黑" pitchFamily="34" charset="-122"/>
              </a:rPr>
              <a:t>下载百度商桥并且安装成功后，双击商桥图标即可看到登陆页面</a:t>
            </a:r>
            <a:endParaRPr lang="zh-CN" altLang="en-US" sz="14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2"/>
          <p:cNvSpPr txBox="1">
            <a:spLocks/>
          </p:cNvSpPr>
          <p:nvPr/>
        </p:nvSpPr>
        <p:spPr>
          <a:xfrm>
            <a:off x="2411760" y="1772816"/>
            <a:ext cx="4320479" cy="3384376"/>
          </a:xfrm>
          <a:prstGeom prst="roundRect">
            <a:avLst>
              <a:gd name="adj" fmla="val 7465"/>
            </a:avLst>
          </a:prstGeom>
          <a:ln w="25400" cap="flat" cmpd="sng" algn="ctr">
            <a:noFill/>
            <a:prstDash val="soli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lnRef>
          <a:fillRef idx="1">
            <a:schemeClr val="lt1"/>
          </a:fillRef>
          <a:effectRef idx="0">
            <a:schemeClr val="accent1"/>
          </a:effectRef>
          <a:fontRef idx="minor">
            <a:schemeClr val="dk1"/>
          </a:fontRef>
        </p:style>
        <p:txBody>
          <a:bodyPr vert="horz" lIns="91428" tIns="45715" rIns="91428" bIns="45715" rtlCol="0" anchor="ctr">
            <a:noAutofit/>
          </a:bodyPr>
          <a:lstStyle>
            <a:lvl1pPr marL="342857" indent="-342857" algn="l" defTabSz="914289" rtl="0" eaLnBrk="1" latinLnBrk="0" hangingPunct="1">
              <a:spcBef>
                <a:spcPct val="20000"/>
              </a:spcBef>
              <a:buFont typeface="Arial" pitchFamily="34" charset="0"/>
              <a:buChar char="•"/>
              <a:defRPr sz="1700" kern="1200">
                <a:solidFill>
                  <a:schemeClr val="dk1"/>
                </a:solidFill>
                <a:latin typeface="+mn-lt"/>
                <a:ea typeface="+mn-ea"/>
                <a:cs typeface="+mn-cs"/>
              </a:defRPr>
            </a:lvl1pPr>
            <a:lvl2pPr marL="742860" indent="-285715" algn="l" defTabSz="914289" rtl="0" eaLnBrk="1" latinLnBrk="0" hangingPunct="1">
              <a:spcBef>
                <a:spcPct val="20000"/>
              </a:spcBef>
              <a:buFont typeface="Arial" pitchFamily="34" charset="0"/>
              <a:buChar char="–"/>
              <a:defRPr sz="1600" kern="1200">
                <a:solidFill>
                  <a:schemeClr val="dk1"/>
                </a:solidFill>
                <a:latin typeface="+mn-lt"/>
                <a:ea typeface="+mn-ea"/>
                <a:cs typeface="+mn-cs"/>
              </a:defRPr>
            </a:lvl2pPr>
            <a:lvl3pPr marL="1142862" indent="-228573" algn="l" defTabSz="914289" rtl="0" eaLnBrk="1" latinLnBrk="0" hangingPunct="1">
              <a:spcBef>
                <a:spcPct val="20000"/>
              </a:spcBef>
              <a:buFont typeface="Arial" pitchFamily="34" charset="0"/>
              <a:buChar char="•"/>
              <a:defRPr sz="1400" kern="1200">
                <a:solidFill>
                  <a:schemeClr val="dk1"/>
                </a:solidFill>
                <a:latin typeface="+mn-lt"/>
                <a:ea typeface="+mn-ea"/>
                <a:cs typeface="+mn-cs"/>
              </a:defRPr>
            </a:lvl3pPr>
            <a:lvl4pPr marL="1600007" indent="-228573" algn="l" defTabSz="914289" rtl="0" eaLnBrk="1" latinLnBrk="0" hangingPunct="1">
              <a:spcBef>
                <a:spcPct val="20000"/>
              </a:spcBef>
              <a:buFont typeface="Arial" pitchFamily="34" charset="0"/>
              <a:buChar char="–"/>
              <a:defRPr sz="1200" kern="1200">
                <a:solidFill>
                  <a:schemeClr val="dk1"/>
                </a:solidFill>
                <a:latin typeface="+mn-lt"/>
                <a:ea typeface="+mn-ea"/>
                <a:cs typeface="+mn-cs"/>
              </a:defRPr>
            </a:lvl4pPr>
            <a:lvl5pPr marL="2057152" indent="-228573" algn="l" defTabSz="914289" rtl="0" eaLnBrk="1" latinLnBrk="0" hangingPunct="1">
              <a:spcBef>
                <a:spcPct val="20000"/>
              </a:spcBef>
              <a:buFont typeface="Arial" pitchFamily="34" charset="0"/>
              <a:buChar char="»"/>
              <a:defRPr sz="1200" kern="1200">
                <a:solidFill>
                  <a:schemeClr val="dk1"/>
                </a:solidFill>
                <a:latin typeface="+mn-lt"/>
                <a:ea typeface="+mn-ea"/>
                <a:cs typeface="+mn-cs"/>
              </a:defRPr>
            </a:lvl5pPr>
            <a:lvl6pPr marL="2514298" indent="-228573" algn="l" defTabSz="914289" rtl="0" eaLnBrk="1" latinLnBrk="0" hangingPunct="1">
              <a:spcBef>
                <a:spcPct val="20000"/>
              </a:spcBef>
              <a:buFont typeface="Arial" pitchFamily="34" charset="0"/>
              <a:buChar char="•"/>
              <a:defRPr sz="2100" kern="1200">
                <a:solidFill>
                  <a:schemeClr val="dk1"/>
                </a:solidFill>
                <a:latin typeface="+mn-lt"/>
                <a:ea typeface="+mn-ea"/>
                <a:cs typeface="+mn-cs"/>
              </a:defRPr>
            </a:lvl6pPr>
            <a:lvl7pPr marL="2971443" indent="-228573" algn="l" defTabSz="914289" rtl="0" eaLnBrk="1" latinLnBrk="0" hangingPunct="1">
              <a:spcBef>
                <a:spcPct val="20000"/>
              </a:spcBef>
              <a:buFont typeface="Arial" pitchFamily="34" charset="0"/>
              <a:buChar char="•"/>
              <a:defRPr sz="2100" kern="1200">
                <a:solidFill>
                  <a:schemeClr val="dk1"/>
                </a:solidFill>
                <a:latin typeface="+mn-lt"/>
                <a:ea typeface="+mn-ea"/>
                <a:cs typeface="+mn-cs"/>
              </a:defRPr>
            </a:lvl7pPr>
            <a:lvl8pPr marL="3428586" indent="-228573" algn="l" defTabSz="914289" rtl="0" eaLnBrk="1" latinLnBrk="0" hangingPunct="1">
              <a:spcBef>
                <a:spcPct val="20000"/>
              </a:spcBef>
              <a:buFont typeface="Arial" pitchFamily="34" charset="0"/>
              <a:buChar char="•"/>
              <a:defRPr sz="2100" kern="1200">
                <a:solidFill>
                  <a:schemeClr val="dk1"/>
                </a:solidFill>
                <a:latin typeface="+mn-lt"/>
                <a:ea typeface="+mn-ea"/>
                <a:cs typeface="+mn-cs"/>
              </a:defRPr>
            </a:lvl8pPr>
            <a:lvl9pPr marL="3885730" indent="-228573" algn="l" defTabSz="914289" rtl="0" eaLnBrk="1" latinLnBrk="0" hangingPunct="1">
              <a:spcBef>
                <a:spcPct val="20000"/>
              </a:spcBef>
              <a:buFont typeface="Arial" pitchFamily="34" charset="0"/>
              <a:buChar char="•"/>
              <a:defRPr sz="2100" kern="1200">
                <a:solidFill>
                  <a:schemeClr val="dk1"/>
                </a:solidFill>
                <a:latin typeface="+mn-lt"/>
                <a:ea typeface="+mn-ea"/>
                <a:cs typeface="+mn-cs"/>
              </a:defRPr>
            </a:lvl9pPr>
          </a:lstStyle>
          <a:p>
            <a:r>
              <a:rPr lang="zh-CN" altLang="en-US" sz="2000" b="1" dirty="0" smtClean="0">
                <a:solidFill>
                  <a:schemeClr val="bg1">
                    <a:lumMod val="85000"/>
                  </a:schemeClr>
                </a:solidFill>
                <a:latin typeface="微软雅黑" pitchFamily="34" charset="-122"/>
                <a:ea typeface="微软雅黑" pitchFamily="34" charset="-122"/>
              </a:rPr>
              <a:t>认识商桥</a:t>
            </a:r>
            <a:endParaRPr lang="en-US" altLang="zh-CN" sz="2000" b="1" dirty="0" smtClean="0">
              <a:solidFill>
                <a:schemeClr val="bg1">
                  <a:lumMod val="85000"/>
                </a:schemeClr>
              </a:solidFill>
              <a:latin typeface="微软雅黑" pitchFamily="34" charset="-122"/>
              <a:ea typeface="微软雅黑" pitchFamily="34" charset="-122"/>
            </a:endParaRPr>
          </a:p>
          <a:p>
            <a:r>
              <a:rPr lang="zh-CN" altLang="en-US" sz="2000" b="1" dirty="0" smtClean="0">
                <a:solidFill>
                  <a:schemeClr val="bg1">
                    <a:lumMod val="85000"/>
                  </a:schemeClr>
                </a:solidFill>
                <a:latin typeface="微软雅黑" pitchFamily="34" charset="-122"/>
                <a:ea typeface="微软雅黑" pitchFamily="34" charset="-122"/>
              </a:rPr>
              <a:t>商桥</a:t>
            </a:r>
            <a:r>
              <a:rPr lang="en-US" altLang="zh-CN" sz="2000" b="1" dirty="0" smtClean="0">
                <a:solidFill>
                  <a:schemeClr val="bg1">
                    <a:lumMod val="85000"/>
                  </a:schemeClr>
                </a:solidFill>
                <a:latin typeface="微软雅黑" pitchFamily="34" charset="-122"/>
                <a:ea typeface="微软雅黑" pitchFamily="34" charset="-122"/>
              </a:rPr>
              <a:t>3.0</a:t>
            </a:r>
            <a:r>
              <a:rPr lang="zh-CN" altLang="en-US" sz="2000" b="1" dirty="0" smtClean="0">
                <a:solidFill>
                  <a:schemeClr val="bg1">
                    <a:lumMod val="85000"/>
                  </a:schemeClr>
                </a:solidFill>
                <a:latin typeface="微软雅黑" pitchFamily="34" charset="-122"/>
                <a:ea typeface="微软雅黑" pitchFamily="34" charset="-122"/>
              </a:rPr>
              <a:t>使用方法</a:t>
            </a:r>
            <a:endParaRPr lang="en-US" altLang="zh-CN" sz="2000" b="1" dirty="0" smtClean="0">
              <a:solidFill>
                <a:schemeClr val="bg1">
                  <a:lumMod val="85000"/>
                </a:schemeClr>
              </a:solidFill>
              <a:latin typeface="微软雅黑" pitchFamily="34" charset="-122"/>
              <a:ea typeface="微软雅黑" pitchFamily="34" charset="-122"/>
            </a:endParaRPr>
          </a:p>
          <a:p>
            <a:r>
              <a:rPr lang="zh-CN" altLang="en-US" sz="1200" b="1" dirty="0" smtClean="0">
                <a:solidFill>
                  <a:schemeClr val="bg1">
                    <a:lumMod val="85000"/>
                  </a:schemeClr>
                </a:solidFill>
                <a:latin typeface="微软雅黑" pitchFamily="34" charset="-122"/>
                <a:ea typeface="微软雅黑" pitchFamily="34" charset="-122"/>
              </a:rPr>
              <a:t>站点设置</a:t>
            </a:r>
            <a:endParaRPr lang="en-US" altLang="zh-CN" sz="1200" b="1" dirty="0" smtClean="0">
              <a:solidFill>
                <a:schemeClr val="bg1">
                  <a:lumMod val="85000"/>
                </a:schemeClr>
              </a:solidFill>
              <a:latin typeface="微软雅黑" pitchFamily="34" charset="-122"/>
              <a:ea typeface="微软雅黑" pitchFamily="34" charset="-122"/>
            </a:endParaRPr>
          </a:p>
          <a:p>
            <a:r>
              <a:rPr lang="zh-CN" altLang="en-US" sz="1200" b="1" dirty="0" smtClean="0">
                <a:solidFill>
                  <a:schemeClr val="bg1">
                    <a:lumMod val="85000"/>
                  </a:schemeClr>
                </a:solidFill>
                <a:latin typeface="微软雅黑" pitchFamily="34" charset="-122"/>
                <a:ea typeface="微软雅黑" pitchFamily="34" charset="-122"/>
              </a:rPr>
              <a:t>样式管理</a:t>
            </a:r>
            <a:endParaRPr lang="en-US" altLang="zh-CN" sz="1200" b="1" dirty="0" smtClean="0">
              <a:solidFill>
                <a:schemeClr val="bg1">
                  <a:lumMod val="85000"/>
                </a:schemeClr>
              </a:solidFill>
              <a:latin typeface="微软雅黑" pitchFamily="34" charset="-122"/>
              <a:ea typeface="微软雅黑" pitchFamily="34" charset="-122"/>
            </a:endParaRPr>
          </a:p>
          <a:p>
            <a:r>
              <a:rPr lang="zh-CN" altLang="en-US" sz="1200" b="1" dirty="0" smtClean="0">
                <a:solidFill>
                  <a:schemeClr val="bg1">
                    <a:lumMod val="85000"/>
                  </a:schemeClr>
                </a:solidFill>
                <a:latin typeface="微软雅黑" pitchFamily="34" charset="-122"/>
                <a:ea typeface="微软雅黑" pitchFamily="34" charset="-122"/>
              </a:rPr>
              <a:t>账号管理</a:t>
            </a:r>
            <a:endParaRPr lang="en-US" altLang="zh-CN" sz="1200" b="1" dirty="0" smtClean="0">
              <a:solidFill>
                <a:schemeClr val="bg1">
                  <a:lumMod val="85000"/>
                </a:schemeClr>
              </a:solidFill>
              <a:latin typeface="微软雅黑" pitchFamily="34" charset="-122"/>
              <a:ea typeface="微软雅黑" pitchFamily="34" charset="-122"/>
            </a:endParaRPr>
          </a:p>
          <a:p>
            <a:r>
              <a:rPr lang="zh-CN" altLang="en-US" sz="1200" b="1" dirty="0" smtClean="0">
                <a:solidFill>
                  <a:schemeClr val="bg1">
                    <a:lumMod val="85000"/>
                  </a:schemeClr>
                </a:solidFill>
                <a:latin typeface="微软雅黑" pitchFamily="34" charset="-122"/>
                <a:ea typeface="微软雅黑" pitchFamily="34" charset="-122"/>
              </a:rPr>
              <a:t>角色管理</a:t>
            </a:r>
            <a:endParaRPr lang="en-US" altLang="zh-CN" sz="1200" b="1" dirty="0" smtClean="0">
              <a:solidFill>
                <a:schemeClr val="bg1">
                  <a:lumMod val="85000"/>
                </a:schemeClr>
              </a:solidFill>
              <a:latin typeface="微软雅黑" pitchFamily="34" charset="-122"/>
              <a:ea typeface="微软雅黑" pitchFamily="34" charset="-122"/>
            </a:endParaRPr>
          </a:p>
          <a:p>
            <a:r>
              <a:rPr lang="zh-CN" altLang="en-US" sz="1200" b="1" dirty="0" smtClean="0">
                <a:solidFill>
                  <a:schemeClr val="bg1">
                    <a:lumMod val="85000"/>
                  </a:schemeClr>
                </a:solidFill>
                <a:latin typeface="微软雅黑" pitchFamily="34" charset="-122"/>
                <a:ea typeface="微软雅黑" pitchFamily="34" charset="-122"/>
              </a:rPr>
              <a:t>自动应答</a:t>
            </a:r>
            <a:endParaRPr lang="en-US" altLang="zh-CN" sz="1200" b="1" dirty="0" smtClean="0">
              <a:solidFill>
                <a:schemeClr val="bg1">
                  <a:lumMod val="85000"/>
                </a:schemeClr>
              </a:solidFill>
              <a:latin typeface="微软雅黑" pitchFamily="34" charset="-122"/>
              <a:ea typeface="微软雅黑" pitchFamily="34" charset="-122"/>
            </a:endParaRPr>
          </a:p>
          <a:p>
            <a:r>
              <a:rPr lang="zh-CN" altLang="en-US" sz="2000" b="1" dirty="0" smtClean="0">
                <a:solidFill>
                  <a:schemeClr val="bg1">
                    <a:lumMod val="85000"/>
                  </a:schemeClr>
                </a:solidFill>
                <a:latin typeface="微软雅黑" pitchFamily="34" charset="-122"/>
                <a:ea typeface="微软雅黑" pitchFamily="34" charset="-122"/>
              </a:rPr>
              <a:t>效果监控</a:t>
            </a:r>
            <a:endParaRPr lang="en-US" altLang="zh-CN" sz="2000" b="1" dirty="0" smtClean="0">
              <a:solidFill>
                <a:schemeClr val="bg1">
                  <a:lumMod val="85000"/>
                </a:schemeClr>
              </a:solidFill>
              <a:latin typeface="微软雅黑" pitchFamily="34" charset="-122"/>
              <a:ea typeface="微软雅黑" pitchFamily="34" charset="-122"/>
            </a:endParaRPr>
          </a:p>
          <a:p>
            <a:r>
              <a:rPr lang="zh-CN" altLang="en-US" sz="2000" b="1" dirty="0" smtClean="0">
                <a:solidFill>
                  <a:schemeClr val="tx1"/>
                </a:solidFill>
                <a:latin typeface="微软雅黑" pitchFamily="34" charset="-122"/>
                <a:ea typeface="微软雅黑" pitchFamily="34" charset="-122"/>
              </a:rPr>
              <a:t>常见问题</a:t>
            </a:r>
            <a:endParaRPr lang="en-US" altLang="zh-CN" sz="2000" b="1" dirty="0" smtClean="0">
              <a:solidFill>
                <a:schemeClr val="tx1"/>
              </a:solidFill>
              <a:latin typeface="微软雅黑" pitchFamily="34" charset="-122"/>
              <a:ea typeface="微软雅黑" pitchFamily="34" charset="-122"/>
            </a:endParaRPr>
          </a:p>
          <a:p>
            <a:pPr>
              <a:buNone/>
            </a:pPr>
            <a:r>
              <a:rPr lang="en-US" altLang="zh-CN" sz="1400" dirty="0" smtClean="0">
                <a:solidFill>
                  <a:schemeClr val="bg1">
                    <a:lumMod val="65000"/>
                  </a:schemeClr>
                </a:solidFill>
                <a:latin typeface="微软雅黑" pitchFamily="34" charset="-122"/>
                <a:ea typeface="微软雅黑" pitchFamily="34" charset="-122"/>
              </a:rPr>
              <a:t>       </a:t>
            </a:r>
            <a:endParaRPr lang="en-US" altLang="zh-CN" sz="2000" b="1" dirty="0">
              <a:solidFill>
                <a:schemeClr val="tx1"/>
              </a:solidFill>
              <a:latin typeface="微软雅黑" pitchFamily="34" charset="-122"/>
              <a:ea typeface="微软雅黑" pitchFamily="34" charset="-122"/>
            </a:endParaRPr>
          </a:p>
        </p:txBody>
      </p:sp>
      <p:sp>
        <p:nvSpPr>
          <p:cNvPr id="4" name="页脚占位符 3"/>
          <p:cNvSpPr>
            <a:spLocks noGrp="1"/>
          </p:cNvSpPr>
          <p:nvPr>
            <p:ph type="ftr" sz="quarter" idx="11"/>
          </p:nvPr>
        </p:nvSpPr>
        <p:spPr/>
        <p:txBody>
          <a:bodyPr/>
          <a:lstStyle/>
          <a:p>
            <a:r>
              <a:rPr lang="zh-CN" altLang="en-US" smtClean="0"/>
              <a:t>百度商桥</a:t>
            </a:r>
            <a:endParaRPr lang="zh-CN" altLang="en-US"/>
          </a:p>
        </p:txBody>
      </p:sp>
    </p:spTree>
    <p:extLst>
      <p:ext uri="{BB962C8B-B14F-4D97-AF65-F5344CB8AC3E}">
        <p14:creationId xmlns="" xmlns:p14="http://schemas.microsoft.com/office/powerpoint/2010/main" val="141115367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常见问题解决方法</a:t>
            </a:r>
            <a:endParaRPr lang="zh-CN" altLang="en-US" dirty="0"/>
          </a:p>
        </p:txBody>
      </p:sp>
      <p:sp>
        <p:nvSpPr>
          <p:cNvPr id="3" name="页脚占位符 2"/>
          <p:cNvSpPr>
            <a:spLocks noGrp="1"/>
          </p:cNvSpPr>
          <p:nvPr>
            <p:ph type="ftr" sz="quarter" idx="11"/>
          </p:nvPr>
        </p:nvSpPr>
        <p:spPr/>
        <p:txBody>
          <a:bodyPr/>
          <a:lstStyle/>
          <a:p>
            <a:r>
              <a:rPr lang="zh-CN" altLang="en-US" smtClean="0"/>
              <a:t>百度商桥</a:t>
            </a:r>
            <a:endParaRPr lang="zh-CN" altLang="en-US" dirty="0"/>
          </a:p>
        </p:txBody>
      </p:sp>
      <p:pic>
        <p:nvPicPr>
          <p:cNvPr id="10" name="图片 9" descr="QQ截图20141103095858.jpg"/>
          <p:cNvPicPr>
            <a:picLocks noChangeAspect="1"/>
          </p:cNvPicPr>
          <p:nvPr/>
        </p:nvPicPr>
        <p:blipFill>
          <a:blip r:embed="rId2"/>
          <a:stretch>
            <a:fillRect/>
          </a:stretch>
        </p:blipFill>
        <p:spPr>
          <a:xfrm>
            <a:off x="251520" y="908720"/>
            <a:ext cx="6810375" cy="2971800"/>
          </a:xfrm>
          <a:prstGeom prst="rect">
            <a:avLst/>
          </a:prstGeom>
        </p:spPr>
      </p:pic>
      <p:pic>
        <p:nvPicPr>
          <p:cNvPr id="11" name="图片 10" descr="QQ截图20141103095916.jpg"/>
          <p:cNvPicPr>
            <a:picLocks noChangeAspect="1"/>
          </p:cNvPicPr>
          <p:nvPr/>
        </p:nvPicPr>
        <p:blipFill>
          <a:blip r:embed="rId3"/>
          <a:stretch>
            <a:fillRect/>
          </a:stretch>
        </p:blipFill>
        <p:spPr>
          <a:xfrm>
            <a:off x="251520" y="4149080"/>
            <a:ext cx="6467475" cy="1562100"/>
          </a:xfrm>
          <a:prstGeom prst="rect">
            <a:avLst/>
          </a:prstGeom>
        </p:spPr>
      </p:pic>
    </p:spTree>
    <p:extLst>
      <p:ext uri="{BB962C8B-B14F-4D97-AF65-F5344CB8AC3E}">
        <p14:creationId xmlns="" xmlns:p14="http://schemas.microsoft.com/office/powerpoint/2010/main" val="371132568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常见问题解决方法</a:t>
            </a:r>
            <a:endParaRPr lang="zh-CN" altLang="en-US" dirty="0"/>
          </a:p>
        </p:txBody>
      </p:sp>
      <p:sp>
        <p:nvSpPr>
          <p:cNvPr id="3" name="页脚占位符 2"/>
          <p:cNvSpPr>
            <a:spLocks noGrp="1"/>
          </p:cNvSpPr>
          <p:nvPr>
            <p:ph type="ftr" sz="quarter" idx="11"/>
          </p:nvPr>
        </p:nvSpPr>
        <p:spPr/>
        <p:txBody>
          <a:bodyPr/>
          <a:lstStyle/>
          <a:p>
            <a:r>
              <a:rPr lang="zh-CN" altLang="en-US" smtClean="0"/>
              <a:t>百度商桥</a:t>
            </a:r>
            <a:endParaRPr lang="zh-CN" altLang="en-US" dirty="0"/>
          </a:p>
        </p:txBody>
      </p:sp>
      <p:pic>
        <p:nvPicPr>
          <p:cNvPr id="4" name="图片 3" descr="QQ截图20141103100251.jpg"/>
          <p:cNvPicPr>
            <a:picLocks noChangeAspect="1"/>
          </p:cNvPicPr>
          <p:nvPr/>
        </p:nvPicPr>
        <p:blipFill>
          <a:blip r:embed="rId2" cstate="print"/>
          <a:stretch>
            <a:fillRect/>
          </a:stretch>
        </p:blipFill>
        <p:spPr>
          <a:xfrm>
            <a:off x="323528" y="980728"/>
            <a:ext cx="2808523" cy="3333056"/>
          </a:xfrm>
          <a:prstGeom prst="rect">
            <a:avLst/>
          </a:prstGeom>
        </p:spPr>
      </p:pic>
      <p:pic>
        <p:nvPicPr>
          <p:cNvPr id="5" name="图片 4" descr="QQ截图20141103100214.jpg"/>
          <p:cNvPicPr>
            <a:picLocks noChangeAspect="1"/>
          </p:cNvPicPr>
          <p:nvPr/>
        </p:nvPicPr>
        <p:blipFill>
          <a:blip r:embed="rId3"/>
          <a:stretch>
            <a:fillRect/>
          </a:stretch>
        </p:blipFill>
        <p:spPr>
          <a:xfrm>
            <a:off x="251520" y="4653136"/>
            <a:ext cx="6677025" cy="125730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常见问题解决方法</a:t>
            </a:r>
            <a:endParaRPr lang="zh-CN" altLang="en-US" dirty="0"/>
          </a:p>
        </p:txBody>
      </p:sp>
      <p:sp>
        <p:nvSpPr>
          <p:cNvPr id="3" name="页脚占位符 2"/>
          <p:cNvSpPr>
            <a:spLocks noGrp="1"/>
          </p:cNvSpPr>
          <p:nvPr>
            <p:ph type="ftr" sz="quarter" idx="11"/>
          </p:nvPr>
        </p:nvSpPr>
        <p:spPr/>
        <p:txBody>
          <a:bodyPr/>
          <a:lstStyle/>
          <a:p>
            <a:r>
              <a:rPr lang="zh-CN" altLang="en-US" smtClean="0"/>
              <a:t>百度商桥</a:t>
            </a:r>
            <a:endParaRPr lang="zh-CN" altLang="en-US" dirty="0"/>
          </a:p>
        </p:txBody>
      </p:sp>
      <p:pic>
        <p:nvPicPr>
          <p:cNvPr id="4" name="图片 3" descr="QQ截图20141103100230.jpg"/>
          <p:cNvPicPr>
            <a:picLocks noChangeAspect="1"/>
          </p:cNvPicPr>
          <p:nvPr/>
        </p:nvPicPr>
        <p:blipFill>
          <a:blip r:embed="rId2"/>
          <a:stretch>
            <a:fillRect/>
          </a:stretch>
        </p:blipFill>
        <p:spPr>
          <a:xfrm>
            <a:off x="323528" y="1988840"/>
            <a:ext cx="6705600" cy="1123950"/>
          </a:xfrm>
          <a:prstGeom prst="rect">
            <a:avLst/>
          </a:prstGeom>
        </p:spPr>
      </p:pic>
      <p:pic>
        <p:nvPicPr>
          <p:cNvPr id="5" name="图片 4" descr="QQ截图20141103100310.jpg"/>
          <p:cNvPicPr>
            <a:picLocks noChangeAspect="1"/>
          </p:cNvPicPr>
          <p:nvPr/>
        </p:nvPicPr>
        <p:blipFill>
          <a:blip r:embed="rId3"/>
          <a:stretch>
            <a:fillRect/>
          </a:stretch>
        </p:blipFill>
        <p:spPr>
          <a:xfrm>
            <a:off x="323528" y="1052736"/>
            <a:ext cx="5257800" cy="876300"/>
          </a:xfrm>
          <a:prstGeom prst="rect">
            <a:avLst/>
          </a:prstGeom>
        </p:spPr>
      </p:pic>
      <p:pic>
        <p:nvPicPr>
          <p:cNvPr id="6" name="图片 5" descr="QQ截图20141103100847.jpg"/>
          <p:cNvPicPr>
            <a:picLocks noChangeAspect="1"/>
          </p:cNvPicPr>
          <p:nvPr/>
        </p:nvPicPr>
        <p:blipFill>
          <a:blip r:embed="rId4"/>
          <a:stretch>
            <a:fillRect/>
          </a:stretch>
        </p:blipFill>
        <p:spPr>
          <a:xfrm>
            <a:off x="323528" y="3212976"/>
            <a:ext cx="6686550" cy="1019175"/>
          </a:xfrm>
          <a:prstGeom prst="rect">
            <a:avLst/>
          </a:prstGeom>
        </p:spPr>
      </p:pic>
      <p:pic>
        <p:nvPicPr>
          <p:cNvPr id="7" name="图片 6" descr="QQ截图20141103100914.jpg"/>
          <p:cNvPicPr>
            <a:picLocks noChangeAspect="1"/>
          </p:cNvPicPr>
          <p:nvPr/>
        </p:nvPicPr>
        <p:blipFill>
          <a:blip r:embed="rId5"/>
          <a:stretch>
            <a:fillRect/>
          </a:stretch>
        </p:blipFill>
        <p:spPr>
          <a:xfrm>
            <a:off x="323528" y="4365104"/>
            <a:ext cx="6381750" cy="109537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a:spLocks/>
          </p:cNvSpPr>
          <p:nvPr/>
        </p:nvSpPr>
        <p:spPr>
          <a:xfrm>
            <a:off x="827584" y="1988840"/>
            <a:ext cx="7416824" cy="2538367"/>
          </a:xfrm>
          <a:prstGeom prst="rect">
            <a:avLst/>
          </a:prstGeom>
        </p:spPr>
        <p:txBody>
          <a:bodyPr anchor="ctr">
            <a:normAutofit/>
            <a:scene3d>
              <a:camera prst="orthographicFront"/>
              <a:lightRig rig="soft" dir="tl">
                <a:rot lat="0" lon="0" rev="0"/>
              </a:lightRig>
            </a:scene3d>
            <a:sp3d contourW="25400" prstMaterial="matte">
              <a:contourClr>
                <a:schemeClr val="accent2">
                  <a:tint val="20000"/>
                </a:schemeClr>
              </a:contourClr>
            </a:sp3d>
          </a:bodyPr>
          <a:lstStyle>
            <a:lvl1pPr algn="l" defTabSz="914400" rtl="0" eaLnBrk="1" latinLnBrk="0" hangingPunct="1">
              <a:spcBef>
                <a:spcPct val="0"/>
              </a:spcBef>
              <a:buNone/>
              <a:defRPr sz="2800" b="1" kern="1200">
                <a:solidFill>
                  <a:schemeClr val="bg1"/>
                </a:solidFill>
                <a:latin typeface="微软雅黑" pitchFamily="34" charset="-122"/>
                <a:ea typeface="微软雅黑" pitchFamily="34" charset="-122"/>
                <a:cs typeface="+mj-cs"/>
              </a:defRPr>
            </a:lvl1pPr>
          </a:lstStyle>
          <a:p>
            <a:pPr algn="ctr">
              <a:spcBef>
                <a:spcPts val="1200"/>
              </a:spcBef>
            </a:pPr>
            <a:r>
              <a:rPr lang="en-US" altLang="zh-CN" sz="4400" spc="50" dirty="0" smtClean="0">
                <a:ln w="11430"/>
                <a:solidFill>
                  <a:srgbClr val="0070C0"/>
                </a:solidFill>
              </a:rPr>
              <a:t>Thanks</a:t>
            </a:r>
          </a:p>
          <a:p>
            <a:pPr algn="ctr">
              <a:spcBef>
                <a:spcPts val="1200"/>
              </a:spcBef>
            </a:pPr>
            <a:r>
              <a:rPr lang="zh-CN" altLang="en-US" sz="1400" b="0" spc="50" dirty="0" smtClean="0">
                <a:ln w="11430"/>
                <a:solidFill>
                  <a:schemeClr val="bg1">
                    <a:lumMod val="50000"/>
                  </a:schemeClr>
                </a:solidFill>
              </a:rPr>
              <a:t>百度商桥，创赢新高</a:t>
            </a:r>
            <a:endParaRPr lang="en-US" altLang="zh-CN" sz="1400" b="0" spc="50" dirty="0" smtClean="0">
              <a:ln w="11430"/>
              <a:solidFill>
                <a:schemeClr val="bg1">
                  <a:lumMod val="50000"/>
                </a:schemeClr>
              </a:solidFill>
            </a:endParaRPr>
          </a:p>
          <a:p>
            <a:pPr algn="ctr">
              <a:spcBef>
                <a:spcPts val="1200"/>
              </a:spcBef>
            </a:pPr>
            <a:r>
              <a:rPr lang="zh-CN" altLang="en-US" sz="1400" b="0" spc="50" dirty="0" smtClean="0">
                <a:ln w="11430"/>
                <a:solidFill>
                  <a:schemeClr val="bg1">
                    <a:lumMod val="50000"/>
                  </a:schemeClr>
                </a:solidFill>
                <a:hlinkClick r:id="rId2"/>
              </a:rPr>
              <a:t>百度商桥官方网</a:t>
            </a:r>
            <a:r>
              <a:rPr lang="zh-CN" altLang="en-US" sz="1400" b="0" spc="50" dirty="0">
                <a:ln w="11430"/>
                <a:solidFill>
                  <a:schemeClr val="bg1">
                    <a:lumMod val="50000"/>
                  </a:schemeClr>
                </a:solidFill>
                <a:hlinkClick r:id="rId2"/>
              </a:rPr>
              <a:t>站</a:t>
            </a:r>
            <a:r>
              <a:rPr lang="zh-CN" altLang="en-US" sz="1400" b="0" spc="50" dirty="0" smtClean="0">
                <a:ln w="11430"/>
                <a:solidFill>
                  <a:schemeClr val="bg1">
                    <a:lumMod val="50000"/>
                  </a:schemeClr>
                </a:solidFill>
              </a:rPr>
              <a:t> </a:t>
            </a:r>
            <a:r>
              <a:rPr lang="en-US" altLang="zh-CN" sz="1400" b="0" spc="50" dirty="0" smtClean="0">
                <a:ln w="11430"/>
                <a:solidFill>
                  <a:schemeClr val="bg1">
                    <a:lumMod val="50000"/>
                  </a:schemeClr>
                </a:solidFill>
              </a:rPr>
              <a:t>| </a:t>
            </a:r>
            <a:r>
              <a:rPr lang="zh-CN" altLang="en-US" sz="1400" b="0" spc="50" dirty="0" smtClean="0">
                <a:ln w="11430"/>
                <a:solidFill>
                  <a:schemeClr val="bg1">
                    <a:lumMod val="50000"/>
                  </a:schemeClr>
                </a:solidFill>
                <a:hlinkClick r:id="rId3"/>
              </a:rPr>
              <a:t>百度商桥支持中心</a:t>
            </a:r>
            <a:endParaRPr lang="en-US" altLang="zh-CN" sz="1400" b="0" spc="50" dirty="0" smtClean="0">
              <a:ln w="11430"/>
              <a:solidFill>
                <a:schemeClr val="bg1">
                  <a:lumMod val="50000"/>
                </a:schemeClr>
              </a:solidFill>
            </a:endParaRPr>
          </a:p>
        </p:txBody>
      </p:sp>
    </p:spTree>
    <p:extLst>
      <p:ext uri="{BB962C8B-B14F-4D97-AF65-F5344CB8AC3E}">
        <p14:creationId xmlns="" xmlns:p14="http://schemas.microsoft.com/office/powerpoint/2010/main" val="2312291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5656565656.JPG"/>
          <p:cNvPicPr>
            <a:picLocks noChangeAspect="1"/>
          </p:cNvPicPr>
          <p:nvPr/>
        </p:nvPicPr>
        <p:blipFill>
          <a:blip r:embed="rId2" cstate="print"/>
          <a:stretch>
            <a:fillRect/>
          </a:stretch>
        </p:blipFill>
        <p:spPr>
          <a:xfrm>
            <a:off x="179512" y="1484784"/>
            <a:ext cx="8856984" cy="4813377"/>
          </a:xfrm>
          <a:prstGeom prst="rect">
            <a:avLst/>
          </a:prstGeom>
        </p:spPr>
      </p:pic>
      <p:sp>
        <p:nvSpPr>
          <p:cNvPr id="2" name="标题 1"/>
          <p:cNvSpPr>
            <a:spLocks noGrp="1"/>
          </p:cNvSpPr>
          <p:nvPr>
            <p:ph type="title"/>
          </p:nvPr>
        </p:nvSpPr>
        <p:spPr/>
        <p:txBody>
          <a:bodyPr>
            <a:normAutofit/>
          </a:bodyPr>
          <a:lstStyle/>
          <a:p>
            <a:r>
              <a:rPr lang="zh-CN" altLang="en-US" dirty="0" smtClean="0"/>
              <a:t>认识商桥</a:t>
            </a:r>
            <a:r>
              <a:rPr lang="en-US" altLang="zh-CN" dirty="0" smtClean="0"/>
              <a:t>-</a:t>
            </a:r>
            <a:r>
              <a:rPr lang="zh-CN" altLang="en-US" dirty="0" smtClean="0"/>
              <a:t>工作台页面</a:t>
            </a:r>
            <a:endParaRPr lang="zh-CN" altLang="en-US" dirty="0"/>
          </a:p>
        </p:txBody>
      </p:sp>
      <p:sp>
        <p:nvSpPr>
          <p:cNvPr id="15" name="页脚占位符 1"/>
          <p:cNvSpPr>
            <a:spLocks noGrp="1"/>
          </p:cNvSpPr>
          <p:nvPr>
            <p:ph type="ftr" sz="quarter" idx="11"/>
          </p:nvPr>
        </p:nvSpPr>
        <p:spPr>
          <a:xfrm>
            <a:off x="3124200" y="6506544"/>
            <a:ext cx="2895600" cy="288000"/>
          </a:xfrm>
          <a:prstGeom prst="rect">
            <a:avLst/>
          </a:prstGeom>
        </p:spPr>
        <p:txBody>
          <a:bodyPr anchor="ctr"/>
          <a:lstStyle/>
          <a:p>
            <a:pPr algn="ctr"/>
            <a:r>
              <a:rPr lang="zh-CN" altLang="en-US" sz="1400" b="1" dirty="0" smtClean="0">
                <a:solidFill>
                  <a:schemeClr val="bg1"/>
                </a:solidFill>
                <a:latin typeface="微软雅黑" pitchFamily="34" charset="-122"/>
                <a:ea typeface="微软雅黑" pitchFamily="34" charset="-122"/>
              </a:rPr>
              <a:t>百度商桥</a:t>
            </a:r>
            <a:endParaRPr lang="zh-CN" altLang="en-US" sz="1400" b="1" dirty="0">
              <a:solidFill>
                <a:schemeClr val="bg1"/>
              </a:solidFill>
              <a:latin typeface="微软雅黑" pitchFamily="34" charset="-122"/>
              <a:ea typeface="微软雅黑" pitchFamily="34" charset="-122"/>
            </a:endParaRPr>
          </a:p>
        </p:txBody>
      </p:sp>
      <p:sp>
        <p:nvSpPr>
          <p:cNvPr id="11" name="灯片编号占位符 4"/>
          <p:cNvSpPr txBox="1">
            <a:spLocks/>
          </p:cNvSpPr>
          <p:nvPr/>
        </p:nvSpPr>
        <p:spPr>
          <a:xfrm>
            <a:off x="6838950" y="6459538"/>
            <a:ext cx="2133600" cy="365125"/>
          </a:xfrm>
          <a:prstGeom prst="rect">
            <a:avLst/>
          </a:prstGeom>
        </p:spPr>
        <p:txBody>
          <a:bodyPr anchor="ctr"/>
          <a:lstStyle/>
          <a:p>
            <a:pPr algn="r" fontAlgn="auto">
              <a:spcBef>
                <a:spcPts val="0"/>
              </a:spcBef>
              <a:spcAft>
                <a:spcPts val="0"/>
              </a:spcAft>
              <a:defRPr/>
            </a:pPr>
            <a:fld id="{157D729A-D8D0-4746-AB48-D44D9057A6C2}" type="slidenum">
              <a:rPr lang="zh-CN" altLang="en-US" sz="1200">
                <a:solidFill>
                  <a:schemeClr val="bg1"/>
                </a:solidFill>
                <a:latin typeface="+mn-lt"/>
                <a:ea typeface="+mn-ea"/>
              </a:rPr>
              <a:pPr algn="r" fontAlgn="auto">
                <a:spcBef>
                  <a:spcPts val="0"/>
                </a:spcBef>
                <a:spcAft>
                  <a:spcPts val="0"/>
                </a:spcAft>
                <a:defRPr/>
              </a:pPr>
              <a:t>6</a:t>
            </a:fld>
            <a:endParaRPr lang="zh-CN" altLang="en-US" sz="1200" dirty="0">
              <a:solidFill>
                <a:schemeClr val="bg1"/>
              </a:solidFill>
              <a:latin typeface="+mn-lt"/>
              <a:ea typeface="+mn-ea"/>
            </a:endParaRPr>
          </a:p>
        </p:txBody>
      </p:sp>
      <p:sp>
        <p:nvSpPr>
          <p:cNvPr id="14" name="圆角矩形标注 13"/>
          <p:cNvSpPr/>
          <p:nvPr/>
        </p:nvSpPr>
        <p:spPr>
          <a:xfrm>
            <a:off x="2123728" y="2276872"/>
            <a:ext cx="2958806" cy="785353"/>
          </a:xfrm>
          <a:prstGeom prst="wedgeRoundRectCallout">
            <a:avLst>
              <a:gd name="adj1" fmla="val -34689"/>
              <a:gd name="adj2" fmla="val -100031"/>
              <a:gd name="adj3" fmla="val 16667"/>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r>
              <a:rPr lang="zh-CN" altLang="en-US" sz="1400" b="1" dirty="0">
                <a:latin typeface="微软雅黑" pitchFamily="34" charset="-122"/>
                <a:ea typeface="微软雅黑" pitchFamily="34" charset="-122"/>
              </a:rPr>
              <a:t>快捷功能</a:t>
            </a:r>
            <a:r>
              <a:rPr lang="zh-CN" altLang="en-US" sz="1400" b="1" dirty="0" smtClean="0">
                <a:latin typeface="微软雅黑" pitchFamily="34" charset="-122"/>
                <a:ea typeface="微软雅黑" pitchFamily="34" charset="-122"/>
              </a:rPr>
              <a:t>区</a:t>
            </a:r>
            <a:endParaRPr lang="en-US" altLang="zh-CN" sz="1400" b="1" dirty="0" smtClean="0">
              <a:latin typeface="微软雅黑" pitchFamily="34" charset="-122"/>
              <a:ea typeface="微软雅黑" pitchFamily="34" charset="-122"/>
            </a:endParaRPr>
          </a:p>
          <a:p>
            <a:r>
              <a:rPr lang="zh-CN" altLang="en-US" sz="1200" dirty="0">
                <a:latin typeface="微软雅黑" pitchFamily="34" charset="-122"/>
                <a:ea typeface="微软雅黑" pitchFamily="34" charset="-122"/>
              </a:rPr>
              <a:t>各种入口集成操作，沟通、查看、监控尽收眼底</a:t>
            </a:r>
          </a:p>
        </p:txBody>
      </p:sp>
      <p:sp>
        <p:nvSpPr>
          <p:cNvPr id="16" name="圆角矩形标注 15"/>
          <p:cNvSpPr/>
          <p:nvPr/>
        </p:nvSpPr>
        <p:spPr>
          <a:xfrm>
            <a:off x="5436096" y="2996952"/>
            <a:ext cx="2164423" cy="960600"/>
          </a:xfrm>
          <a:prstGeom prst="wedgeRoundRectCallout">
            <a:avLst>
              <a:gd name="adj1" fmla="val 57994"/>
              <a:gd name="adj2" fmla="val -51706"/>
              <a:gd name="adj3" fmla="val 16667"/>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r>
              <a:rPr lang="zh-CN" altLang="en-US" sz="1400" b="1" dirty="0" smtClean="0">
                <a:latin typeface="微软雅黑" pitchFamily="34" charset="-122"/>
                <a:ea typeface="微软雅黑" pitchFamily="34" charset="-122"/>
              </a:rPr>
              <a:t>对话辅助功能区</a:t>
            </a:r>
            <a:endParaRPr lang="en-US" altLang="zh-CN" sz="1400" b="1" dirty="0" smtClean="0">
              <a:latin typeface="微软雅黑" pitchFamily="34" charset="-122"/>
              <a:ea typeface="微软雅黑" pitchFamily="34" charset="-122"/>
            </a:endParaRPr>
          </a:p>
          <a:p>
            <a:r>
              <a:rPr lang="zh-CN" altLang="en-US" sz="1200" dirty="0" smtClean="0">
                <a:latin typeface="微软雅黑" pitchFamily="34" charset="-122"/>
                <a:ea typeface="微软雅黑" pitchFamily="34" charset="-122"/>
              </a:rPr>
              <a:t>添加查看访客</a:t>
            </a:r>
            <a:r>
              <a:rPr lang="zh-CN" altLang="en-US" sz="1200" dirty="0">
                <a:latin typeface="微软雅黑" pitchFamily="34" charset="-122"/>
                <a:ea typeface="微软雅黑" pitchFamily="34" charset="-122"/>
              </a:rPr>
              <a:t>名片</a:t>
            </a:r>
            <a:r>
              <a:rPr lang="zh-CN" altLang="en-US" sz="1200" dirty="0" smtClean="0">
                <a:latin typeface="微软雅黑" pitchFamily="34" charset="-122"/>
                <a:ea typeface="微软雅黑" pitchFamily="34" charset="-122"/>
              </a:rPr>
              <a:t>、使用常</a:t>
            </a:r>
            <a:r>
              <a:rPr lang="zh-CN" altLang="en-US" sz="1200" dirty="0">
                <a:latin typeface="微软雅黑" pitchFamily="34" charset="-122"/>
                <a:ea typeface="微软雅黑" pitchFamily="34" charset="-122"/>
              </a:rPr>
              <a:t>用语常用</a:t>
            </a:r>
            <a:r>
              <a:rPr lang="zh-CN" altLang="en-US" sz="1200" dirty="0" smtClean="0">
                <a:latin typeface="微软雅黑" pitchFamily="34" charset="-122"/>
                <a:ea typeface="微软雅黑" pitchFamily="34" charset="-122"/>
              </a:rPr>
              <a:t>文件，方便快捷</a:t>
            </a:r>
            <a:endParaRPr lang="zh-CN" altLang="en-US" sz="1400" dirty="0">
              <a:latin typeface="微软雅黑" pitchFamily="34" charset="-122"/>
              <a:ea typeface="微软雅黑" pitchFamily="34" charset="-122"/>
            </a:endParaRPr>
          </a:p>
        </p:txBody>
      </p:sp>
      <p:sp>
        <p:nvSpPr>
          <p:cNvPr id="17" name="圆角矩形标注 16"/>
          <p:cNvSpPr/>
          <p:nvPr/>
        </p:nvSpPr>
        <p:spPr>
          <a:xfrm>
            <a:off x="2915816" y="5445224"/>
            <a:ext cx="2958806" cy="792000"/>
          </a:xfrm>
          <a:prstGeom prst="wedgeRoundRectCallout">
            <a:avLst>
              <a:gd name="adj1" fmla="val -17314"/>
              <a:gd name="adj2" fmla="val -172578"/>
              <a:gd name="adj3" fmla="val 16667"/>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r>
              <a:rPr lang="zh-CN" altLang="en-US" sz="1400" b="1" dirty="0" smtClean="0">
                <a:latin typeface="微软雅黑" pitchFamily="34" charset="-122"/>
                <a:ea typeface="微软雅黑" pitchFamily="34" charset="-122"/>
              </a:rPr>
              <a:t>集成式对话展示区</a:t>
            </a:r>
            <a:endParaRPr lang="en-US" altLang="zh-CN" sz="1400" b="1" dirty="0" smtClean="0">
              <a:latin typeface="微软雅黑" pitchFamily="34" charset="-122"/>
              <a:ea typeface="微软雅黑" pitchFamily="34" charset="-122"/>
            </a:endParaRPr>
          </a:p>
          <a:p>
            <a:r>
              <a:rPr lang="zh-CN" altLang="en-US" sz="1200" dirty="0" smtClean="0">
                <a:latin typeface="微软雅黑" pitchFamily="34" charset="-122"/>
                <a:ea typeface="微软雅黑" pitchFamily="34" charset="-122"/>
              </a:rPr>
              <a:t>集成多个访客对话，直接查看访问来源、轨迹和历史</a:t>
            </a:r>
            <a:r>
              <a:rPr lang="zh-CN" altLang="en-US" sz="1200" dirty="0">
                <a:latin typeface="微软雅黑" pitchFamily="34" charset="-122"/>
                <a:ea typeface="微软雅黑" pitchFamily="34" charset="-122"/>
              </a:rPr>
              <a:t>沟通</a:t>
            </a:r>
            <a:r>
              <a:rPr lang="zh-CN" altLang="en-US" sz="1200" dirty="0" smtClean="0">
                <a:latin typeface="微软雅黑" pitchFamily="34" charset="-122"/>
                <a:ea typeface="微软雅黑" pitchFamily="34" charset="-122"/>
              </a:rPr>
              <a:t>记录</a:t>
            </a:r>
            <a:endParaRPr lang="zh-CN" altLang="en-US" sz="1200" dirty="0">
              <a:latin typeface="微软雅黑" pitchFamily="34" charset="-122"/>
              <a:ea typeface="微软雅黑" pitchFamily="34" charset="-122"/>
            </a:endParaRPr>
          </a:p>
        </p:txBody>
      </p:sp>
      <p:sp>
        <p:nvSpPr>
          <p:cNvPr id="18" name="圆角矩形标注 17"/>
          <p:cNvSpPr/>
          <p:nvPr/>
        </p:nvSpPr>
        <p:spPr>
          <a:xfrm>
            <a:off x="251520" y="3284984"/>
            <a:ext cx="2232248" cy="792088"/>
          </a:xfrm>
          <a:prstGeom prst="wedgeRoundRectCallout">
            <a:avLst>
              <a:gd name="adj1" fmla="val -30088"/>
              <a:gd name="adj2" fmla="val -135448"/>
              <a:gd name="adj3" fmla="val 16667"/>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r>
              <a:rPr lang="zh-CN" altLang="en-US" sz="1400" b="1" dirty="0" smtClean="0">
                <a:latin typeface="微软雅黑" pitchFamily="34" charset="-122"/>
                <a:ea typeface="微软雅黑" pitchFamily="34" charset="-122"/>
              </a:rPr>
              <a:t>访客客服监控区</a:t>
            </a:r>
            <a:endParaRPr lang="en-US" altLang="zh-CN" sz="1400" b="1" dirty="0" smtClean="0">
              <a:latin typeface="微软雅黑" pitchFamily="34" charset="-122"/>
              <a:ea typeface="微软雅黑" pitchFamily="34" charset="-122"/>
            </a:endParaRPr>
          </a:p>
          <a:p>
            <a:r>
              <a:rPr lang="zh-CN" altLang="en-US" sz="1200" dirty="0" smtClean="0">
                <a:latin typeface="微软雅黑" pitchFamily="34" charset="-122"/>
                <a:ea typeface="微软雅黑" pitchFamily="34" charset="-122"/>
              </a:rPr>
              <a:t>实时直观查看访客状态，邀请转移更快捷</a:t>
            </a:r>
            <a:endParaRPr lang="en-US" altLang="zh-CN" sz="1200" dirty="0">
              <a:latin typeface="微软雅黑" pitchFamily="34" charset="-122"/>
              <a:ea typeface="微软雅黑" pitchFamily="34" charset="-122"/>
            </a:endParaRPr>
          </a:p>
        </p:txBody>
      </p:sp>
      <p:sp>
        <p:nvSpPr>
          <p:cNvPr id="20" name="TextBox 12"/>
          <p:cNvSpPr txBox="1">
            <a:spLocks noChangeArrowheads="1"/>
          </p:cNvSpPr>
          <p:nvPr/>
        </p:nvSpPr>
        <p:spPr bwMode="auto">
          <a:xfrm>
            <a:off x="107504" y="980728"/>
            <a:ext cx="7187108" cy="523220"/>
          </a:xfrm>
          <a:prstGeom prst="rect">
            <a:avLst/>
          </a:prstGeom>
          <a:noFill/>
          <a:ln>
            <a:noFill/>
            <a:headEnd/>
            <a:tailEnd/>
          </a:ln>
        </p:spPr>
        <p:style>
          <a:lnRef idx="2">
            <a:schemeClr val="accent6"/>
          </a:lnRef>
          <a:fillRef idx="1">
            <a:schemeClr val="lt1"/>
          </a:fillRef>
          <a:effectRef idx="0">
            <a:schemeClr val="accent6"/>
          </a:effectRef>
          <a:fontRef idx="minor">
            <a:schemeClr val="dk1"/>
          </a:fontRef>
        </p:style>
        <p:txBody>
          <a:bodyPr wrap="square">
            <a:spAutoFit/>
          </a:bodyPr>
          <a:lstStyle/>
          <a:p>
            <a:pPr lvl="0">
              <a:spcBef>
                <a:spcPts val="500"/>
              </a:spcBef>
              <a:buClr>
                <a:srgbClr val="C0504D"/>
              </a:buClr>
              <a:buSzPct val="76000"/>
              <a:defRPr/>
            </a:pPr>
            <a:r>
              <a:rPr lang="zh-CN" altLang="en-US" sz="1400" dirty="0" smtClean="0">
                <a:solidFill>
                  <a:prstClr val="black"/>
                </a:solidFill>
                <a:latin typeface="微软雅黑" pitchFamily="34" charset="-122"/>
                <a:ea typeface="微软雅黑" pitchFamily="34" charset="-122"/>
              </a:rPr>
              <a:t>商桥</a:t>
            </a:r>
            <a:r>
              <a:rPr lang="en-US" altLang="zh-CN" sz="1400" dirty="0" smtClean="0">
                <a:solidFill>
                  <a:prstClr val="black"/>
                </a:solidFill>
                <a:latin typeface="微软雅黑" pitchFamily="34" charset="-122"/>
                <a:ea typeface="微软雅黑" pitchFamily="34" charset="-122"/>
              </a:rPr>
              <a:t>3.0</a:t>
            </a:r>
            <a:r>
              <a:rPr lang="zh-CN" altLang="en-US" sz="1400" dirty="0" smtClean="0">
                <a:solidFill>
                  <a:prstClr val="black"/>
                </a:solidFill>
                <a:latin typeface="微软雅黑" pitchFamily="34" charset="-122"/>
                <a:ea typeface="微软雅黑" pitchFamily="34" charset="-122"/>
              </a:rPr>
              <a:t>一站式工作台为客服接待访客提供支持，集监控、对话、常用语、常用名片等于一身，还能随时快捷保存名片。</a:t>
            </a:r>
            <a:endParaRPr lang="zh-CN" altLang="en-US" sz="1400" dirty="0">
              <a:solidFill>
                <a:prstClr val="black"/>
              </a:solidFill>
              <a:latin typeface="微软雅黑" pitchFamily="34" charset="-122"/>
              <a:ea typeface="微软雅黑" pitchFamily="34" charset="-122"/>
            </a:endParaRPr>
          </a:p>
        </p:txBody>
      </p:sp>
    </p:spTree>
    <p:extLst>
      <p:ext uri="{BB962C8B-B14F-4D97-AF65-F5344CB8AC3E}">
        <p14:creationId xmlns="" xmlns:p14="http://schemas.microsoft.com/office/powerpoint/2010/main" val="20050570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88888.JPG"/>
          <p:cNvPicPr>
            <a:picLocks noChangeAspect="1"/>
          </p:cNvPicPr>
          <p:nvPr/>
        </p:nvPicPr>
        <p:blipFill>
          <a:blip r:embed="rId2" cstate="print"/>
          <a:stretch>
            <a:fillRect/>
          </a:stretch>
        </p:blipFill>
        <p:spPr>
          <a:xfrm>
            <a:off x="2915816" y="2996952"/>
            <a:ext cx="2733675" cy="914400"/>
          </a:xfrm>
          <a:prstGeom prst="rect">
            <a:avLst/>
          </a:prstGeom>
        </p:spPr>
      </p:pic>
      <p:sp>
        <p:nvSpPr>
          <p:cNvPr id="2" name="标题 1"/>
          <p:cNvSpPr>
            <a:spLocks noGrp="1"/>
          </p:cNvSpPr>
          <p:nvPr>
            <p:ph type="title"/>
          </p:nvPr>
        </p:nvSpPr>
        <p:spPr/>
        <p:txBody>
          <a:bodyPr/>
          <a:lstStyle/>
          <a:p>
            <a:r>
              <a:rPr lang="zh-CN" altLang="en-US" dirty="0" smtClean="0"/>
              <a:t>认识商桥</a:t>
            </a:r>
            <a:r>
              <a:rPr lang="en-US" altLang="zh-CN" dirty="0" smtClean="0"/>
              <a:t>-</a:t>
            </a:r>
            <a:r>
              <a:rPr lang="zh-CN" altLang="en-US" dirty="0" smtClean="0"/>
              <a:t>快捷功能区（一）</a:t>
            </a:r>
            <a:endParaRPr lang="zh-CN" altLang="en-US" dirty="0"/>
          </a:p>
        </p:txBody>
      </p:sp>
      <p:sp>
        <p:nvSpPr>
          <p:cNvPr id="3" name="页脚占位符 2"/>
          <p:cNvSpPr>
            <a:spLocks noGrp="1"/>
          </p:cNvSpPr>
          <p:nvPr>
            <p:ph type="ftr" sz="quarter" idx="11"/>
          </p:nvPr>
        </p:nvSpPr>
        <p:spPr/>
        <p:txBody>
          <a:bodyPr/>
          <a:lstStyle/>
          <a:p>
            <a:r>
              <a:rPr lang="zh-CN" altLang="en-US" smtClean="0"/>
              <a:t>百度商桥</a:t>
            </a:r>
            <a:endParaRPr lang="zh-CN" altLang="en-US" dirty="0"/>
          </a:p>
        </p:txBody>
      </p:sp>
      <p:sp>
        <p:nvSpPr>
          <p:cNvPr id="12" name="圆角矩形标注 11"/>
          <p:cNvSpPr/>
          <p:nvPr/>
        </p:nvSpPr>
        <p:spPr>
          <a:xfrm>
            <a:off x="2267744" y="4149080"/>
            <a:ext cx="1656184" cy="1440160"/>
          </a:xfrm>
          <a:prstGeom prst="wedgeRoundRectCallout">
            <a:avLst>
              <a:gd name="adj1" fmla="val -2682"/>
              <a:gd name="adj2" fmla="val -67078"/>
              <a:gd name="adj3" fmla="val 16667"/>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r>
              <a:rPr lang="zh-CN" altLang="en-US" sz="1050" b="1" dirty="0" smtClean="0">
                <a:latin typeface="微软雅黑" pitchFamily="34" charset="-122"/>
                <a:ea typeface="微软雅黑" pitchFamily="34" charset="-122"/>
              </a:rPr>
              <a:t>发起邀请</a:t>
            </a:r>
            <a:endParaRPr lang="en-US" altLang="zh-CN" sz="1050" b="1" dirty="0" smtClean="0">
              <a:latin typeface="微软雅黑" pitchFamily="34" charset="-122"/>
              <a:ea typeface="微软雅黑" pitchFamily="34" charset="-122"/>
            </a:endParaRPr>
          </a:p>
          <a:p>
            <a:r>
              <a:rPr lang="zh-CN" altLang="en-US" sz="900" dirty="0" smtClean="0">
                <a:latin typeface="微软雅黑" pitchFamily="34" charset="-122"/>
                <a:ea typeface="微软雅黑" pitchFamily="34" charset="-122"/>
              </a:rPr>
              <a:t>可以对浏览中的访客发起对话邀请或者右键点击浏览中的访客发起直接对话（点击直接对话后，访客页面就会出现左下角的图示中的沟通窗口，方便快捷！）</a:t>
            </a:r>
            <a:endParaRPr lang="en-US" altLang="zh-CN" sz="900" dirty="0" smtClean="0">
              <a:latin typeface="微软雅黑" pitchFamily="34" charset="-122"/>
              <a:ea typeface="微软雅黑" pitchFamily="34" charset="-122"/>
            </a:endParaRPr>
          </a:p>
        </p:txBody>
      </p:sp>
      <p:sp>
        <p:nvSpPr>
          <p:cNvPr id="13" name="圆角矩形标注 12"/>
          <p:cNvSpPr/>
          <p:nvPr/>
        </p:nvSpPr>
        <p:spPr>
          <a:xfrm>
            <a:off x="3131840" y="1556792"/>
            <a:ext cx="1224136" cy="1152128"/>
          </a:xfrm>
          <a:prstGeom prst="wedgeRoundRectCallout">
            <a:avLst>
              <a:gd name="adj1" fmla="val 17736"/>
              <a:gd name="adj2" fmla="val 70295"/>
              <a:gd name="adj3" fmla="val 16667"/>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r>
              <a:rPr lang="zh-CN" altLang="en-US" sz="1050" b="1" dirty="0" smtClean="0">
                <a:latin typeface="微软雅黑" pitchFamily="34" charset="-122"/>
                <a:ea typeface="微软雅黑" pitchFamily="34" charset="-122"/>
              </a:rPr>
              <a:t>接受沟通</a:t>
            </a:r>
            <a:endParaRPr lang="en-US" altLang="zh-CN" sz="1050" b="1" dirty="0" smtClean="0">
              <a:latin typeface="微软雅黑" pitchFamily="34" charset="-122"/>
              <a:ea typeface="微软雅黑" pitchFamily="34" charset="-122"/>
            </a:endParaRPr>
          </a:p>
          <a:p>
            <a:r>
              <a:rPr lang="zh-CN" altLang="en-US" sz="900" dirty="0" smtClean="0">
                <a:latin typeface="微软雅黑" pitchFamily="34" charset="-122"/>
                <a:ea typeface="微软雅黑" pitchFamily="34" charset="-122"/>
              </a:rPr>
              <a:t>点击排队中的访客，然后点击接受沟通。（访客的耐心你有限，要尽快接受！）</a:t>
            </a:r>
            <a:endParaRPr lang="en-US" altLang="zh-CN" sz="900" dirty="0" smtClean="0">
              <a:latin typeface="微软雅黑" pitchFamily="34" charset="-122"/>
              <a:ea typeface="微软雅黑" pitchFamily="34" charset="-122"/>
            </a:endParaRPr>
          </a:p>
        </p:txBody>
      </p:sp>
      <p:sp>
        <p:nvSpPr>
          <p:cNvPr id="14" name="圆角矩形标注 13"/>
          <p:cNvSpPr/>
          <p:nvPr/>
        </p:nvSpPr>
        <p:spPr>
          <a:xfrm>
            <a:off x="4355976" y="4221088"/>
            <a:ext cx="1368152" cy="1296144"/>
          </a:xfrm>
          <a:prstGeom prst="wedgeRoundRectCallout">
            <a:avLst>
              <a:gd name="adj1" fmla="val -31355"/>
              <a:gd name="adj2" fmla="val -74141"/>
              <a:gd name="adj3" fmla="val 16667"/>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r>
              <a:rPr lang="zh-CN" altLang="en-US" sz="1050" b="1" dirty="0" smtClean="0">
                <a:latin typeface="微软雅黑" pitchFamily="34" charset="-122"/>
                <a:ea typeface="微软雅黑" pitchFamily="34" charset="-122"/>
              </a:rPr>
              <a:t>转移访客</a:t>
            </a:r>
            <a:endParaRPr lang="en-US" altLang="zh-CN" sz="1050" b="1" dirty="0" smtClean="0">
              <a:latin typeface="微软雅黑" pitchFamily="34" charset="-122"/>
              <a:ea typeface="微软雅黑" pitchFamily="34" charset="-122"/>
            </a:endParaRPr>
          </a:p>
          <a:p>
            <a:r>
              <a:rPr lang="zh-CN" altLang="en-US" sz="900" dirty="0" smtClean="0">
                <a:latin typeface="微软雅黑" pitchFamily="34" charset="-122"/>
                <a:ea typeface="微软雅黑" pitchFamily="34" charset="-122"/>
              </a:rPr>
              <a:t>可以将已经接待的访客转到其他客服进行接待。</a:t>
            </a:r>
            <a:r>
              <a:rPr lang="zh-CN" altLang="en-US" sz="900" dirty="0" smtClean="0">
                <a:solidFill>
                  <a:srgbClr val="FF0000"/>
                </a:solidFill>
                <a:latin typeface="微软雅黑" pitchFamily="34" charset="-122"/>
                <a:ea typeface="微软雅黑" pitchFamily="34" charset="-122"/>
              </a:rPr>
              <a:t>在转移操作完成后，其他客服会收到转移申请，点击通过即可！</a:t>
            </a:r>
            <a:endParaRPr lang="en-US" altLang="zh-CN" sz="900" dirty="0" smtClean="0">
              <a:solidFill>
                <a:srgbClr val="FF0000"/>
              </a:solidFill>
              <a:latin typeface="微软雅黑" pitchFamily="34" charset="-122"/>
              <a:ea typeface="微软雅黑" pitchFamily="34" charset="-122"/>
            </a:endParaRPr>
          </a:p>
        </p:txBody>
      </p:sp>
      <p:sp>
        <p:nvSpPr>
          <p:cNvPr id="15" name="圆角矩形标注 14"/>
          <p:cNvSpPr/>
          <p:nvPr/>
        </p:nvSpPr>
        <p:spPr>
          <a:xfrm>
            <a:off x="4932040" y="1412776"/>
            <a:ext cx="1368152" cy="1296144"/>
          </a:xfrm>
          <a:prstGeom prst="wedgeRoundRectCallout">
            <a:avLst>
              <a:gd name="adj1" fmla="val -21929"/>
              <a:gd name="adj2" fmla="val 73303"/>
              <a:gd name="adj3" fmla="val 16667"/>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r>
              <a:rPr lang="zh-CN" altLang="en-US" sz="1050" b="1" dirty="0" smtClean="0">
                <a:latin typeface="微软雅黑" pitchFamily="34" charset="-122"/>
                <a:ea typeface="微软雅黑" pitchFamily="34" charset="-122"/>
              </a:rPr>
              <a:t>屏蔽访客</a:t>
            </a:r>
            <a:endParaRPr lang="en-US" altLang="zh-CN" sz="1050" b="1" dirty="0" smtClean="0">
              <a:latin typeface="微软雅黑" pitchFamily="34" charset="-122"/>
              <a:ea typeface="微软雅黑" pitchFamily="34" charset="-122"/>
            </a:endParaRPr>
          </a:p>
          <a:p>
            <a:r>
              <a:rPr lang="zh-CN" altLang="en-US" sz="900" dirty="0" smtClean="0">
                <a:latin typeface="微软雅黑" pitchFamily="34" charset="-122"/>
                <a:ea typeface="微软雅黑" pitchFamily="34" charset="-122"/>
              </a:rPr>
              <a:t>将故意骚扰的不良访客进行屏蔽（只能屏蔽对话，不能屏蔽访问网站）。</a:t>
            </a:r>
            <a:r>
              <a:rPr lang="zh-CN" altLang="en-US" sz="900" dirty="0" smtClean="0">
                <a:solidFill>
                  <a:srgbClr val="FF0000"/>
                </a:solidFill>
                <a:latin typeface="微软雅黑" pitchFamily="34" charset="-122"/>
                <a:ea typeface="微软雅黑" pitchFamily="34" charset="-122"/>
              </a:rPr>
              <a:t>如果想要取消屏蔽，只需要点中已屏蔽访客，再点击解除屏蔽即可！</a:t>
            </a:r>
            <a:endParaRPr lang="en-US" altLang="zh-CN" sz="900" dirty="0" smtClean="0">
              <a:solidFill>
                <a:srgbClr val="FF0000"/>
              </a:solidFill>
              <a:latin typeface="微软雅黑" pitchFamily="34" charset="-122"/>
              <a:ea typeface="微软雅黑" pitchFamily="34" charset="-122"/>
            </a:endParaRPr>
          </a:p>
        </p:txBody>
      </p:sp>
      <p:cxnSp>
        <p:nvCxnSpPr>
          <p:cNvPr id="17" name="直接箭头连接符 16"/>
          <p:cNvCxnSpPr/>
          <p:nvPr/>
        </p:nvCxnSpPr>
        <p:spPr>
          <a:xfrm flipH="1" flipV="1">
            <a:off x="2411760" y="1988840"/>
            <a:ext cx="648072" cy="21602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8" name="直接箭头连接符 17"/>
          <p:cNvCxnSpPr/>
          <p:nvPr/>
        </p:nvCxnSpPr>
        <p:spPr>
          <a:xfrm flipH="1" flipV="1">
            <a:off x="1547664" y="4005064"/>
            <a:ext cx="720080" cy="57606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9" name="直接箭头连接符 18"/>
          <p:cNvCxnSpPr/>
          <p:nvPr/>
        </p:nvCxnSpPr>
        <p:spPr>
          <a:xfrm>
            <a:off x="5796136" y="4797152"/>
            <a:ext cx="576064" cy="7200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0" name="直接箭头连接符 19"/>
          <p:cNvCxnSpPr/>
          <p:nvPr/>
        </p:nvCxnSpPr>
        <p:spPr>
          <a:xfrm flipV="1">
            <a:off x="6372200" y="1844824"/>
            <a:ext cx="792088" cy="21602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22" name="图片 21" descr="77777.JPG"/>
          <p:cNvPicPr>
            <a:picLocks noChangeAspect="1"/>
          </p:cNvPicPr>
          <p:nvPr/>
        </p:nvPicPr>
        <p:blipFill>
          <a:blip r:embed="rId3" cstate="print"/>
          <a:stretch>
            <a:fillRect/>
          </a:stretch>
        </p:blipFill>
        <p:spPr>
          <a:xfrm>
            <a:off x="1259632" y="908720"/>
            <a:ext cx="1080120" cy="1950664"/>
          </a:xfrm>
          <a:prstGeom prst="rect">
            <a:avLst/>
          </a:prstGeom>
        </p:spPr>
      </p:pic>
      <p:pic>
        <p:nvPicPr>
          <p:cNvPr id="24" name="图片 23" descr="99999.JPG"/>
          <p:cNvPicPr>
            <a:picLocks noChangeAspect="1"/>
          </p:cNvPicPr>
          <p:nvPr/>
        </p:nvPicPr>
        <p:blipFill>
          <a:blip r:embed="rId4" cstate="print"/>
          <a:stretch>
            <a:fillRect/>
          </a:stretch>
        </p:blipFill>
        <p:spPr>
          <a:xfrm>
            <a:off x="323528" y="3068960"/>
            <a:ext cx="1152128" cy="2197971"/>
          </a:xfrm>
          <a:prstGeom prst="rect">
            <a:avLst/>
          </a:prstGeom>
        </p:spPr>
      </p:pic>
      <p:pic>
        <p:nvPicPr>
          <p:cNvPr id="27" name="图片 26" descr="123123123.JPG"/>
          <p:cNvPicPr>
            <a:picLocks noChangeAspect="1"/>
          </p:cNvPicPr>
          <p:nvPr/>
        </p:nvPicPr>
        <p:blipFill>
          <a:blip r:embed="rId5" cstate="print"/>
          <a:stretch>
            <a:fillRect/>
          </a:stretch>
        </p:blipFill>
        <p:spPr>
          <a:xfrm>
            <a:off x="7236296" y="908720"/>
            <a:ext cx="1224136" cy="2628163"/>
          </a:xfrm>
          <a:prstGeom prst="rect">
            <a:avLst/>
          </a:prstGeom>
        </p:spPr>
      </p:pic>
      <p:pic>
        <p:nvPicPr>
          <p:cNvPr id="28" name="图片 27" descr="456456.JPG"/>
          <p:cNvPicPr>
            <a:picLocks noChangeAspect="1"/>
          </p:cNvPicPr>
          <p:nvPr/>
        </p:nvPicPr>
        <p:blipFill>
          <a:blip r:embed="rId6" cstate="print"/>
          <a:stretch>
            <a:fillRect/>
          </a:stretch>
        </p:blipFill>
        <p:spPr>
          <a:xfrm>
            <a:off x="6444208" y="4149080"/>
            <a:ext cx="2319976" cy="1800200"/>
          </a:xfrm>
          <a:prstGeom prst="rect">
            <a:avLst/>
          </a:prstGeom>
        </p:spPr>
      </p:pic>
      <p:grpSp>
        <p:nvGrpSpPr>
          <p:cNvPr id="29" name="组合 36"/>
          <p:cNvGrpSpPr/>
          <p:nvPr/>
        </p:nvGrpSpPr>
        <p:grpSpPr>
          <a:xfrm>
            <a:off x="827584" y="5085184"/>
            <a:ext cx="988068" cy="1224136"/>
            <a:chOff x="3817490" y="3677572"/>
            <a:chExt cx="988068" cy="1224136"/>
          </a:xfrm>
        </p:grpSpPr>
        <p:sp>
          <p:nvSpPr>
            <p:cNvPr id="30" name="矩形 29"/>
            <p:cNvSpPr/>
            <p:nvPr/>
          </p:nvSpPr>
          <p:spPr>
            <a:xfrm>
              <a:off x="3817490" y="3677572"/>
              <a:ext cx="988068" cy="1224136"/>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Picture 2"/>
            <p:cNvPicPr>
              <a:picLocks noChangeAspect="1" noChangeArrowheads="1"/>
            </p:cNvPicPr>
            <p:nvPr/>
          </p:nvPicPr>
          <p:blipFill rotWithShape="1">
            <a:blip r:embed="rId7" cstate="print">
              <a:extLst>
                <a:ext uri="{28A0092B-C50C-407E-A947-70E740481C1C}">
                  <a14:useLocalDpi xmlns="" xmlns:a14="http://schemas.microsoft.com/office/drawing/2010/main" val="0"/>
                </a:ext>
              </a:extLst>
            </a:blip>
            <a:srcRect b="13650"/>
            <a:stretch/>
          </p:blipFill>
          <p:spPr bwMode="auto">
            <a:xfrm>
              <a:off x="3923928" y="3789883"/>
              <a:ext cx="762223" cy="10462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2" name="矩形 31"/>
            <p:cNvSpPr/>
            <p:nvPr/>
          </p:nvSpPr>
          <p:spPr>
            <a:xfrm>
              <a:off x="3956196" y="4038664"/>
              <a:ext cx="681462" cy="244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5" name="直接箭头连接符 34"/>
          <p:cNvCxnSpPr>
            <a:endCxn id="30" idx="3"/>
          </p:cNvCxnSpPr>
          <p:nvPr/>
        </p:nvCxnSpPr>
        <p:spPr>
          <a:xfrm flipH="1">
            <a:off x="1815652" y="5517232"/>
            <a:ext cx="452092" cy="18002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9" name="直接箭头连接符 38"/>
          <p:cNvCxnSpPr/>
          <p:nvPr/>
        </p:nvCxnSpPr>
        <p:spPr>
          <a:xfrm flipV="1">
            <a:off x="6948264" y="4581128"/>
            <a:ext cx="144016" cy="21602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2" name="直接箭头连接符 41"/>
          <p:cNvCxnSpPr/>
          <p:nvPr/>
        </p:nvCxnSpPr>
        <p:spPr>
          <a:xfrm>
            <a:off x="7308304" y="4509120"/>
            <a:ext cx="360040" cy="7200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4" name="直接箭头连接符 43"/>
          <p:cNvCxnSpPr/>
          <p:nvPr/>
        </p:nvCxnSpPr>
        <p:spPr>
          <a:xfrm>
            <a:off x="7884368" y="4653136"/>
            <a:ext cx="360040" cy="108012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认识商桥</a:t>
            </a:r>
            <a:r>
              <a:rPr lang="en-US" altLang="zh-CN" dirty="0" smtClean="0"/>
              <a:t>-</a:t>
            </a:r>
            <a:r>
              <a:rPr lang="zh-CN" altLang="en-US" dirty="0" smtClean="0"/>
              <a:t>快捷功能区（二）</a:t>
            </a:r>
            <a:endParaRPr lang="zh-CN" altLang="en-US" dirty="0"/>
          </a:p>
        </p:txBody>
      </p:sp>
      <p:sp>
        <p:nvSpPr>
          <p:cNvPr id="3" name="页脚占位符 2"/>
          <p:cNvSpPr>
            <a:spLocks noGrp="1"/>
          </p:cNvSpPr>
          <p:nvPr>
            <p:ph type="ftr" sz="quarter" idx="11"/>
          </p:nvPr>
        </p:nvSpPr>
        <p:spPr/>
        <p:txBody>
          <a:bodyPr/>
          <a:lstStyle/>
          <a:p>
            <a:r>
              <a:rPr lang="zh-CN" altLang="en-US" smtClean="0"/>
              <a:t>百度商桥</a:t>
            </a:r>
            <a:endParaRPr lang="zh-CN" altLang="en-US" dirty="0"/>
          </a:p>
        </p:txBody>
      </p:sp>
      <p:pic>
        <p:nvPicPr>
          <p:cNvPr id="4" name="图片 3" descr="444444444444.JPG"/>
          <p:cNvPicPr>
            <a:picLocks noChangeAspect="1"/>
          </p:cNvPicPr>
          <p:nvPr/>
        </p:nvPicPr>
        <p:blipFill>
          <a:blip r:embed="rId2" cstate="print"/>
          <a:stretch>
            <a:fillRect/>
          </a:stretch>
        </p:blipFill>
        <p:spPr>
          <a:xfrm>
            <a:off x="3295650" y="3114675"/>
            <a:ext cx="2552700" cy="628650"/>
          </a:xfrm>
          <a:prstGeom prst="rect">
            <a:avLst/>
          </a:prstGeom>
        </p:spPr>
      </p:pic>
      <p:sp>
        <p:nvSpPr>
          <p:cNvPr id="5" name="圆角矩形标注 4"/>
          <p:cNvSpPr/>
          <p:nvPr/>
        </p:nvSpPr>
        <p:spPr>
          <a:xfrm>
            <a:off x="3419872" y="1556792"/>
            <a:ext cx="1224136" cy="1296144"/>
          </a:xfrm>
          <a:prstGeom prst="wedgeRoundRectCallout">
            <a:avLst>
              <a:gd name="adj1" fmla="val 17736"/>
              <a:gd name="adj2" fmla="val 70295"/>
              <a:gd name="adj3" fmla="val 16667"/>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r>
              <a:rPr lang="zh-CN" altLang="en-US" sz="1050" b="1" dirty="0" smtClean="0">
                <a:latin typeface="微软雅黑" pitchFamily="34" charset="-122"/>
                <a:ea typeface="微软雅黑" pitchFamily="34" charset="-122"/>
              </a:rPr>
              <a:t>消息记录</a:t>
            </a:r>
            <a:endParaRPr lang="en-US" altLang="zh-CN" sz="1050" b="1" dirty="0" smtClean="0">
              <a:latin typeface="微软雅黑" pitchFamily="34" charset="-122"/>
              <a:ea typeface="微软雅黑" pitchFamily="34" charset="-122"/>
            </a:endParaRPr>
          </a:p>
          <a:p>
            <a:r>
              <a:rPr lang="zh-CN" altLang="en-US" sz="900" dirty="0" smtClean="0">
                <a:latin typeface="微软雅黑" pitchFamily="34" charset="-122"/>
                <a:ea typeface="微软雅黑" pitchFamily="34" charset="-122"/>
              </a:rPr>
              <a:t>在消息记录中除了可以看到和访客之间的沟通内容外，还可以看到访客信息，添加名片，访客轨迹等，支持分类查找，支持导出。</a:t>
            </a:r>
            <a:endParaRPr lang="en-US" altLang="zh-CN" sz="900" dirty="0" smtClean="0">
              <a:latin typeface="微软雅黑" pitchFamily="34" charset="-122"/>
              <a:ea typeface="微软雅黑" pitchFamily="34" charset="-122"/>
            </a:endParaRPr>
          </a:p>
        </p:txBody>
      </p:sp>
      <p:sp>
        <p:nvSpPr>
          <p:cNvPr id="6" name="圆角矩形标注 5"/>
          <p:cNvSpPr/>
          <p:nvPr/>
        </p:nvSpPr>
        <p:spPr>
          <a:xfrm>
            <a:off x="3131840" y="4077072"/>
            <a:ext cx="1224136" cy="1368152"/>
          </a:xfrm>
          <a:prstGeom prst="wedgeRoundRectCallout">
            <a:avLst>
              <a:gd name="adj1" fmla="val -15159"/>
              <a:gd name="adj2" fmla="val -70157"/>
              <a:gd name="adj3" fmla="val 16667"/>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r>
              <a:rPr lang="zh-CN" altLang="en-US" sz="1050" b="1" dirty="0" smtClean="0">
                <a:latin typeface="微软雅黑" pitchFamily="34" charset="-122"/>
                <a:ea typeface="微软雅黑" pitchFamily="34" charset="-122"/>
              </a:rPr>
              <a:t>留言管理</a:t>
            </a:r>
            <a:endParaRPr lang="en-US" altLang="zh-CN" sz="1050" b="1" dirty="0" smtClean="0">
              <a:latin typeface="微软雅黑" pitchFamily="34" charset="-122"/>
              <a:ea typeface="微软雅黑" pitchFamily="34" charset="-122"/>
            </a:endParaRPr>
          </a:p>
          <a:p>
            <a:r>
              <a:rPr lang="zh-CN" altLang="en-US" sz="900" dirty="0" smtClean="0">
                <a:latin typeface="微软雅黑" pitchFamily="34" charset="-122"/>
                <a:ea typeface="微软雅黑" pitchFamily="34" charset="-122"/>
              </a:rPr>
              <a:t>可以查看所有客服离线无人接待访客时，网民留下的相关信息。支持导出留言。支持对留言进行批注，删除等。</a:t>
            </a:r>
            <a:r>
              <a:rPr lang="zh-CN" altLang="en-US" sz="900" dirty="0" smtClean="0">
                <a:solidFill>
                  <a:srgbClr val="FF0000"/>
                </a:solidFill>
                <a:latin typeface="微软雅黑" pitchFamily="34" charset="-122"/>
                <a:ea typeface="微软雅黑" pitchFamily="34" charset="-122"/>
              </a:rPr>
              <a:t>需要注意，删除后的留言无法找回！</a:t>
            </a:r>
            <a:endParaRPr lang="en-US" altLang="zh-CN" sz="900" dirty="0" smtClean="0">
              <a:solidFill>
                <a:srgbClr val="FF0000"/>
              </a:solidFill>
              <a:latin typeface="微软雅黑" pitchFamily="34" charset="-122"/>
              <a:ea typeface="微软雅黑" pitchFamily="34" charset="-122"/>
            </a:endParaRPr>
          </a:p>
        </p:txBody>
      </p:sp>
      <p:sp>
        <p:nvSpPr>
          <p:cNvPr id="7" name="圆角矩形标注 6"/>
          <p:cNvSpPr/>
          <p:nvPr/>
        </p:nvSpPr>
        <p:spPr>
          <a:xfrm>
            <a:off x="4644008" y="4005064"/>
            <a:ext cx="1224136" cy="1152128"/>
          </a:xfrm>
          <a:prstGeom prst="wedgeRoundRectCallout">
            <a:avLst>
              <a:gd name="adj1" fmla="val -28864"/>
              <a:gd name="adj2" fmla="val -68049"/>
              <a:gd name="adj3" fmla="val 16667"/>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r>
              <a:rPr lang="zh-CN" altLang="en-US" sz="1050" b="1" dirty="0" smtClean="0">
                <a:latin typeface="微软雅黑" pitchFamily="34" charset="-122"/>
                <a:ea typeface="微软雅黑" pitchFamily="34" charset="-122"/>
              </a:rPr>
              <a:t>名片管理</a:t>
            </a:r>
            <a:endParaRPr lang="en-US" altLang="zh-CN" sz="1050" b="1" dirty="0" smtClean="0">
              <a:latin typeface="微软雅黑" pitchFamily="34" charset="-122"/>
              <a:ea typeface="微软雅黑" pitchFamily="34" charset="-122"/>
            </a:endParaRPr>
          </a:p>
          <a:p>
            <a:r>
              <a:rPr lang="zh-CN" altLang="en-US" sz="900" dirty="0" smtClean="0">
                <a:latin typeface="微软雅黑" pitchFamily="34" charset="-122"/>
                <a:ea typeface="微软雅黑" pitchFamily="34" charset="-122"/>
              </a:rPr>
              <a:t>可以对已存名片进行查看，修改，删除等操作，支持导出名片，和按照条件查询名片。</a:t>
            </a:r>
            <a:endParaRPr lang="en-US" altLang="zh-CN" sz="900" dirty="0" smtClean="0">
              <a:latin typeface="微软雅黑" pitchFamily="34" charset="-122"/>
              <a:ea typeface="微软雅黑" pitchFamily="34" charset="-122"/>
            </a:endParaRPr>
          </a:p>
        </p:txBody>
      </p:sp>
      <p:sp>
        <p:nvSpPr>
          <p:cNvPr id="8" name="圆角矩形标注 7"/>
          <p:cNvSpPr/>
          <p:nvPr/>
        </p:nvSpPr>
        <p:spPr>
          <a:xfrm>
            <a:off x="5148064" y="1700808"/>
            <a:ext cx="1224136" cy="1152128"/>
          </a:xfrm>
          <a:prstGeom prst="wedgeRoundRectCallout">
            <a:avLst>
              <a:gd name="adj1" fmla="val -23383"/>
              <a:gd name="adj2" fmla="val 69568"/>
              <a:gd name="adj3" fmla="val 16667"/>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r>
              <a:rPr lang="zh-CN" altLang="en-US" sz="1050" b="1" dirty="0" smtClean="0">
                <a:latin typeface="微软雅黑" pitchFamily="34" charset="-122"/>
                <a:ea typeface="微软雅黑" pitchFamily="34" charset="-122"/>
              </a:rPr>
              <a:t>数据统计</a:t>
            </a:r>
            <a:endParaRPr lang="en-US" altLang="zh-CN" sz="1050" b="1" dirty="0" smtClean="0">
              <a:latin typeface="微软雅黑" pitchFamily="34" charset="-122"/>
              <a:ea typeface="微软雅黑" pitchFamily="34" charset="-122"/>
            </a:endParaRPr>
          </a:p>
          <a:p>
            <a:r>
              <a:rPr lang="zh-CN" altLang="en-US" sz="900" dirty="0" smtClean="0">
                <a:latin typeface="微软雅黑" pitchFamily="34" charset="-122"/>
                <a:ea typeface="微软雅黑" pitchFamily="34" charset="-122"/>
              </a:rPr>
              <a:t>查看网站的浏览量，访客数，沟通数据等数据，并且支持单个网站查看。支持下载数据报告方便查看。</a:t>
            </a:r>
            <a:endParaRPr lang="en-US" altLang="zh-CN" sz="900" dirty="0" smtClean="0">
              <a:latin typeface="微软雅黑" pitchFamily="34" charset="-122"/>
              <a:ea typeface="微软雅黑" pitchFamily="34" charset="-122"/>
            </a:endParaRPr>
          </a:p>
        </p:txBody>
      </p:sp>
      <p:cxnSp>
        <p:nvCxnSpPr>
          <p:cNvPr id="9" name="直接箭头连接符 8"/>
          <p:cNvCxnSpPr/>
          <p:nvPr/>
        </p:nvCxnSpPr>
        <p:spPr>
          <a:xfrm flipH="1" flipV="1">
            <a:off x="2771800" y="1988840"/>
            <a:ext cx="648072" cy="21602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 name="直接箭头连接符 9"/>
          <p:cNvCxnSpPr/>
          <p:nvPr/>
        </p:nvCxnSpPr>
        <p:spPr>
          <a:xfrm>
            <a:off x="5940152" y="4581128"/>
            <a:ext cx="648072" cy="36004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直接箭头连接符 10"/>
          <p:cNvCxnSpPr/>
          <p:nvPr/>
        </p:nvCxnSpPr>
        <p:spPr>
          <a:xfrm flipV="1">
            <a:off x="6444208" y="1988840"/>
            <a:ext cx="432048" cy="21602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2" name="直接箭头连接符 11"/>
          <p:cNvCxnSpPr/>
          <p:nvPr/>
        </p:nvCxnSpPr>
        <p:spPr>
          <a:xfrm flipH="1">
            <a:off x="2699792" y="5157192"/>
            <a:ext cx="432048" cy="21602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16" name="图片 15" descr="43423.JPG"/>
          <p:cNvPicPr>
            <a:picLocks noChangeAspect="1"/>
          </p:cNvPicPr>
          <p:nvPr/>
        </p:nvPicPr>
        <p:blipFill>
          <a:blip r:embed="rId3" cstate="print"/>
          <a:stretch>
            <a:fillRect/>
          </a:stretch>
        </p:blipFill>
        <p:spPr>
          <a:xfrm>
            <a:off x="179512" y="1052736"/>
            <a:ext cx="2561693" cy="1537016"/>
          </a:xfrm>
          <a:prstGeom prst="rect">
            <a:avLst/>
          </a:prstGeom>
        </p:spPr>
      </p:pic>
      <p:pic>
        <p:nvPicPr>
          <p:cNvPr id="17" name="图片 16" descr="65636.JPG"/>
          <p:cNvPicPr>
            <a:picLocks noChangeAspect="1"/>
          </p:cNvPicPr>
          <p:nvPr/>
        </p:nvPicPr>
        <p:blipFill>
          <a:blip r:embed="rId4" cstate="print"/>
          <a:stretch>
            <a:fillRect/>
          </a:stretch>
        </p:blipFill>
        <p:spPr>
          <a:xfrm>
            <a:off x="6876256" y="1124744"/>
            <a:ext cx="2134745" cy="1387584"/>
          </a:xfrm>
          <a:prstGeom prst="rect">
            <a:avLst/>
          </a:prstGeom>
        </p:spPr>
      </p:pic>
      <p:pic>
        <p:nvPicPr>
          <p:cNvPr id="18" name="图片 17" descr="6546546.JPG"/>
          <p:cNvPicPr>
            <a:picLocks noChangeAspect="1"/>
          </p:cNvPicPr>
          <p:nvPr/>
        </p:nvPicPr>
        <p:blipFill>
          <a:blip r:embed="rId5" cstate="print"/>
          <a:stretch>
            <a:fillRect/>
          </a:stretch>
        </p:blipFill>
        <p:spPr>
          <a:xfrm>
            <a:off x="6660232" y="4797152"/>
            <a:ext cx="2134745" cy="1387584"/>
          </a:xfrm>
          <a:prstGeom prst="rect">
            <a:avLst/>
          </a:prstGeom>
        </p:spPr>
      </p:pic>
      <p:pic>
        <p:nvPicPr>
          <p:cNvPr id="19" name="图片 18" descr="6666666666666666666666.JPG"/>
          <p:cNvPicPr>
            <a:picLocks noChangeAspect="1"/>
          </p:cNvPicPr>
          <p:nvPr/>
        </p:nvPicPr>
        <p:blipFill>
          <a:blip r:embed="rId6" cstate="print"/>
          <a:stretch>
            <a:fillRect/>
          </a:stretch>
        </p:blipFill>
        <p:spPr>
          <a:xfrm>
            <a:off x="107504" y="4653136"/>
            <a:ext cx="2561693" cy="1537016"/>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认识商桥</a:t>
            </a:r>
            <a:r>
              <a:rPr lang="en-US" altLang="zh-CN" dirty="0" smtClean="0"/>
              <a:t>-</a:t>
            </a:r>
            <a:r>
              <a:rPr lang="zh-CN" altLang="en-US" dirty="0" smtClean="0"/>
              <a:t>快捷功能区（三）</a:t>
            </a:r>
            <a:endParaRPr lang="zh-CN" altLang="en-US" dirty="0"/>
          </a:p>
        </p:txBody>
      </p:sp>
      <p:sp>
        <p:nvSpPr>
          <p:cNvPr id="3" name="页脚占位符 2"/>
          <p:cNvSpPr>
            <a:spLocks noGrp="1"/>
          </p:cNvSpPr>
          <p:nvPr>
            <p:ph type="ftr" sz="quarter" idx="11"/>
          </p:nvPr>
        </p:nvSpPr>
        <p:spPr/>
        <p:txBody>
          <a:bodyPr/>
          <a:lstStyle/>
          <a:p>
            <a:r>
              <a:rPr lang="zh-CN" altLang="en-US" smtClean="0"/>
              <a:t>百度商桥</a:t>
            </a:r>
            <a:endParaRPr lang="zh-CN" altLang="en-US" dirty="0"/>
          </a:p>
        </p:txBody>
      </p:sp>
      <p:pic>
        <p:nvPicPr>
          <p:cNvPr id="4" name="图片 3" descr="55555555555.JPG"/>
          <p:cNvPicPr>
            <a:picLocks noChangeAspect="1"/>
          </p:cNvPicPr>
          <p:nvPr/>
        </p:nvPicPr>
        <p:blipFill>
          <a:blip r:embed="rId2" cstate="print"/>
          <a:stretch>
            <a:fillRect/>
          </a:stretch>
        </p:blipFill>
        <p:spPr>
          <a:xfrm>
            <a:off x="2195736" y="3068960"/>
            <a:ext cx="4467225" cy="838200"/>
          </a:xfrm>
          <a:prstGeom prst="rect">
            <a:avLst/>
          </a:prstGeom>
        </p:spPr>
      </p:pic>
      <p:sp>
        <p:nvSpPr>
          <p:cNvPr id="5" name="圆角矩形标注 4"/>
          <p:cNvSpPr/>
          <p:nvPr/>
        </p:nvSpPr>
        <p:spPr>
          <a:xfrm>
            <a:off x="4139952" y="1484784"/>
            <a:ext cx="1224136" cy="1296144"/>
          </a:xfrm>
          <a:prstGeom prst="wedgeRoundRectCallout">
            <a:avLst>
              <a:gd name="adj1" fmla="val 41037"/>
              <a:gd name="adj2" fmla="val 69648"/>
              <a:gd name="adj3" fmla="val 16667"/>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r>
              <a:rPr lang="zh-CN" altLang="en-US" sz="1050" b="1" dirty="0" smtClean="0">
                <a:latin typeface="微软雅黑" pitchFamily="34" charset="-122"/>
                <a:ea typeface="微软雅黑" pitchFamily="34" charset="-122"/>
              </a:rPr>
              <a:t>皮肤功能</a:t>
            </a:r>
            <a:endParaRPr lang="en-US" altLang="zh-CN" sz="1050" b="1" dirty="0" smtClean="0">
              <a:latin typeface="微软雅黑" pitchFamily="34" charset="-122"/>
              <a:ea typeface="微软雅黑" pitchFamily="34" charset="-122"/>
            </a:endParaRPr>
          </a:p>
          <a:p>
            <a:r>
              <a:rPr lang="zh-CN" altLang="en-US" sz="900" dirty="0" smtClean="0">
                <a:latin typeface="微软雅黑" pitchFamily="34" charset="-122"/>
                <a:ea typeface="微软雅黑" pitchFamily="34" charset="-122"/>
              </a:rPr>
              <a:t>可以更换百度商桥皮肤颜色。</a:t>
            </a:r>
            <a:endParaRPr lang="en-US" altLang="zh-CN" sz="900" dirty="0" smtClean="0">
              <a:latin typeface="微软雅黑" pitchFamily="34" charset="-122"/>
              <a:ea typeface="微软雅黑" pitchFamily="34" charset="-122"/>
            </a:endParaRPr>
          </a:p>
        </p:txBody>
      </p:sp>
      <p:sp>
        <p:nvSpPr>
          <p:cNvPr id="6" name="圆角矩形标注 5"/>
          <p:cNvSpPr/>
          <p:nvPr/>
        </p:nvSpPr>
        <p:spPr>
          <a:xfrm>
            <a:off x="5796136" y="1484784"/>
            <a:ext cx="1224136" cy="1296144"/>
          </a:xfrm>
          <a:prstGeom prst="wedgeRoundRectCallout">
            <a:avLst>
              <a:gd name="adj1" fmla="val -45997"/>
              <a:gd name="adj2" fmla="val 78709"/>
              <a:gd name="adj3" fmla="val 16667"/>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r>
              <a:rPr lang="zh-CN" altLang="en-US" sz="1050" b="1" dirty="0" smtClean="0">
                <a:latin typeface="微软雅黑" pitchFamily="34" charset="-122"/>
                <a:ea typeface="微软雅黑" pitchFamily="34" charset="-122"/>
              </a:rPr>
              <a:t>基本设置</a:t>
            </a:r>
            <a:endParaRPr lang="en-US" altLang="zh-CN" sz="1050" b="1" dirty="0" smtClean="0">
              <a:latin typeface="微软雅黑" pitchFamily="34" charset="-122"/>
              <a:ea typeface="微软雅黑" pitchFamily="34" charset="-122"/>
            </a:endParaRPr>
          </a:p>
          <a:p>
            <a:r>
              <a:rPr lang="zh-CN" altLang="en-US" sz="900" dirty="0" smtClean="0">
                <a:latin typeface="微软雅黑" pitchFamily="34" charset="-122"/>
                <a:ea typeface="微软雅黑" pitchFamily="34" charset="-122"/>
              </a:rPr>
              <a:t>客户可以根据自己需要设置声音和弹出气泡设置。包含版本信息，在线升级等功能。</a:t>
            </a:r>
            <a:r>
              <a:rPr lang="en-US" altLang="zh-CN" sz="900" dirty="0" smtClean="0">
                <a:latin typeface="微软雅黑" pitchFamily="34" charset="-122"/>
                <a:ea typeface="微软雅黑" pitchFamily="34" charset="-122"/>
              </a:rPr>
              <a:t>	</a:t>
            </a:r>
          </a:p>
        </p:txBody>
      </p:sp>
      <p:sp>
        <p:nvSpPr>
          <p:cNvPr id="7" name="圆角矩形标注 6"/>
          <p:cNvSpPr/>
          <p:nvPr/>
        </p:nvSpPr>
        <p:spPr>
          <a:xfrm>
            <a:off x="1403648" y="1484784"/>
            <a:ext cx="1224136" cy="1296144"/>
          </a:xfrm>
          <a:prstGeom prst="wedgeRoundRectCallout">
            <a:avLst>
              <a:gd name="adj1" fmla="val 34183"/>
              <a:gd name="adj2" fmla="val 80651"/>
              <a:gd name="adj3" fmla="val 16667"/>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r>
              <a:rPr lang="zh-CN" altLang="en-US" sz="1050" b="1" dirty="0" smtClean="0">
                <a:latin typeface="微软雅黑" pitchFamily="34" charset="-122"/>
                <a:ea typeface="微软雅黑" pitchFamily="34" charset="-122"/>
              </a:rPr>
              <a:t>状态</a:t>
            </a:r>
          </a:p>
          <a:p>
            <a:r>
              <a:rPr lang="zh-CN" altLang="en-US" sz="900" dirty="0" smtClean="0">
                <a:latin typeface="微软雅黑" pitchFamily="34" charset="-122"/>
                <a:ea typeface="微软雅黑" pitchFamily="34" charset="-122"/>
              </a:rPr>
              <a:t>显示当前登陆账号，共有三种状态：</a:t>
            </a:r>
            <a:endParaRPr lang="en-US" altLang="zh-CN" sz="900" dirty="0" smtClean="0">
              <a:latin typeface="微软雅黑" pitchFamily="34" charset="-122"/>
              <a:ea typeface="微软雅黑" pitchFamily="34" charset="-122"/>
            </a:endParaRPr>
          </a:p>
          <a:p>
            <a:r>
              <a:rPr lang="zh-CN" altLang="en-US" sz="900" dirty="0" smtClean="0">
                <a:latin typeface="微软雅黑" pitchFamily="34" charset="-122"/>
                <a:ea typeface="微软雅黑" pitchFamily="34" charset="-122"/>
              </a:rPr>
              <a:t>在线，忙碌，离线。</a:t>
            </a:r>
            <a:endParaRPr lang="en-US" altLang="zh-CN" sz="900" dirty="0" smtClean="0">
              <a:latin typeface="微软雅黑" pitchFamily="34" charset="-122"/>
              <a:ea typeface="微软雅黑" pitchFamily="34" charset="-122"/>
            </a:endParaRPr>
          </a:p>
          <a:p>
            <a:r>
              <a:rPr lang="zh-CN" altLang="en-US" sz="900" dirty="0" smtClean="0">
                <a:latin typeface="微软雅黑" pitchFamily="34" charset="-122"/>
                <a:ea typeface="微软雅黑" pitchFamily="34" charset="-122"/>
              </a:rPr>
              <a:t>根据客户需要自行选择。</a:t>
            </a:r>
            <a:endParaRPr lang="en-US" altLang="zh-CN" sz="900" dirty="0" smtClean="0">
              <a:latin typeface="微软雅黑" pitchFamily="34" charset="-122"/>
              <a:ea typeface="微软雅黑" pitchFamily="34" charset="-122"/>
            </a:endParaRPr>
          </a:p>
        </p:txBody>
      </p:sp>
      <p:sp>
        <p:nvSpPr>
          <p:cNvPr id="8" name="圆角矩形标注 7"/>
          <p:cNvSpPr/>
          <p:nvPr/>
        </p:nvSpPr>
        <p:spPr>
          <a:xfrm>
            <a:off x="4067944" y="4005064"/>
            <a:ext cx="1224136" cy="1296144"/>
          </a:xfrm>
          <a:prstGeom prst="wedgeRoundRectCallout">
            <a:avLst>
              <a:gd name="adj1" fmla="val 22533"/>
              <a:gd name="adj2" fmla="val -60444"/>
              <a:gd name="adj3" fmla="val 16667"/>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r>
              <a:rPr lang="zh-CN" altLang="en-US" sz="1050" b="1" dirty="0" smtClean="0">
                <a:latin typeface="微软雅黑" pitchFamily="34" charset="-122"/>
                <a:ea typeface="微软雅黑" pitchFamily="34" charset="-122"/>
              </a:rPr>
              <a:t>应用盒子</a:t>
            </a:r>
            <a:endParaRPr lang="en-US" altLang="zh-CN" sz="1050" b="1" dirty="0" smtClean="0">
              <a:latin typeface="微软雅黑" pitchFamily="34" charset="-122"/>
              <a:ea typeface="微软雅黑" pitchFamily="34" charset="-122"/>
            </a:endParaRPr>
          </a:p>
          <a:p>
            <a:r>
              <a:rPr lang="zh-CN" altLang="en-US" sz="900" dirty="0" smtClean="0">
                <a:latin typeface="微软雅黑" pitchFamily="34" charset="-122"/>
                <a:ea typeface="微软雅黑" pitchFamily="34" charset="-122"/>
              </a:rPr>
              <a:t>包含百度推广等日常所需的入口。</a:t>
            </a:r>
            <a:r>
              <a:rPr lang="zh-CN" altLang="en-US" sz="900" dirty="0" smtClean="0">
                <a:solidFill>
                  <a:srgbClr val="FF0000"/>
                </a:solidFill>
                <a:latin typeface="微软雅黑" pitchFamily="34" charset="-122"/>
                <a:ea typeface="微软雅黑" pitchFamily="34" charset="-122"/>
              </a:rPr>
              <a:t>默认</a:t>
            </a:r>
            <a:r>
              <a:rPr lang="en-US" altLang="zh-CN" sz="900" dirty="0" smtClean="0">
                <a:solidFill>
                  <a:srgbClr val="FF0000"/>
                </a:solidFill>
                <a:latin typeface="微软雅黑" pitchFamily="34" charset="-122"/>
                <a:ea typeface="微软雅黑" pitchFamily="34" charset="-122"/>
              </a:rPr>
              <a:t>IE</a:t>
            </a:r>
            <a:r>
              <a:rPr lang="zh-CN" altLang="en-US" sz="900" dirty="0" smtClean="0">
                <a:solidFill>
                  <a:srgbClr val="FF0000"/>
                </a:solidFill>
                <a:latin typeface="微软雅黑" pitchFamily="34" charset="-122"/>
                <a:ea typeface="微软雅黑" pitchFamily="34" charset="-122"/>
              </a:rPr>
              <a:t>浏览器打开。无法更换</a:t>
            </a:r>
            <a:endParaRPr lang="en-US" altLang="zh-CN" sz="900" dirty="0" smtClean="0">
              <a:solidFill>
                <a:srgbClr val="FF0000"/>
              </a:solidFill>
              <a:latin typeface="微软雅黑" pitchFamily="34" charset="-122"/>
              <a:ea typeface="微软雅黑" pitchFamily="34" charset="-122"/>
            </a:endParaRPr>
          </a:p>
        </p:txBody>
      </p:sp>
      <p:sp>
        <p:nvSpPr>
          <p:cNvPr id="9" name="圆角矩形标注 8"/>
          <p:cNvSpPr/>
          <p:nvPr/>
        </p:nvSpPr>
        <p:spPr>
          <a:xfrm>
            <a:off x="5652120" y="4005064"/>
            <a:ext cx="1224136" cy="1296144"/>
          </a:xfrm>
          <a:prstGeom prst="wedgeRoundRectCallout">
            <a:avLst>
              <a:gd name="adj1" fmla="val -37088"/>
              <a:gd name="adj2" fmla="val -63681"/>
              <a:gd name="adj3" fmla="val 16667"/>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r>
              <a:rPr lang="zh-CN" altLang="en-US" sz="1050" b="1" dirty="0" smtClean="0">
                <a:latin typeface="微软雅黑" pitchFamily="34" charset="-122"/>
                <a:ea typeface="微软雅黑" pitchFamily="34" charset="-122"/>
              </a:rPr>
              <a:t>帮助中心</a:t>
            </a:r>
            <a:endParaRPr lang="en-US" altLang="zh-CN" sz="1050" b="1" dirty="0" smtClean="0">
              <a:latin typeface="微软雅黑" pitchFamily="34" charset="-122"/>
              <a:ea typeface="微软雅黑" pitchFamily="34" charset="-122"/>
            </a:endParaRPr>
          </a:p>
          <a:p>
            <a:r>
              <a:rPr lang="zh-CN" altLang="en-US" sz="900" dirty="0" smtClean="0">
                <a:latin typeface="微软雅黑" pitchFamily="34" charset="-122"/>
                <a:ea typeface="微软雅黑" pitchFamily="34" charset="-122"/>
              </a:rPr>
              <a:t>点击后跳转到百度营销中心商桥帮助中心页面。</a:t>
            </a:r>
            <a:endParaRPr lang="en-US" altLang="zh-CN" sz="900" dirty="0" smtClean="0">
              <a:latin typeface="微软雅黑" pitchFamily="34" charset="-122"/>
              <a:ea typeface="微软雅黑" pitchFamily="34" charset="-122"/>
            </a:endParaRPr>
          </a:p>
        </p:txBody>
      </p:sp>
      <p:sp>
        <p:nvSpPr>
          <p:cNvPr id="10" name="圆角矩形标注 9"/>
          <p:cNvSpPr/>
          <p:nvPr/>
        </p:nvSpPr>
        <p:spPr>
          <a:xfrm>
            <a:off x="2411760" y="3933056"/>
            <a:ext cx="1224136" cy="1296144"/>
          </a:xfrm>
          <a:prstGeom prst="wedgeRoundRectCallout">
            <a:avLst>
              <a:gd name="adj1" fmla="val 86951"/>
              <a:gd name="adj2" fmla="val -59798"/>
              <a:gd name="adj3" fmla="val 16667"/>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r>
              <a:rPr lang="zh-CN" altLang="en-US" sz="1050" b="1" dirty="0" smtClean="0">
                <a:latin typeface="微软雅黑" pitchFamily="34" charset="-122"/>
                <a:ea typeface="微软雅黑" pitchFamily="34" charset="-122"/>
              </a:rPr>
              <a:t>系统设置</a:t>
            </a:r>
            <a:endParaRPr lang="en-US" altLang="zh-CN" sz="1050" b="1" dirty="0" smtClean="0">
              <a:latin typeface="微软雅黑" pitchFamily="34" charset="-122"/>
              <a:ea typeface="微软雅黑" pitchFamily="34" charset="-122"/>
            </a:endParaRPr>
          </a:p>
          <a:p>
            <a:r>
              <a:rPr lang="zh-CN" altLang="en-US" sz="900" dirty="0" smtClean="0">
                <a:latin typeface="微软雅黑" pitchFamily="34" charset="-122"/>
                <a:ea typeface="微软雅黑" pitchFamily="34" charset="-122"/>
              </a:rPr>
              <a:t>设置账号，站点，等核心内容。</a:t>
            </a:r>
            <a:endParaRPr lang="en-US" altLang="zh-CN" sz="900" dirty="0" smtClean="0">
              <a:latin typeface="微软雅黑" pitchFamily="34" charset="-122"/>
              <a:ea typeface="微软雅黑" pitchFamily="34" charset="-122"/>
            </a:endParaRPr>
          </a:p>
        </p:txBody>
      </p:sp>
      <p:pic>
        <p:nvPicPr>
          <p:cNvPr id="11" name="图片 10" descr="666666666666666666666.JPG"/>
          <p:cNvPicPr>
            <a:picLocks noChangeAspect="1"/>
          </p:cNvPicPr>
          <p:nvPr/>
        </p:nvPicPr>
        <p:blipFill>
          <a:blip r:embed="rId3" cstate="print"/>
          <a:stretch>
            <a:fillRect/>
          </a:stretch>
        </p:blipFill>
        <p:spPr>
          <a:xfrm>
            <a:off x="7380312" y="1052736"/>
            <a:ext cx="1584176" cy="1334889"/>
          </a:xfrm>
          <a:prstGeom prst="rect">
            <a:avLst/>
          </a:prstGeom>
        </p:spPr>
      </p:pic>
      <p:cxnSp>
        <p:nvCxnSpPr>
          <p:cNvPr id="12" name="直接箭头连接符 11"/>
          <p:cNvCxnSpPr/>
          <p:nvPr/>
        </p:nvCxnSpPr>
        <p:spPr>
          <a:xfrm flipV="1">
            <a:off x="7092280" y="1844824"/>
            <a:ext cx="288032" cy="14401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4" name="直接箭头连接符 13"/>
          <p:cNvCxnSpPr/>
          <p:nvPr/>
        </p:nvCxnSpPr>
        <p:spPr>
          <a:xfrm flipH="1">
            <a:off x="1907704" y="4725144"/>
            <a:ext cx="432048" cy="14401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15" name="图片 14" descr="QQ截图20141103093547.jpg"/>
          <p:cNvPicPr>
            <a:picLocks noChangeAspect="1"/>
          </p:cNvPicPr>
          <p:nvPr/>
        </p:nvPicPr>
        <p:blipFill>
          <a:blip r:embed="rId4" cstate="print"/>
          <a:stretch>
            <a:fillRect/>
          </a:stretch>
        </p:blipFill>
        <p:spPr>
          <a:xfrm>
            <a:off x="4860032" y="5445224"/>
            <a:ext cx="1585871" cy="936104"/>
          </a:xfrm>
          <a:prstGeom prst="rect">
            <a:avLst/>
          </a:prstGeom>
        </p:spPr>
      </p:pic>
      <p:cxnSp>
        <p:nvCxnSpPr>
          <p:cNvPr id="16" name="直接箭头连接符 15"/>
          <p:cNvCxnSpPr>
            <a:endCxn id="15" idx="1"/>
          </p:cNvCxnSpPr>
          <p:nvPr/>
        </p:nvCxnSpPr>
        <p:spPr>
          <a:xfrm rot="16200000" flipH="1">
            <a:off x="4445986" y="5499230"/>
            <a:ext cx="540060" cy="28803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18" name="图片 17" descr="QQ截图20141103093554.jpg"/>
          <p:cNvPicPr>
            <a:picLocks noChangeAspect="1"/>
          </p:cNvPicPr>
          <p:nvPr/>
        </p:nvPicPr>
        <p:blipFill>
          <a:blip r:embed="rId5" cstate="print"/>
          <a:stretch>
            <a:fillRect/>
          </a:stretch>
        </p:blipFill>
        <p:spPr>
          <a:xfrm>
            <a:off x="107504" y="4941168"/>
            <a:ext cx="2034575" cy="144016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12552</TotalTime>
  <Words>5707</Words>
  <Application>Microsoft Office PowerPoint</Application>
  <PresentationFormat>全屏显示(4:3)</PresentationFormat>
  <Paragraphs>639</Paragraphs>
  <Slides>54</Slides>
  <Notes>2</Notes>
  <HiddenSlides>0</HiddenSlides>
  <MMClips>0</MMClips>
  <ScaleCrop>false</ScaleCrop>
  <HeadingPairs>
    <vt:vector size="4" baseType="variant">
      <vt:variant>
        <vt:lpstr>主题</vt:lpstr>
      </vt:variant>
      <vt:variant>
        <vt:i4>1</vt:i4>
      </vt:variant>
      <vt:variant>
        <vt:lpstr>幻灯片标题</vt:lpstr>
      </vt:variant>
      <vt:variant>
        <vt:i4>54</vt:i4>
      </vt:variant>
    </vt:vector>
  </HeadingPairs>
  <TitlesOfParts>
    <vt:vector size="55" baseType="lpstr">
      <vt:lpstr>Office 主题</vt:lpstr>
      <vt:lpstr>百度商桥3.0 使用手册</vt:lpstr>
      <vt:lpstr>幻灯片 2</vt:lpstr>
      <vt:lpstr>认识商桥-百度商桥是什么? </vt:lpstr>
      <vt:lpstr>认识商桥-如何开通 </vt:lpstr>
      <vt:lpstr>认识商桥-登陆界面</vt:lpstr>
      <vt:lpstr>认识商桥-工作台页面</vt:lpstr>
      <vt:lpstr>认识商桥-快捷功能区（一）</vt:lpstr>
      <vt:lpstr>认识商桥-快捷功能区（二）</vt:lpstr>
      <vt:lpstr>认识商桥-快捷功能区（三）</vt:lpstr>
      <vt:lpstr>认识商桥-访客客服监控区</vt:lpstr>
      <vt:lpstr>认识商桥-集成式工作台详解</vt:lpstr>
      <vt:lpstr>认识商桥-对话辅助功能区</vt:lpstr>
      <vt:lpstr>认识商桥-访客端页面</vt:lpstr>
      <vt:lpstr>幻灯片 14</vt:lpstr>
      <vt:lpstr>如何使用商桥-站点管理</vt:lpstr>
      <vt:lpstr>如何使用商桥-站点管理</vt:lpstr>
      <vt:lpstr>如何使用商桥-添加代码</vt:lpstr>
      <vt:lpstr>如何使用商桥-添加代码</vt:lpstr>
      <vt:lpstr>如何使用商桥-添加代码</vt:lpstr>
      <vt:lpstr>如何使用商桥-添加代码</vt:lpstr>
      <vt:lpstr>如何使用商桥-样式管理</vt:lpstr>
      <vt:lpstr>如何使用商桥-样式管理</vt:lpstr>
      <vt:lpstr>如何使用商桥-浮动型图标设置 </vt:lpstr>
      <vt:lpstr>如何使用商桥-浮动型图标设置 </vt:lpstr>
      <vt:lpstr>如何使用商桥-炫彩型图标设置</vt:lpstr>
      <vt:lpstr>如何使用商桥-内嵌型图标设置 </vt:lpstr>
      <vt:lpstr>如何使用商桥-邀请框设置</vt:lpstr>
      <vt:lpstr>如何使用商桥-邀请框设置</vt:lpstr>
      <vt:lpstr>如何使用商桥-邀请框设置</vt:lpstr>
      <vt:lpstr>如何使用商桥-沟通窗口设置</vt:lpstr>
      <vt:lpstr>如何使用商桥-沟通窗口设置</vt:lpstr>
      <vt:lpstr>如何使用商桥-沟通窗口设置</vt:lpstr>
      <vt:lpstr>如何使用商桥-留言板设置</vt:lpstr>
      <vt:lpstr>如何使用商桥-移动站点及样式</vt:lpstr>
      <vt:lpstr>如何使用商桥-账号管理</vt:lpstr>
      <vt:lpstr>如何使用商桥-设置分配规则</vt:lpstr>
      <vt:lpstr>如何使用商桥-角色管理</vt:lpstr>
      <vt:lpstr>如何使用商桥-自动应答</vt:lpstr>
      <vt:lpstr>如何使用商桥-常用语设置</vt:lpstr>
      <vt:lpstr>如何使用商桥-名片夹</vt:lpstr>
      <vt:lpstr>如何使用商桥-为留言设置手机提醒</vt:lpstr>
      <vt:lpstr>如何使用商桥-网盟到访定向</vt:lpstr>
      <vt:lpstr>幻灯片 43</vt:lpstr>
      <vt:lpstr>效果监控-查看消息记录</vt:lpstr>
      <vt:lpstr>效果监控-管理留言</vt:lpstr>
      <vt:lpstr>效果监控-数据统计-流量</vt:lpstr>
      <vt:lpstr>效果监控-数据统计-来源</vt:lpstr>
      <vt:lpstr>效果监控-数据统计-地域</vt:lpstr>
      <vt:lpstr>效果监控-数据统计-客服业绩</vt:lpstr>
      <vt:lpstr>幻灯片 50</vt:lpstr>
      <vt:lpstr>常见问题解决方法</vt:lpstr>
      <vt:lpstr>常见问题解决方法</vt:lpstr>
      <vt:lpstr>常见问题解决方法</vt:lpstr>
      <vt:lpstr>幻灯片 54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结构</dc:title>
  <cp:lastModifiedBy>Zhao,Xinyu</cp:lastModifiedBy>
  <cp:revision>1432</cp:revision>
  <dcterms:modified xsi:type="dcterms:W3CDTF">2014-11-03T02:10:27Z</dcterms:modified>
</cp:coreProperties>
</file>